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57" r:id="rId2"/>
    <p:sldId id="258" r:id="rId3"/>
    <p:sldId id="260" r:id="rId4"/>
    <p:sldId id="263" r:id="rId5"/>
    <p:sldId id="264" r:id="rId6"/>
    <p:sldId id="261" r:id="rId7"/>
    <p:sldId id="266" r:id="rId8"/>
    <p:sldId id="265" r:id="rId9"/>
    <p:sldId id="259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AC00"/>
    <a:srgbClr val="EAB2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E2704-1B6A-46F7-9400-6E214CE3E88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BF1817-F518-47F3-AC63-27D54EF2B9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B7E2704-1B6A-46F7-9400-6E214CE3E88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0BF1817-F518-47F3-AC63-27D54EF2B9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E2704-1B6A-46F7-9400-6E214CE3E88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F1817-F518-47F3-AC63-27D54EF2B9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E2704-1B6A-46F7-9400-6E214CE3E88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F1817-F518-47F3-AC63-27D54EF2B9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F1817-F518-47F3-AC63-27D54EF2B9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E2704-1B6A-46F7-9400-6E214CE3E88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E2704-1B6A-46F7-9400-6E214CE3E88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F1817-F518-47F3-AC63-27D54EF2B9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E2704-1B6A-46F7-9400-6E214CE3E88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F1817-F518-47F3-AC63-27D54EF2B9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B7E2704-1B6A-46F7-9400-6E214CE3E88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0BF1817-F518-47F3-AC63-27D54EF2B9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E2704-1B6A-46F7-9400-6E214CE3E88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BF1817-F518-47F3-AC63-27D54EF2B9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E2704-1B6A-46F7-9400-6E214CE3E88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F1817-F518-47F3-AC63-27D54EF2B9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E2704-1B6A-46F7-9400-6E214CE3E88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F1817-F518-47F3-AC63-27D54EF2B9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B7E2704-1B6A-46F7-9400-6E214CE3E886}" type="datetimeFigureOut">
              <a:rPr lang="ru-RU" smtClean="0"/>
              <a:pPr/>
              <a:t>25.12.2012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0BF1817-F518-47F3-AC63-27D54EF2B9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296484963_E2FBF1F8E0FF20ECE0F2E5ECE0F2E8EAE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30000"/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2232248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latin typeface="Segoe Script" pitchFamily="34" charset="0"/>
              </a:rPr>
              <a:t>Джузеппе </a:t>
            </a:r>
            <a:r>
              <a:rPr lang="ru-RU" sz="6600" b="1" dirty="0" smtClean="0">
                <a:latin typeface="Segoe Script" pitchFamily="34" charset="0"/>
              </a:rPr>
              <a:t> Пеано  </a:t>
            </a:r>
            <a:r>
              <a:rPr lang="ru-RU" sz="6600" b="1" dirty="0" smtClean="0"/>
              <a:t/>
            </a:r>
            <a:br>
              <a:rPr lang="ru-RU" sz="6600" b="1" dirty="0" smtClean="0"/>
            </a:b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3131840" y="404664"/>
            <a:ext cx="3139808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11560" y="4653136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Пеано Джузеппе</a:t>
            </a:r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27.08.1858-20.04</a:t>
            </a:r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1932)-итальянский математик и логик.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Член Туринской Академии Наук. 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212976"/>
            <a:ext cx="8229600" cy="30270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Родился в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Спинете. 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Окончил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Туринский университет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Работал там же (с 1890г.-профессор), пионер и пропагандист символической логики. Исследовал основные понятия и утверждения анализа (вопросы о возможно более широких условиях существования решений дифференциальных уравнений, понятие производной и другие). Занимался формально-логическим обоснованием математики.</a:t>
            </a:r>
            <a:endParaRPr lang="ru-RU" sz="2400" dirty="0"/>
          </a:p>
        </p:txBody>
      </p:sp>
      <p:pic>
        <p:nvPicPr>
          <p:cNvPr id="4" name="Рисунок 3" descr="1332418997_924473_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620688"/>
            <a:ext cx="6120680" cy="2169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22143_img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113610">
            <a:off x="407908" y="554801"/>
            <a:ext cx="5450174" cy="3625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231px-Portale_Palazzo_Università_Tori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322827">
            <a:off x="6114663" y="578588"/>
            <a:ext cx="2358142" cy="3307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загруженно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3717032"/>
            <a:ext cx="3904951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683568" y="4653136"/>
            <a:ext cx="4680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EAB200"/>
                </a:solidFill>
              </a:rPr>
              <a:t>Туринский университет</a:t>
            </a:r>
            <a:endParaRPr lang="ru-RU" sz="4000" b="1" i="1" dirty="0">
              <a:solidFill>
                <a:srgbClr val="EAB2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2900" dirty="0" smtClean="0">
                <a:solidFill>
                  <a:schemeClr val="bg1"/>
                </a:solidFill>
              </a:rPr>
              <a:t>          </a:t>
            </a:r>
            <a:r>
              <a:rPr lang="ru-RU" sz="3200" dirty="0" smtClean="0">
                <a:solidFill>
                  <a:schemeClr val="bg1"/>
                </a:solidFill>
              </a:rPr>
              <a:t>Пеано </a:t>
            </a:r>
            <a:r>
              <a:rPr lang="ru-RU" sz="3200" dirty="0" smtClean="0">
                <a:solidFill>
                  <a:schemeClr val="bg1"/>
                </a:solidFill>
              </a:rPr>
              <a:t>и его ученики, воплощая идеи Г.Лейбница, изложил математику в точной символической форме</a:t>
            </a:r>
            <a:r>
              <a:rPr lang="ru-RU" sz="3200" dirty="0" smtClean="0">
                <a:solidFill>
                  <a:schemeClr val="bg1"/>
                </a:solidFill>
              </a:rPr>
              <a:t>.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endParaRPr lang="ru-RU" sz="32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        Достижения </a:t>
            </a:r>
            <a:r>
              <a:rPr lang="ru-RU" sz="3200" dirty="0" smtClean="0">
                <a:solidFill>
                  <a:schemeClr val="bg1"/>
                </a:solidFill>
              </a:rPr>
              <a:t>Джузеппе </a:t>
            </a:r>
            <a:r>
              <a:rPr lang="ru-RU" sz="3200" dirty="0" smtClean="0">
                <a:solidFill>
                  <a:schemeClr val="bg1"/>
                </a:solidFill>
              </a:rPr>
              <a:t>Пеано </a:t>
            </a:r>
            <a:r>
              <a:rPr lang="ru-RU" sz="3200" dirty="0" smtClean="0">
                <a:solidFill>
                  <a:schemeClr val="bg1"/>
                </a:solidFill>
              </a:rPr>
              <a:t>явились переходным звеном </a:t>
            </a:r>
            <a:r>
              <a:rPr lang="ru-RU" sz="3200" dirty="0" smtClean="0">
                <a:solidFill>
                  <a:schemeClr val="bg1"/>
                </a:solidFill>
              </a:rPr>
              <a:t>от алгебры-логики</a:t>
            </a:r>
            <a:r>
              <a:rPr lang="ru-RU" sz="3200" dirty="0" smtClean="0">
                <a:solidFill>
                  <a:schemeClr val="bg1"/>
                </a:solidFill>
              </a:rPr>
              <a:t>, в том виде, какой ей придали Буль, Шредер, </a:t>
            </a:r>
            <a:r>
              <a:rPr lang="ru-RU" sz="3200" dirty="0" err="1" smtClean="0">
                <a:solidFill>
                  <a:schemeClr val="bg1"/>
                </a:solidFill>
              </a:rPr>
              <a:t>Порецкий</a:t>
            </a:r>
            <a:r>
              <a:rPr lang="ru-RU" sz="3200" dirty="0" smtClean="0">
                <a:solidFill>
                  <a:schemeClr val="bg1"/>
                </a:solidFill>
              </a:rPr>
              <a:t> и Пирс, к </a:t>
            </a:r>
            <a:r>
              <a:rPr lang="ru-RU" sz="3200" dirty="0" smtClean="0">
                <a:solidFill>
                  <a:schemeClr val="bg1"/>
                </a:solidFill>
              </a:rPr>
              <a:t>современной </a:t>
            </a:r>
            <a:r>
              <a:rPr lang="ru-RU" sz="3200" dirty="0" smtClean="0">
                <a:solidFill>
                  <a:schemeClr val="bg1"/>
                </a:solidFill>
              </a:rPr>
              <a:t>форме математической логики. Основные результаты Пеано были опубликованы в пятитомном “Формуляре математики</a:t>
            </a:r>
            <a:r>
              <a:rPr lang="ru-RU" sz="3200" dirty="0" smtClean="0">
                <a:solidFill>
                  <a:schemeClr val="bg1"/>
                </a:solidFill>
              </a:rPr>
              <a:t>”'.</a:t>
            </a:r>
            <a:r>
              <a:rPr lang="ru-RU" sz="3200" dirty="0" smtClean="0"/>
              <a:t> </a:t>
            </a:r>
            <a:endParaRPr lang="ru-RU" sz="32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900" b="1" i="1" dirty="0" smtClean="0">
                <a:solidFill>
                  <a:schemeClr val="bg1"/>
                </a:solidFill>
              </a:rPr>
              <a:t>Пеано ввел следующие, употребляющиеся и ныне, символы: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900" i="1" dirty="0" smtClean="0">
                <a:solidFill>
                  <a:schemeClr val="bg1"/>
                </a:solidFill>
              </a:rPr>
              <a:t>а</a:t>
            </a:r>
            <a:r>
              <a:rPr lang="ru-RU" sz="2900" i="1" dirty="0" smtClean="0">
                <a:solidFill>
                  <a:schemeClr val="bg1"/>
                </a:solidFill>
              </a:rPr>
              <a:t>)</a:t>
            </a:r>
            <a:r>
              <a:rPr lang="ru-RU" sz="2900" dirty="0" smtClean="0"/>
              <a:t> </a:t>
            </a:r>
            <a:r>
              <a:rPr lang="ru-RU" sz="2900" dirty="0" smtClean="0"/>
              <a:t>      </a:t>
            </a:r>
            <a:r>
              <a:rPr lang="ru-RU" sz="2900" i="1" dirty="0" smtClean="0">
                <a:solidFill>
                  <a:schemeClr val="bg1"/>
                </a:solidFill>
              </a:rPr>
              <a:t>- знак </a:t>
            </a:r>
            <a:r>
              <a:rPr lang="ru-RU" sz="2900" i="1" dirty="0" smtClean="0">
                <a:solidFill>
                  <a:schemeClr val="bg1"/>
                </a:solidFill>
              </a:rPr>
              <a:t>принадлежности элемента к классу</a:t>
            </a:r>
            <a:r>
              <a:rPr lang="ru-RU" sz="2900" i="1" dirty="0" smtClean="0">
                <a:solidFill>
                  <a:schemeClr val="bg1"/>
                </a:solidFill>
              </a:rPr>
              <a:t>;</a:t>
            </a:r>
          </a:p>
          <a:p>
            <a:pPr>
              <a:buNone/>
            </a:pPr>
            <a:endParaRPr lang="ru-RU" sz="2900" i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900" i="1" dirty="0" smtClean="0">
                <a:solidFill>
                  <a:schemeClr val="bg1"/>
                </a:solidFill>
              </a:rPr>
              <a:t>б) </a:t>
            </a:r>
            <a:r>
              <a:rPr lang="ru-RU" sz="2900" i="1" dirty="0" smtClean="0">
                <a:solidFill>
                  <a:schemeClr val="bg1"/>
                </a:solidFill>
              </a:rPr>
              <a:t>      - </a:t>
            </a:r>
            <a:r>
              <a:rPr lang="ru-RU" sz="2900" i="1" dirty="0" smtClean="0">
                <a:solidFill>
                  <a:schemeClr val="bg1"/>
                </a:solidFill>
              </a:rPr>
              <a:t>знак включения одного класса в другой класс</a:t>
            </a:r>
            <a:r>
              <a:rPr lang="ru-RU" sz="2900" i="1" dirty="0" smtClean="0">
                <a:solidFill>
                  <a:schemeClr val="bg1"/>
                </a:solidFill>
              </a:rPr>
              <a:t>;</a:t>
            </a:r>
          </a:p>
          <a:p>
            <a:pPr>
              <a:buNone/>
            </a:pPr>
            <a:endParaRPr lang="ru-RU" sz="2900" i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900" i="1" dirty="0" smtClean="0">
                <a:solidFill>
                  <a:schemeClr val="bg1"/>
                </a:solidFill>
              </a:rPr>
              <a:t>в) </a:t>
            </a:r>
            <a:r>
              <a:rPr lang="ru-RU" sz="2900" i="1" dirty="0" smtClean="0">
                <a:solidFill>
                  <a:schemeClr val="bg1"/>
                </a:solidFill>
              </a:rPr>
              <a:t>      - </a:t>
            </a:r>
            <a:r>
              <a:rPr lang="ru-RU" sz="2900" i="1" dirty="0" smtClean="0">
                <a:solidFill>
                  <a:schemeClr val="bg1"/>
                </a:solidFill>
              </a:rPr>
              <a:t>знак объединения классов</a:t>
            </a:r>
            <a:r>
              <a:rPr lang="ru-RU" sz="2900" i="1" dirty="0" smtClean="0">
                <a:solidFill>
                  <a:schemeClr val="bg1"/>
                </a:solidFill>
              </a:rPr>
              <a:t>;</a:t>
            </a:r>
          </a:p>
          <a:p>
            <a:pPr>
              <a:buNone/>
            </a:pPr>
            <a:endParaRPr lang="ru-RU" sz="2900" i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900" i="1" dirty="0" smtClean="0">
                <a:solidFill>
                  <a:schemeClr val="bg1"/>
                </a:solidFill>
              </a:rPr>
              <a:t>г) </a:t>
            </a:r>
            <a:r>
              <a:rPr lang="ru-RU" sz="2900" i="1" dirty="0" smtClean="0">
                <a:solidFill>
                  <a:schemeClr val="bg1"/>
                </a:solidFill>
              </a:rPr>
              <a:t>     - </a:t>
            </a:r>
            <a:r>
              <a:rPr lang="ru-RU" sz="2900" i="1" dirty="0" smtClean="0">
                <a:solidFill>
                  <a:schemeClr val="bg1"/>
                </a:solidFill>
              </a:rPr>
              <a:t>знак для обозначения операции пересечения классов.</a:t>
            </a:r>
          </a:p>
          <a:p>
            <a:pPr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     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http://exsolver.narod.ru/Books/Other/Logica/c56_clip_image006_0005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996952"/>
            <a:ext cx="288032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exsolver.narod.ru/Books/Other/Logica/c56_clip_image020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573016"/>
            <a:ext cx="360040" cy="349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exsolver.narod.ru/Books/Other/Logica/c56_clip_image022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077072"/>
            <a:ext cx="36004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exsolver.narod.ru/Books/Other/Logica/c56_clip_image024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4509120"/>
            <a:ext cx="36004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50192485_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84168" y="2924944"/>
            <a:ext cx="2699792" cy="2159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17281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        Крупным </a:t>
            </a:r>
            <a:r>
              <a:rPr lang="ru-RU" sz="2400" b="1" dirty="0" smtClean="0">
                <a:solidFill>
                  <a:schemeClr val="bg1"/>
                </a:solidFill>
              </a:rPr>
              <a:t>вкладом Пеано в развитие аксиоматического </a:t>
            </a:r>
            <a:r>
              <a:rPr lang="ru-RU" sz="2400" b="1" dirty="0" smtClean="0">
                <a:solidFill>
                  <a:schemeClr val="bg1"/>
                </a:solidFill>
              </a:rPr>
              <a:t>метода </a:t>
            </a:r>
            <a:r>
              <a:rPr lang="ru-RU" sz="2400" b="1" dirty="0" smtClean="0">
                <a:solidFill>
                  <a:schemeClr val="bg1"/>
                </a:solidFill>
              </a:rPr>
              <a:t>явилась его система из пяти аксиом для арифметики </a:t>
            </a:r>
            <a:r>
              <a:rPr lang="ru-RU" sz="2400" b="1" dirty="0" smtClean="0">
                <a:solidFill>
                  <a:schemeClr val="bg1"/>
                </a:solidFill>
              </a:rPr>
              <a:t>натуральных </a:t>
            </a:r>
            <a:r>
              <a:rPr lang="ru-RU" sz="2400" b="1" dirty="0" smtClean="0">
                <a:solidFill>
                  <a:schemeClr val="bg1"/>
                </a:solidFill>
              </a:rPr>
              <a:t>чисел. На базе своей аксиоматики Пеано строит всю теорию натуральных чисел.</a:t>
            </a:r>
          </a:p>
          <a:p>
            <a:endParaRPr lang="ru-RU" dirty="0"/>
          </a:p>
        </p:txBody>
      </p:sp>
      <p:pic>
        <p:nvPicPr>
          <p:cNvPr id="4" name="Рисунок 3" descr="images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1988840"/>
            <a:ext cx="4608512" cy="46085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numbers-simple-coloring-page-01.gif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40000" contrast="-10000"/>
          </a:blip>
          <a:srcRect b="5136"/>
          <a:stretch>
            <a:fillRect/>
          </a:stretch>
        </p:blipFill>
        <p:spPr>
          <a:xfrm>
            <a:off x="3131840" y="1052736"/>
            <a:ext cx="3744903" cy="5482946"/>
          </a:xfrm>
          <a:effectLst>
            <a:softEdge rad="635000"/>
          </a:effectLst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55576" y="116632"/>
            <a:ext cx="8064896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Система аксиом Пеано включает пять аксиом, из которых выводятся все свойства натуральных чисел: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E2AC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 является натуральным числом;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E2AC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число, следующее за натуральным, также является натуральным;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E2AC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 не следует ни за каким натуральным числом;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E2AC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натуральное число 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непосредственно следует как за числом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так и за числом 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то 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и 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тождественны;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ru-RU" sz="2000" b="1" dirty="0" smtClean="0">
              <a:solidFill>
                <a:srgbClr val="E2AC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E2AC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аксиома индукции: если какое-либо предложение доказано для 1(база индукции) и если из допущения, что оно верно для натурального числа 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вытекает, что оно верно для следующего за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E2AC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натурального числа (шаг индукции), то это предложение верно для всех натуральных чисел.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E2AC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s (2).jpg"/>
          <p:cNvPicPr>
            <a:picLocks noChangeAspect="1"/>
          </p:cNvPicPr>
          <p:nvPr/>
        </p:nvPicPr>
        <p:blipFill>
          <a:blip r:embed="rId2" cstate="print">
            <a:lum bright="-40000"/>
          </a:blip>
          <a:stretch>
            <a:fillRect/>
          </a:stretch>
        </p:blipFill>
        <p:spPr>
          <a:xfrm rot="1007048">
            <a:off x="6546817" y="540414"/>
            <a:ext cx="2238375" cy="2038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260648"/>
            <a:ext cx="6948264" cy="32849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   Важный </a:t>
            </a:r>
            <a:r>
              <a:rPr lang="ru-RU" dirty="0" smtClean="0">
                <a:solidFill>
                  <a:schemeClr val="bg1"/>
                </a:solidFill>
              </a:rPr>
              <a:t>вклад внес Пеано </a:t>
            </a:r>
            <a:r>
              <a:rPr lang="ru-RU" dirty="0" smtClean="0">
                <a:solidFill>
                  <a:schemeClr val="bg1"/>
                </a:solidFill>
              </a:rPr>
              <a:t>в геометрию, установив основы, на которых можно осуществить логическое построение геометрии Евклида. Он  первый построил непрерывную (жорданову) кривую, полностью заполняющую квадрат (кривая Пеано).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5" name="Рисунок 4" descr="Hilbert_curve.png"/>
          <p:cNvPicPr>
            <a:picLocks noChangeAspect="1"/>
          </p:cNvPicPr>
          <p:nvPr/>
        </p:nvPicPr>
        <p:blipFill>
          <a:blip r:embed="rId3" cstate="print">
            <a:lum bright="-40000"/>
          </a:blip>
          <a:stretch>
            <a:fillRect/>
          </a:stretch>
        </p:blipFill>
        <p:spPr>
          <a:xfrm>
            <a:off x="1475656" y="2564904"/>
            <a:ext cx="6408712" cy="4146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92696"/>
            <a:ext cx="8363272" cy="54033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          Кривая </a:t>
            </a:r>
            <a:r>
              <a:rPr lang="ru-RU" sz="1800" b="1" dirty="0" smtClean="0">
                <a:solidFill>
                  <a:schemeClr val="bg1"/>
                </a:solidFill>
              </a:rPr>
              <a:t>Пеано</a:t>
            </a:r>
            <a:r>
              <a:rPr lang="ru-RU" sz="1800" dirty="0" smtClean="0">
                <a:solidFill>
                  <a:schemeClr val="bg1"/>
                </a:solidFill>
              </a:rPr>
              <a:t> — общее название для параметрических кривых, образ которых содержит квадрат (или, в более общем смысле, открытые области пространства.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       Всякая </a:t>
            </a:r>
            <a:r>
              <a:rPr lang="ru-RU" sz="1800" dirty="0" smtClean="0">
                <a:solidFill>
                  <a:schemeClr val="bg1"/>
                </a:solidFill>
              </a:rPr>
              <a:t>кривая Пеано имеет кратные точки — это «предложение имеет огромную принципиальную важность для геометрии, так как оно показывает, в чем именно кроется самая геометрическая сущность различия числа измерений плоскости и прямой</a:t>
            </a:r>
            <a:r>
              <a:rPr lang="ru-RU" sz="1800" dirty="0" smtClean="0">
                <a:solidFill>
                  <a:schemeClr val="bg1"/>
                </a:solidFill>
              </a:rPr>
              <a:t>». Не </a:t>
            </a:r>
            <a:r>
              <a:rPr lang="ru-RU" sz="1800" dirty="0" smtClean="0">
                <a:solidFill>
                  <a:schemeClr val="bg1"/>
                </a:solidFill>
              </a:rPr>
              <a:t>существует кривой Пеано, всякая точка которой была бы простой или двукратной, но существует кривая Пеано, имеющая самое большее лишь трёхкратные точки (в счётном числе),— такова, например, кривая, построенная самим Пеано; конструкция Гильберта ниже содержит четырёхкратные точки (также в счётном числе</a:t>
            </a:r>
            <a:r>
              <a:rPr lang="ru-RU" sz="1800" dirty="0" smtClean="0">
                <a:solidFill>
                  <a:schemeClr val="bg1"/>
                </a:solidFill>
              </a:rPr>
              <a:t>).</a:t>
            </a:r>
            <a:r>
              <a:rPr lang="ru-RU" sz="1800" dirty="0" smtClean="0"/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Первая такая кривая была построена Джузеппе Пеано в </a:t>
            </a:r>
            <a:r>
              <a:rPr lang="ru-RU" sz="1800" dirty="0" smtClean="0">
                <a:solidFill>
                  <a:schemeClr val="bg1"/>
                </a:solidFill>
              </a:rPr>
              <a:t>1890.</a:t>
            </a:r>
            <a:r>
              <a:rPr lang="ru-RU" sz="1800" dirty="0" smtClean="0"/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Существует аналог кривых Пеано, заполняющий многомерный </a:t>
            </a:r>
            <a:r>
              <a:rPr lang="ru-RU" sz="1800" dirty="0" smtClean="0">
                <a:solidFill>
                  <a:schemeClr val="bg1"/>
                </a:solidFill>
              </a:rPr>
              <a:t>куб.</a:t>
            </a:r>
            <a:endParaRPr lang="ru-RU" sz="18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sz="20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Кривая Пеано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</a:t>
            </a:r>
            <a:endParaRPr lang="ru-RU" dirty="0"/>
          </a:p>
        </p:txBody>
      </p:sp>
      <p:pic>
        <p:nvPicPr>
          <p:cNvPr id="4" name="Рисунок 3" descr="загруженное (1).jpg"/>
          <p:cNvPicPr>
            <a:picLocks noChangeAspect="1"/>
          </p:cNvPicPr>
          <p:nvPr/>
        </p:nvPicPr>
        <p:blipFill>
          <a:blip r:embed="rId2" cstate="print">
            <a:lum bright="-40000"/>
          </a:blip>
          <a:stretch>
            <a:fillRect/>
          </a:stretch>
        </p:blipFill>
        <p:spPr>
          <a:xfrm>
            <a:off x="4427984" y="4797152"/>
            <a:ext cx="3514725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296484963_E2FBF1F8E0FF20ECE0F2E5ECE0F2E8EAE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20000"/>
          </a:blip>
          <a:stretch>
            <a:fillRect/>
          </a:stretch>
        </p:blipFill>
        <p:spPr>
          <a:xfrm>
            <a:off x="-29210" y="0"/>
            <a:ext cx="9173210" cy="6858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836712"/>
            <a:ext cx="9155360" cy="1219200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smtClean="0">
                <a:latin typeface="Segoe Script" pitchFamily="34" charset="0"/>
                <a:cs typeface="Arial" pitchFamily="34" charset="0"/>
              </a:rPr>
              <a:t>Спасибо за внимание!</a:t>
            </a:r>
            <a:endParaRPr lang="ru-RU" sz="6600" b="1" dirty="0">
              <a:latin typeface="Segoe Script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953</TotalTime>
  <Words>158</Words>
  <Application>Microsoft Office PowerPoint</Application>
  <PresentationFormat>Экран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Джузеппе  Пеано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Кривая Пеано     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Сенкевич</dc:creator>
  <cp:lastModifiedBy>Сенкевич</cp:lastModifiedBy>
  <cp:revision>95</cp:revision>
  <dcterms:created xsi:type="dcterms:W3CDTF">2012-12-22T16:06:46Z</dcterms:created>
  <dcterms:modified xsi:type="dcterms:W3CDTF">2012-12-25T16:11:06Z</dcterms:modified>
</cp:coreProperties>
</file>