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4660"/>
  </p:normalViewPr>
  <p:slideViewPr>
    <p:cSldViewPr>
      <p:cViewPr varScale="1">
        <p:scale>
          <a:sx n="69" d="100"/>
          <a:sy n="69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A2101-F44E-4802-AB25-440E06BA0B29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D566D-08E8-4029-A4A7-FC10B9F3D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244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D566D-08E8-4029-A4A7-FC10B9F3DE8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469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74" y="0"/>
            <a:ext cx="9144000" cy="6858000"/>
            <a:chOff x="-1574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1"/>
                <a:srgbClr val="FFFFFF"/>
              </a:duotone>
              <a:lum bright="-10000"/>
            </a:blip>
            <a:stretch>
              <a:fillRect/>
            </a:stretch>
          </p:blipFill>
          <p:spPr>
            <a:xfrm>
              <a:off x="-1574" y="381000"/>
              <a:ext cx="9144000" cy="60936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/>
            <p:cNvSpPr/>
            <p:nvPr userDrawn="1"/>
          </p:nvSpPr>
          <p:spPr>
            <a:xfrm>
              <a:off x="-1574" y="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1574" y="655320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-1574" y="381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-1574" y="6477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hape 20"/>
          <p:cNvSpPr>
            <a:spLocks noGrp="1"/>
          </p:cNvSpPr>
          <p:nvPr>
            <p:ph type="title"/>
          </p:nvPr>
        </p:nvSpPr>
        <p:spPr>
          <a:xfrm>
            <a:off x="704850" y="4495800"/>
            <a:ext cx="7772400" cy="1362075"/>
          </a:xfrm>
          <a:prstGeom prst="rect">
            <a:avLst/>
          </a:prstGeom>
        </p:spPr>
        <p:txBody>
          <a:bodyPr anchor="t"/>
          <a:lstStyle>
            <a:lvl1pPr algn="ctr">
              <a:defRPr sz="40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 anchor="b" anchorCtr="0"/>
          <a:lstStyle>
            <a:lvl1pPr marL="0" indent="0" algn="ctr">
              <a:buNone/>
              <a:defRPr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BA87-01A7-4057-91DC-845E79723684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C09F-329C-420C-9D30-EE700FEF0D6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74" y="0"/>
            <a:ext cx="9145574" cy="6858000"/>
            <a:chOff x="-1574" y="0"/>
            <a:chExt cx="9145574" cy="6858000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381000"/>
              <a:ext cx="9144000" cy="6096000"/>
            </a:xfrm>
            <a:prstGeom prst="rect">
              <a:avLst/>
            </a:prstGeom>
            <a:gradFill>
              <a:gsLst>
                <a:gs pos="0">
                  <a:schemeClr val="accent1">
                    <a:tint val="40000"/>
                  </a:schemeClr>
                </a:gs>
                <a:gs pos="100000">
                  <a:schemeClr val="accent1">
                    <a:shade val="75000"/>
                  </a:schemeClr>
                </a:gs>
              </a:gsLst>
              <a:path path="circle">
                <a:fillToRect l="100000" t="100000" r="100000" b="100000"/>
              </a:path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-1574" y="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-1574" y="655320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-1574" y="381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-1574" y="6477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722313" y="4505325"/>
            <a:ext cx="7772400" cy="1362075"/>
          </a:xfrm>
          <a:prstGeom prst="rect">
            <a:avLst/>
          </a:prstGeom>
        </p:spPr>
        <p:txBody>
          <a:bodyPr anchor="t"/>
          <a:lstStyle>
            <a:lvl1pPr algn="ctr">
              <a:defRPr sz="40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BA87-01A7-4057-91DC-845E79723684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C09F-329C-420C-9D30-EE700FEF0D6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BA87-01A7-4057-91DC-845E79723684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C09F-329C-420C-9D30-EE700FEF0D6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BA87-01A7-4057-91DC-845E79723684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C09F-329C-420C-9D30-EE700FEF0D6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BA87-01A7-4057-91DC-845E79723684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C09F-329C-420C-9D30-EE700FEF0D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1"/>
            <a:ext cx="5111750" cy="452596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600201"/>
            <a:ext cx="3008313" cy="4525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BA87-01A7-4057-91DC-845E79723684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C09F-329C-420C-9D30-EE700FEF0D6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BA87-01A7-4057-91DC-845E79723684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C09F-329C-420C-9D30-EE700FEF0D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1506538"/>
            <a:chOff x="0" y="0"/>
            <a:chExt cx="9144000" cy="1506538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11">
              <a:duotone>
                <a:schemeClr val="accent1"/>
                <a:srgbClr val="FFFFFF"/>
              </a:duotone>
            </a:blip>
            <a:srcRect/>
            <a:stretch>
              <a:fillRect/>
            </a:stretch>
          </p:blipFill>
          <p:spPr>
            <a:xfrm>
              <a:off x="0" y="1"/>
              <a:ext cx="9144000" cy="1419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Rectangle 9"/>
            <p:cNvSpPr/>
            <p:nvPr userDrawn="1"/>
          </p:nvSpPr>
          <p:spPr>
            <a:xfrm>
              <a:off x="0" y="0"/>
              <a:ext cx="9144000" cy="144780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49000">
                  <a:schemeClr val="accent1">
                    <a:tint val="20000"/>
                    <a:alpha val="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0" y="142875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504950"/>
              <a:ext cx="9144000" cy="1588"/>
            </a:xfrm>
            <a:prstGeom prst="line">
              <a:avLst/>
            </a:prstGeom>
            <a:ln w="15875" cap="flat" cmpd="sng" algn="ctr">
              <a:solidFill>
                <a:schemeClr val="tx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ABA87-01A7-4057-91DC-845E79723684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6C09F-329C-420C-9D30-EE700FEF0D6C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</p:sldLayoutIdLst>
  <p:txStyles>
    <p:titleStyle>
      <a:lvl1pPr algn="l" rtl="0" eaLnBrk="1" latinLnBrk="0" hangingPunct="1">
        <a:spcBef>
          <a:spcPct val="0"/>
        </a:spcBef>
        <a:buNone/>
        <a:defRPr kumimoji="0" lang="en-US" sz="4000" b="0" i="0" u="none" strike="noStrike" kern="1200" cap="none" spc="0" normalizeH="0" baseline="0" noProof="0" smtClean="0">
          <a:ln>
            <a:noFill/>
          </a:ln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uLnTx/>
          <a:uFillTx/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spcAft>
          <a:spcPts val="400"/>
        </a:spcAft>
        <a:buFont typeface="Arial"/>
        <a:buChar char="•"/>
        <a:defRPr sz="28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772816"/>
            <a:ext cx="7772400" cy="302433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Пафнутий Львович Чебышев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великий педагог и математик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altLang="ru-RU" sz="2200" dirty="0">
                <a:solidFill>
                  <a:srgbClr val="FFC000"/>
                </a:solidFill>
                <a:latin typeface="Arial Black" panose="020B0A04020102020204" pitchFamily="34" charset="0"/>
              </a:rPr>
              <a:t>4 (16) мая 1821 - 26 ноября (8 декабря) 1894 </a:t>
            </a:r>
            <a:br>
              <a:rPr lang="ru-RU" altLang="ru-RU" sz="2200" dirty="0">
                <a:solidFill>
                  <a:srgbClr val="FFC000"/>
                </a:solidFill>
                <a:latin typeface="Arial Black" panose="020B0A04020102020204" pitchFamily="34" charset="0"/>
              </a:rPr>
            </a:br>
            <a:endParaRPr lang="ru-RU" sz="2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05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Пафнутий Львович Чебышев</a:t>
            </a:r>
            <a:endParaRPr lang="ru-RU" dirty="0"/>
          </a:p>
        </p:txBody>
      </p:sp>
      <p:pic>
        <p:nvPicPr>
          <p:cNvPr id="4" name="Picture 7" descr="чебышев 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636912"/>
            <a:ext cx="2719387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р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38" y="2601193"/>
            <a:ext cx="561975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рп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0" y="2547220"/>
            <a:ext cx="561975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рп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200" y="5644433"/>
            <a:ext cx="30972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рп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060575"/>
            <a:ext cx="30972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80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544616"/>
          </a:xfrm>
        </p:spPr>
        <p:txBody>
          <a:bodyPr>
            <a:noAutofit/>
          </a:bodyPr>
          <a:lstStyle/>
          <a:p>
            <a:r>
              <a:rPr lang="ru-RU" altLang="ru-RU" sz="2000" dirty="0" smtClean="0">
                <a:latin typeface="Times New Roman" pitchFamily="18" charset="0"/>
              </a:rPr>
              <a:t>П. Л.Чебышев </a:t>
            </a:r>
            <a:r>
              <a:rPr lang="ru-RU" altLang="ru-RU" sz="2000" dirty="0">
                <a:latin typeface="Times New Roman" pitchFamily="18" charset="0"/>
              </a:rPr>
              <a:t>родился 4 (16) мая 1821г. в сельце </a:t>
            </a:r>
            <a:r>
              <a:rPr lang="ru-RU" altLang="ru-RU" sz="2000" dirty="0" err="1">
                <a:latin typeface="Times New Roman" pitchFamily="18" charset="0"/>
              </a:rPr>
              <a:t>Окатово</a:t>
            </a:r>
            <a:r>
              <a:rPr lang="ru-RU" altLang="ru-RU" sz="2000" dirty="0">
                <a:latin typeface="Times New Roman" pitchFamily="18" charset="0"/>
              </a:rPr>
              <a:t> Боровского уезда Калужской губернии.</a:t>
            </a:r>
          </a:p>
          <a:p>
            <a:pPr algn="just"/>
            <a:r>
              <a:rPr lang="ru-RU" altLang="ru-RU" sz="2000" dirty="0" smtClean="0">
                <a:latin typeface="Times New Roman" pitchFamily="18" charset="0"/>
              </a:rPr>
              <a:t>В </a:t>
            </a:r>
            <a:r>
              <a:rPr lang="ru-RU" altLang="ru-RU" sz="2000" dirty="0">
                <a:latin typeface="Times New Roman" pitchFamily="18" charset="0"/>
              </a:rPr>
              <a:t>1837 году П. Л. Чебышев зачислен в Московский университет студентом 2-го отделения философского факультета</a:t>
            </a:r>
            <a:r>
              <a:rPr lang="ru-RU" altLang="ru-RU" sz="2000" dirty="0" smtClean="0">
                <a:latin typeface="Times New Roman" pitchFamily="18" charset="0"/>
              </a:rPr>
              <a:t>.</a:t>
            </a:r>
            <a:endParaRPr lang="ru-RU" sz="2000" dirty="0"/>
          </a:p>
          <a:p>
            <a:pPr algn="just">
              <a:lnSpc>
                <a:spcPct val="80000"/>
              </a:lnSpc>
            </a:pPr>
            <a:r>
              <a:rPr lang="ru-RU" altLang="ru-RU" sz="2000" dirty="0">
                <a:latin typeface="Times New Roman" pitchFamily="18" charset="0"/>
              </a:rPr>
              <a:t>В 1840-41 уч. годах за сочинение на тему «О числовом решении алгебраических уравнений высших степеней» Чебышеву была присуждена серебряная </a:t>
            </a:r>
            <a:r>
              <a:rPr lang="ru-RU" altLang="ru-RU" sz="2000" dirty="0" smtClean="0">
                <a:latin typeface="Times New Roman" pitchFamily="18" charset="0"/>
              </a:rPr>
              <a:t>медаль.</a:t>
            </a:r>
          </a:p>
          <a:p>
            <a:pPr algn="just">
              <a:lnSpc>
                <a:spcPct val="80000"/>
              </a:lnSpc>
            </a:pPr>
            <a:r>
              <a:rPr lang="ru-RU" altLang="ru-RU" sz="2000" dirty="0" smtClean="0">
                <a:latin typeface="Times New Roman" pitchFamily="18" charset="0"/>
              </a:rPr>
              <a:t>В </a:t>
            </a:r>
            <a:r>
              <a:rPr lang="ru-RU" altLang="ru-RU" sz="2000" dirty="0">
                <a:latin typeface="Times New Roman" pitchFamily="18" charset="0"/>
              </a:rPr>
              <a:t>1841 г. оставлен при университете для подготовки к профессорскому званию.</a:t>
            </a:r>
          </a:p>
          <a:p>
            <a:pPr algn="just">
              <a:lnSpc>
                <a:spcPct val="80000"/>
              </a:lnSpc>
            </a:pPr>
            <a:r>
              <a:rPr lang="ru-RU" altLang="ru-RU" sz="2000" dirty="0">
                <a:latin typeface="Times New Roman" pitchFamily="18" charset="0"/>
              </a:rPr>
              <a:t>В 1846 году защитил магистерскую диссертацию «Опыт элементарного анализа теории вероятностей».</a:t>
            </a:r>
          </a:p>
          <a:p>
            <a:pPr algn="just">
              <a:lnSpc>
                <a:spcPct val="80000"/>
              </a:lnSpc>
            </a:pPr>
            <a:r>
              <a:rPr lang="ru-RU" altLang="ru-RU" sz="2000" dirty="0">
                <a:latin typeface="Times New Roman" pitchFamily="18" charset="0"/>
              </a:rPr>
              <a:t>В 1847 г. переехал в Петербург и занял должность адъюнкта Петербургского университета. </a:t>
            </a:r>
            <a:endParaRPr lang="ru-RU" altLang="ru-RU" sz="2000" dirty="0" smtClean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ru-RU" sz="2000" dirty="0">
                <a:latin typeface="Times New Roman" pitchFamily="18" charset="0"/>
              </a:rPr>
              <a:t>1856-1873 - член Ученого комитета министерства народного просвещения.</a:t>
            </a:r>
          </a:p>
          <a:p>
            <a:pPr algn="just">
              <a:lnSpc>
                <a:spcPct val="80000"/>
              </a:lnSpc>
            </a:pPr>
            <a:r>
              <a:rPr lang="ru-RU" altLang="ru-RU" sz="2000" dirty="0">
                <a:latin typeface="Times New Roman" pitchFamily="18" charset="0"/>
              </a:rPr>
              <a:t>1859 г. - ординарный академик, 1860г. - ординарный профессор Петербургского университета и </a:t>
            </a:r>
            <a:r>
              <a:rPr lang="ru-RU" altLang="ru-RU" sz="2000" dirty="0" smtClean="0">
                <a:latin typeface="Times New Roman" pitchFamily="18" charset="0"/>
              </a:rPr>
              <a:t>член-корреспондент </a:t>
            </a:r>
            <a:r>
              <a:rPr lang="ru-RU" altLang="ru-RU" sz="2000" dirty="0">
                <a:latin typeface="Times New Roman" pitchFamily="18" charset="0"/>
              </a:rPr>
              <a:t>Парижской АН.</a:t>
            </a:r>
          </a:p>
          <a:p>
            <a:pPr algn="just">
              <a:lnSpc>
                <a:spcPct val="80000"/>
              </a:lnSpc>
            </a:pPr>
            <a:endParaRPr lang="ru-RU" altLang="ru-RU" sz="2000" dirty="0">
              <a:latin typeface="Times New Roman" pitchFamily="18" charset="0"/>
            </a:endParaRPr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Биография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608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52578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80000"/>
              </a:lnSpc>
              <a:buNone/>
            </a:pPr>
            <a:r>
              <a:rPr lang="ru-RU" altLang="ru-RU" sz="2000" b="1" dirty="0" smtClean="0">
                <a:solidFill>
                  <a:srgbClr val="FFC000"/>
                </a:solidFill>
                <a:latin typeface="Times New Roman" pitchFamily="18" charset="0"/>
              </a:rPr>
              <a:t>         Аграфена Ивановна			       Лев Павлович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000" dirty="0" smtClean="0"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000" dirty="0"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000" dirty="0" smtClean="0"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000" dirty="0"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000" dirty="0" smtClean="0"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000" dirty="0"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000" dirty="0" smtClean="0"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000" dirty="0"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000" dirty="0" smtClean="0"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000" dirty="0"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000" dirty="0" smtClean="0">
              <a:latin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000" dirty="0">
              <a:latin typeface="Times New Roman" pitchFamily="18" charset="0"/>
            </a:endParaRPr>
          </a:p>
          <a:p>
            <a:pPr marL="457200" lvl="1" indent="0">
              <a:buNone/>
            </a:pPr>
            <a:endParaRPr lang="ru-RU" altLang="ru-RU" sz="2000" dirty="0">
              <a:latin typeface="Times New Roman" pitchFamily="18" charset="0"/>
            </a:endParaRPr>
          </a:p>
          <a:p>
            <a:pPr marL="457200" lvl="1" indent="0">
              <a:buNone/>
            </a:pPr>
            <a:r>
              <a:rPr lang="ru-RU" altLang="ru-RU" sz="1800" b="1" dirty="0" smtClean="0">
                <a:solidFill>
                  <a:srgbClr val="FFC000"/>
                </a:solidFill>
                <a:effectLst/>
                <a:latin typeface="Times New Roman" pitchFamily="18" charset="0"/>
              </a:rPr>
              <a:t>У </a:t>
            </a:r>
            <a:r>
              <a:rPr lang="ru-RU" altLang="ru-RU" sz="1800" b="1" dirty="0">
                <a:solidFill>
                  <a:srgbClr val="FFC000"/>
                </a:solidFill>
                <a:effectLst/>
                <a:latin typeface="Times New Roman" pitchFamily="18" charset="0"/>
              </a:rPr>
              <a:t>Льва Павловича и Аграфены Ивановны Чебышевых было пять </a:t>
            </a:r>
            <a:r>
              <a:rPr lang="ru-RU" altLang="ru-RU" sz="1800" b="1" dirty="0" smtClean="0">
                <a:solidFill>
                  <a:srgbClr val="FFC000"/>
                </a:solidFill>
                <a:effectLst/>
                <a:latin typeface="Times New Roman" pitchFamily="18" charset="0"/>
              </a:rPr>
              <a:t>сыновей: Пафнутий</a:t>
            </a:r>
            <a:r>
              <a:rPr lang="ru-RU" altLang="ru-RU" sz="1800" b="1" dirty="0">
                <a:solidFill>
                  <a:srgbClr val="FFC000"/>
                </a:solidFill>
                <a:effectLst/>
                <a:latin typeface="Times New Roman" pitchFamily="18" charset="0"/>
              </a:rPr>
              <a:t>, Павел, Петр, Николай, </a:t>
            </a:r>
            <a:r>
              <a:rPr lang="ru-RU" altLang="ru-RU" sz="1800" b="1" dirty="0" smtClean="0">
                <a:solidFill>
                  <a:srgbClr val="FFC000"/>
                </a:solidFill>
                <a:effectLst/>
                <a:latin typeface="Times New Roman" pitchFamily="18" charset="0"/>
              </a:rPr>
              <a:t>Владимир </a:t>
            </a:r>
            <a:r>
              <a:rPr lang="ru-RU" altLang="ru-RU" sz="1800" b="1" dirty="0">
                <a:solidFill>
                  <a:srgbClr val="FFC000"/>
                </a:solidFill>
                <a:effectLst/>
                <a:latin typeface="Times New Roman" pitchFamily="18" charset="0"/>
              </a:rPr>
              <a:t>и четыре </a:t>
            </a:r>
            <a:r>
              <a:rPr lang="ru-RU" altLang="ru-RU" sz="1800" b="1" dirty="0" smtClean="0">
                <a:solidFill>
                  <a:srgbClr val="FFC000"/>
                </a:solidFill>
                <a:effectLst/>
                <a:latin typeface="Times New Roman" pitchFamily="18" charset="0"/>
              </a:rPr>
              <a:t>дочери: Елизавета</a:t>
            </a:r>
            <a:r>
              <a:rPr lang="ru-RU" altLang="ru-RU" sz="1800" b="1" dirty="0">
                <a:solidFill>
                  <a:srgbClr val="FFC000"/>
                </a:solidFill>
                <a:effectLst/>
                <a:latin typeface="Times New Roman" pitchFamily="18" charset="0"/>
              </a:rPr>
              <a:t>, Екатерина, Надежда, </a:t>
            </a:r>
            <a:r>
              <a:rPr lang="ru-RU" altLang="ru-RU" sz="1800" b="1" dirty="0" smtClean="0">
                <a:solidFill>
                  <a:srgbClr val="FFC000"/>
                </a:solidFill>
                <a:effectLst/>
                <a:latin typeface="Times New Roman" pitchFamily="18" charset="0"/>
              </a:rPr>
              <a:t>Ольга</a:t>
            </a:r>
            <a:r>
              <a:rPr lang="ru-RU" altLang="ru-RU" sz="1800" b="1" dirty="0">
                <a:solidFill>
                  <a:srgbClr val="FFC000"/>
                </a:solidFill>
                <a:effectLst/>
                <a:latin typeface="Times New Roman" pitchFamily="18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Родители П. Л. Чебышева</a:t>
            </a:r>
            <a:endParaRPr lang="ru-RU" dirty="0"/>
          </a:p>
        </p:txBody>
      </p:sp>
      <p:pic>
        <p:nvPicPr>
          <p:cNvPr id="4" name="Содержимое 5" descr="180px-Иванова_Наталья_Фёдоровна[1]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060849"/>
            <a:ext cx="2492325" cy="3600400"/>
          </a:xfrm>
          <a:prstGeom prst="rect">
            <a:avLst/>
          </a:prstGeom>
        </p:spPr>
      </p:pic>
      <p:pic>
        <p:nvPicPr>
          <p:cNvPr id="5" name="Содержимое 4" descr="27-2[1].jpg"/>
          <p:cNvPicPr>
            <a:picLocks noGrp="1"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019106"/>
            <a:ext cx="2736304" cy="387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4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65125" fontAlgn="auto">
              <a:lnSpc>
                <a:spcPct val="90000"/>
              </a:lnSpc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 panose="020B0A04020102020204" pitchFamily="34" charset="0"/>
              </a:rPr>
              <a:t>Научное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 panose="020B0A04020102020204" pitchFamily="34" charset="0"/>
              </a:rPr>
              <a:t>наследие Чебышева по математике многогранно, и оценить его полностью можно только на основании подробного анализа всех трудов великого русского ученого.</a:t>
            </a:r>
          </a:p>
          <a:p>
            <a:pPr marL="0" indent="365125" fontAlgn="auto">
              <a:lnSpc>
                <a:spcPct val="90000"/>
              </a:lnSpc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 panose="020B0A04020102020204" pitchFamily="34" charset="0"/>
              </a:rPr>
              <a:t>Научные работы Чебышева относятся к следующим отделам: </a:t>
            </a:r>
          </a:p>
          <a:p>
            <a:pPr marL="0" indent="365125" fontAlgn="auto">
              <a:lnSpc>
                <a:spcPct val="9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 теории чисел, </a:t>
            </a:r>
          </a:p>
          <a:p>
            <a:pPr marL="0" indent="365125" fontAlgn="auto">
              <a:lnSpc>
                <a:spcPct val="9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 теории вероятностей, </a:t>
            </a:r>
          </a:p>
          <a:p>
            <a:pPr marL="0" indent="365125" fontAlgn="auto">
              <a:lnSpc>
                <a:spcPct val="9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 теории приближения функций, </a:t>
            </a:r>
          </a:p>
          <a:p>
            <a:pPr marL="0" indent="365125" fontAlgn="auto">
              <a:lnSpc>
                <a:spcPct val="9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 интегральному </a:t>
            </a:r>
            <a:r>
              <a:rPr lang="ru-RU" sz="2000" dirty="0" smtClean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исчислению,</a:t>
            </a:r>
            <a:endParaRPr lang="ru-RU" sz="2000" dirty="0">
              <a:solidFill>
                <a:srgbClr val="FFC000"/>
              </a:solidFill>
              <a:effectLst/>
              <a:latin typeface="Arial Black" panose="020B0A04020102020204" pitchFamily="34" charset="0"/>
            </a:endParaRPr>
          </a:p>
          <a:p>
            <a:pPr marL="0" indent="365125" fontAlgn="auto">
              <a:lnSpc>
                <a:spcPct val="9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2000" dirty="0" smtClean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теория механизмов.</a:t>
            </a:r>
          </a:p>
          <a:p>
            <a:endParaRPr lang="ru-RU" b="1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Научное наследие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705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/>
          </a:bodyPr>
          <a:lstStyle/>
          <a:p>
            <a:pPr marL="0" indent="365125" algn="just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r>
              <a:rPr lang="ru-RU" sz="2200" b="1" dirty="0">
                <a:solidFill>
                  <a:srgbClr val="FFC000"/>
                </a:solidFill>
                <a:effectLst/>
                <a:latin typeface="Times New Roman" pitchFamily="18" charset="0"/>
              </a:rPr>
              <a:t>Теории чисел </a:t>
            </a: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посвящены следующие работы:</a:t>
            </a:r>
          </a:p>
          <a:p>
            <a:pPr marL="0" indent="365125" algn="just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«Теория сравнения» (1848)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;</a:t>
            </a: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</a:t>
            </a:r>
            <a:endParaRPr lang="ru-RU" sz="2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 marL="0" indent="365125" algn="just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«Об определении числа простых чисел, не превосходящих данной величины» (1849</a:t>
            </a: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)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;</a:t>
            </a:r>
            <a:endParaRPr lang="ru-RU" sz="2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 marL="0" indent="365125" algn="just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«О простых числах» (1852).</a:t>
            </a:r>
          </a:p>
          <a:p>
            <a:pPr marL="0" indent="365125" algn="just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По </a:t>
            </a:r>
            <a:r>
              <a:rPr lang="ru-RU" sz="2200" b="1" dirty="0">
                <a:solidFill>
                  <a:srgbClr val="FFC000"/>
                </a:solidFill>
                <a:effectLst/>
                <a:latin typeface="Times New Roman" pitchFamily="18" charset="0"/>
              </a:rPr>
              <a:t>теории вероятности</a:t>
            </a: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:</a:t>
            </a:r>
          </a:p>
          <a:p>
            <a:pPr marL="0" indent="365125" algn="just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Мемуар</a:t>
            </a: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</a:t>
            </a: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«О средних величинах» (1866), где было дано «неравенство Чебышева»; вошел в курсы теории вероятностей сравнительно скоро после первого его </a:t>
            </a: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опубликования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;</a:t>
            </a:r>
            <a:endParaRPr lang="ru-RU" sz="2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 marL="0" indent="365125" algn="just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«Закон </a:t>
            </a: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больших чисел</a:t>
            </a: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»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;</a:t>
            </a:r>
            <a:endParaRPr lang="ru-RU" sz="2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 marL="0" indent="365125" algn="just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Мемуар</a:t>
            </a: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</a:t>
            </a: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«О двух теоремах относительных вероятностей» (1887). </a:t>
            </a:r>
          </a:p>
          <a:p>
            <a:pPr marL="0" indent="0" algn="just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Для доказательства центральной предельной теоремы создал </a:t>
            </a:r>
            <a:r>
              <a:rPr lang="ru-RU" sz="2200" b="1" dirty="0">
                <a:solidFill>
                  <a:srgbClr val="FFC000"/>
                </a:solidFill>
                <a:effectLst/>
                <a:latin typeface="Times New Roman" pitchFamily="18" charset="0"/>
              </a:rPr>
              <a:t>метод моментов.</a:t>
            </a:r>
          </a:p>
          <a:p>
            <a:pPr marL="0" indent="365125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Научное наследие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515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marL="0" indent="365125" algn="just">
              <a:lnSpc>
                <a:spcPct val="80000"/>
              </a:lnSpc>
              <a:buFontTx/>
              <a:buNone/>
            </a:pPr>
            <a:r>
              <a:rPr lang="ru-RU" altLang="ru-RU" sz="2200" dirty="0">
                <a:latin typeface="Times New Roman" pitchFamily="18" charset="0"/>
              </a:rPr>
              <a:t>Шесть больших работ (1853 - 1867) и диссертацию на право чтения лекций в Петербургском университете (1847) Чебышев посвятил </a:t>
            </a:r>
            <a:r>
              <a:rPr lang="ru-RU" altLang="ru-RU" sz="2200" b="1" dirty="0">
                <a:solidFill>
                  <a:srgbClr val="FFC000"/>
                </a:solidFill>
                <a:effectLst/>
                <a:latin typeface="Times New Roman" pitchFamily="18" charset="0"/>
              </a:rPr>
              <a:t>интегрированию алгебраических функций</a:t>
            </a:r>
            <a:r>
              <a:rPr lang="ru-RU" altLang="ru-RU" sz="2200" dirty="0">
                <a:latin typeface="Times New Roman" pitchFamily="18" charset="0"/>
              </a:rPr>
              <a:t>. Некоторые из этих работ явились классическими и использованы при создании курсов по интегральному исчислению.</a:t>
            </a:r>
          </a:p>
          <a:p>
            <a:pPr marL="0" indent="365125" algn="just">
              <a:lnSpc>
                <a:spcPct val="80000"/>
              </a:lnSpc>
              <a:buFontTx/>
              <a:buNone/>
            </a:pPr>
            <a:r>
              <a:rPr lang="ru-RU" altLang="ru-RU" sz="2200" dirty="0">
                <a:latin typeface="Times New Roman" pitchFamily="18" charset="0"/>
              </a:rPr>
              <a:t>В </a:t>
            </a:r>
            <a:r>
              <a:rPr lang="ru-RU" altLang="ru-RU" sz="2200" b="1" dirty="0">
                <a:solidFill>
                  <a:srgbClr val="FFC000"/>
                </a:solidFill>
                <a:effectLst/>
                <a:latin typeface="Times New Roman" pitchFamily="18" charset="0"/>
              </a:rPr>
              <a:t>теории приближения функций</a:t>
            </a:r>
            <a:r>
              <a:rPr lang="ru-RU" altLang="ru-RU" sz="2200" dirty="0">
                <a:latin typeface="Times New Roman" pitchFamily="18" charset="0"/>
              </a:rPr>
              <a:t> найдены многочлены – «полиномы Чебышева», исследована задача интерполяции:</a:t>
            </a:r>
          </a:p>
          <a:p>
            <a:pPr marL="0" indent="365125" algn="just">
              <a:lnSpc>
                <a:spcPct val="80000"/>
              </a:lnSpc>
            </a:pPr>
            <a:r>
              <a:rPr lang="ru-RU" altLang="ru-RU" sz="2200" dirty="0">
                <a:latin typeface="Times New Roman" pitchFamily="18" charset="0"/>
              </a:rPr>
              <a:t>«О приближенных выражениях квадратного корня переменной через простые дроби» (1889).</a:t>
            </a:r>
          </a:p>
          <a:p>
            <a:pPr marL="0" indent="365125" algn="just">
              <a:lnSpc>
                <a:spcPct val="80000"/>
              </a:lnSpc>
            </a:pPr>
            <a:r>
              <a:rPr lang="ru-RU" altLang="ru-RU" sz="2200" dirty="0">
                <a:latin typeface="Times New Roman" pitchFamily="18" charset="0"/>
              </a:rPr>
              <a:t>«О непрерывных  дробях» (1885) - указаны важные свойства этих дробей в приложении к вопросу о разложении функций в ряды и дана общая формула для интерполирования по способу наименьших </a:t>
            </a:r>
            <a:r>
              <a:rPr lang="ru-RU" altLang="ru-RU" sz="2200" dirty="0" smtClean="0">
                <a:latin typeface="Times New Roman" pitchFamily="18" charset="0"/>
              </a:rPr>
              <a:t>квадратов.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ru-RU" altLang="ru-RU" sz="2200" dirty="0" smtClean="0">
                <a:latin typeface="Times New Roman" pitchFamily="18" charset="0"/>
              </a:rPr>
              <a:t>Основная </a:t>
            </a:r>
            <a:r>
              <a:rPr lang="ru-RU" altLang="ru-RU" sz="2200" dirty="0">
                <a:latin typeface="Times New Roman" pitchFamily="18" charset="0"/>
              </a:rPr>
              <a:t>идея его </a:t>
            </a:r>
            <a:r>
              <a:rPr lang="ru-RU" altLang="ru-RU" sz="2200" b="1" dirty="0">
                <a:solidFill>
                  <a:srgbClr val="FFC000"/>
                </a:solidFill>
                <a:effectLst/>
                <a:latin typeface="Times New Roman" pitchFamily="18" charset="0"/>
              </a:rPr>
              <a:t>прикладных работ</a:t>
            </a:r>
            <a:r>
              <a:rPr lang="ru-RU" altLang="ru-RU" sz="2200" dirty="0">
                <a:latin typeface="Times New Roman" pitchFamily="18" charset="0"/>
              </a:rPr>
              <a:t>: «Об одном механизме», «О зубчатых колесах», «О центробежном уравнителе», «О построении географических карт», «О кройке платья» и многие другие, - </a:t>
            </a:r>
            <a:r>
              <a:rPr lang="ru-RU" altLang="ru-RU" sz="2200" dirty="0">
                <a:solidFill>
                  <a:srgbClr val="FFC000"/>
                </a:solidFill>
                <a:effectLst/>
                <a:latin typeface="Times New Roman" pitchFamily="18" charset="0"/>
              </a:rPr>
              <a:t>как располагать наличными средствами для достижения наибольшей выгоды.</a:t>
            </a:r>
          </a:p>
          <a:p>
            <a:endParaRPr lang="ru-RU" sz="2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Научное наследие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355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«Теория сравнения» (1848)</a:t>
            </a:r>
            <a:endParaRPr lang="ru-RU" dirty="0">
              <a:effectLst/>
              <a:latin typeface="Arial Black" panose="020B0A04020102020204" pitchFamily="34" charset="0"/>
            </a:endParaRPr>
          </a:p>
        </p:txBody>
      </p:sp>
      <p:pic>
        <p:nvPicPr>
          <p:cNvPr id="4" name="Picture 4" descr="Теория сравнений Чебышева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6" r="22180" b="4366"/>
          <a:stretch>
            <a:fillRect/>
          </a:stretch>
        </p:blipFill>
        <p:spPr bwMode="auto">
          <a:xfrm>
            <a:off x="827584" y="1484784"/>
            <a:ext cx="109923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55776" y="2564904"/>
            <a:ext cx="62646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Выдержала четыре издания (1849, 1879, 1901, 1944).</a:t>
            </a:r>
          </a:p>
          <a:p>
            <a:pPr algn="just">
              <a:spcBef>
                <a:spcPct val="50000"/>
              </a:spcBef>
            </a:pPr>
            <a:r>
              <a:rPr lang="ru-RU" altLang="ru-RU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Переведена ряд иностранных языков и имела огромное значение далеко за пределами России.</a:t>
            </a:r>
          </a:p>
          <a:p>
            <a:pPr algn="just">
              <a:spcBef>
                <a:spcPct val="50000"/>
              </a:spcBef>
            </a:pPr>
            <a:endParaRPr lang="ru-RU" altLang="ru-RU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27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Механизмы Чебышева</a:t>
            </a:r>
            <a:endParaRPr lang="ru-RU" dirty="0"/>
          </a:p>
        </p:txBody>
      </p:sp>
      <p:pic>
        <p:nvPicPr>
          <p:cNvPr id="4" name="Picture 4" descr="механизмы чебышева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4EFEB"/>
              </a:clrFrom>
              <a:clrTo>
                <a:srgbClr val="F4EF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3240360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07904" y="3501008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Свыше 40 различных механизмов и около 80 их модификаций</a:t>
            </a:r>
            <a:endParaRPr lang="ru-RU" altLang="ru-RU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45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Память о </a:t>
            </a:r>
            <a:r>
              <a:rPr lang="ru-RU" dirty="0" err="1" smtClean="0"/>
              <a:t>Пафнутии</a:t>
            </a:r>
            <a:r>
              <a:rPr lang="ru-RU" dirty="0" smtClean="0"/>
              <a:t> Львовиче</a:t>
            </a:r>
            <a:endParaRPr lang="ru-RU" dirty="0"/>
          </a:p>
        </p:txBody>
      </p:sp>
      <p:pic>
        <p:nvPicPr>
          <p:cNvPr id="4" name=" 12" descr="C:\Users\Виртуоз\Pictures\Чебышев\image091[1].jpg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13" r="7213"/>
          <a:stretch>
            <a:fillRect/>
          </a:stretch>
        </p:blipFill>
        <p:spPr bwMode="auto">
          <a:xfrm>
            <a:off x="179512" y="1628800"/>
            <a:ext cx="2412673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27784" y="1700808"/>
            <a:ext cx="63367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Бюст на Аллее ученых возле здания МГУ им. М.В. Ломоносова на Воробьевых горах в Москве.</a:t>
            </a:r>
          </a:p>
          <a:p>
            <a:endParaRPr lang="ru-RU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B0F0"/>
                </a:solidFill>
              </a:rPr>
              <a:t>Именем П. Л. Чебышёва названы:</a:t>
            </a:r>
          </a:p>
          <a:p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* кратер на Луне;</a:t>
            </a:r>
            <a:b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* астероид 2010 Чебышёв;</a:t>
            </a:r>
            <a:b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* математический журнал «</a:t>
            </a:r>
            <a:r>
              <a:rPr lang="ru-RU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Чебышевский</a:t>
            </a:r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Сборник»</a:t>
            </a:r>
            <a:b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* многие объекты в современной математике</a:t>
            </a:r>
            <a:r>
              <a:rPr lang="ru-RU" b="1" dirty="0">
                <a:solidFill>
                  <a:srgbClr val="FFC000"/>
                </a:solidFill>
              </a:rPr>
              <a:t>.</a:t>
            </a:r>
          </a:p>
          <a:p>
            <a:endParaRPr lang="ru-RU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772816"/>
            <a:ext cx="3276115" cy="452596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261"/>
            <a:ext cx="8229600" cy="1265238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</a:rPr>
              <a:t>Спасибо за внимание!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703379"/>
      </p:ext>
    </p:extLst>
  </p:cSld>
  <p:clrMapOvr>
    <a:masterClrMapping/>
  </p:clrMapOvr>
</p:sld>
</file>

<file path=ppt/theme/theme1.xml><?xml version="1.0" encoding="utf-8"?>
<a:theme xmlns:a="http://schemas.openxmlformats.org/drawingml/2006/main" name="schoolpresentation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21873A"/>
      </a:hlink>
      <a:folHlink>
        <a:srgbClr val="717E00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TS010165961</Template>
  <TotalTime>135</TotalTime>
  <Words>532</Words>
  <Application>Microsoft Office PowerPoint</Application>
  <PresentationFormat>Экран (4:3)</PresentationFormat>
  <Paragraphs>63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schoolpresentation</vt:lpstr>
      <vt:lpstr>Пафнутий Львович Чебышев великий педагог и математик 4 (16) мая 1821 - 26 ноября (8 декабря) 1894  </vt:lpstr>
      <vt:lpstr>Пафнутий Львович Чебышев</vt:lpstr>
      <vt:lpstr>Биография</vt:lpstr>
      <vt:lpstr>Родители П. Л. Чебышева</vt:lpstr>
      <vt:lpstr>Научное наследие</vt:lpstr>
      <vt:lpstr>Научное наследие</vt:lpstr>
      <vt:lpstr>Научное наследие</vt:lpstr>
      <vt:lpstr>«Теория сравнения» (1848)</vt:lpstr>
      <vt:lpstr>Механизмы Чебышева</vt:lpstr>
      <vt:lpstr>Память о Пафнутии Львовиче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Пафнутий Львович Чебышев</dc:title>
  <dc:creator>Виталий</dc:creator>
  <cp:lastModifiedBy>Виталий</cp:lastModifiedBy>
  <cp:revision>9</cp:revision>
  <dcterms:created xsi:type="dcterms:W3CDTF">2013-10-27T09:15:58Z</dcterms:created>
  <dcterms:modified xsi:type="dcterms:W3CDTF">2013-10-28T13:38:03Z</dcterms:modified>
</cp:coreProperties>
</file>