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4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51772E1-5029-414F-8B82-7770099289CE}" type="datetimeFigureOut">
              <a:rPr lang="ru-RU" smtClean="0"/>
              <a:t>28.12.2009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636383C-1380-4F89-83DD-E87B80ABEA4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7%D0%B0%D0%B4%D0%B0%D1%87%D0%B0" TargetMode="External"/><Relationship Id="rId2" Type="http://schemas.openxmlformats.org/officeDocument/2006/relationships/hyperlink" Target="http://ru.wikipedia.org/wiki/%D0%A2%D0%B5%D0%BE%D1%80%D0%B8%D1%8F_%D0%B2%D0%B5%D1%80%D0%BE%D1%8F%D1%82%D0%BD%D0%BE%D1%81%D1%82%D0%B5%D0%B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A2%D0%B5%D0%BB%D0%B5%D1%88%D0%BE%D1%83" TargetMode="External"/><Relationship Id="rId4" Type="http://schemas.openxmlformats.org/officeDocument/2006/relationships/hyperlink" Target="http://ru.wikipedia.org/wiki/%D0%98%D0%B3%D1%80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0%B7%D0%B0" TargetMode="External"/><Relationship Id="rId2" Type="http://schemas.openxmlformats.org/officeDocument/2006/relationships/hyperlink" Target="http://ru.wikipedia.org/wiki/%D0%90%D0%B2%D1%82%D0%BE%D0%BC%D0%BE%D0%B1%D0%B8%D0%BB%D1%8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8%D0%B0%D0%BD%D1%8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ru.wikipedia.org/wiki/%D0%A4%D0%B0%D0%B9%D0%BB:Monty_hall_decision_tree_rus.sv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40;&#1076;&#1084;&#1080;&#1085;&#1080;&#1089;&#1090;&#1088;&#1072;&#1090;&#1086;&#1088;\&#1056;&#1072;&#1073;&#1086;&#1095;&#1080;&#1081;%20&#1089;&#1090;&#1086;&#1083;\&#1086;&#1090;&#1088;&#1077;&#1079;&#1086;&#1082;%20&#1080;&#1079;%2021.avi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571876"/>
            <a:ext cx="6480048" cy="230124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«Парадокс </a:t>
            </a:r>
            <a:r>
              <a:rPr lang="ru-RU" sz="5400" dirty="0" err="1" smtClean="0"/>
              <a:t>Монти-Холла</a:t>
            </a:r>
            <a:r>
              <a:rPr lang="ru-RU" sz="5400" dirty="0" smtClean="0"/>
              <a:t>»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57166"/>
            <a:ext cx="6480048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Make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Deal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 smtClean="0"/>
              <a:t>Парадо́кс</a:t>
            </a:r>
            <a:r>
              <a:rPr lang="ru-RU" dirty="0" smtClean="0"/>
              <a:t> </a:t>
            </a:r>
            <a:r>
              <a:rPr lang="ru-RU" dirty="0" err="1" smtClean="0"/>
              <a:t>Мо́нти</a:t>
            </a:r>
            <a:r>
              <a:rPr lang="ru-RU" dirty="0" smtClean="0"/>
              <a:t> </a:t>
            </a:r>
            <a:r>
              <a:rPr lang="ru-RU" dirty="0" err="1" smtClean="0"/>
              <a:t>Хо́лла</a:t>
            </a:r>
            <a:r>
              <a:rPr lang="ru-RU" dirty="0" smtClean="0"/>
              <a:t> — одна из известных задач </a:t>
            </a:r>
            <a:r>
              <a:rPr lang="ru-RU" dirty="0" smtClean="0">
                <a:hlinkClick r:id="rId2" tooltip="Теория вероятностей"/>
              </a:rPr>
              <a:t>теории вероятностей</a:t>
            </a:r>
            <a:r>
              <a:rPr lang="ru-RU" dirty="0" smtClean="0"/>
              <a:t>, решение которой, на первый взгляд, противоречит здравому смыслу. </a:t>
            </a:r>
            <a:r>
              <a:rPr lang="ru-RU" dirty="0" smtClean="0">
                <a:hlinkClick r:id="rId3" tooltip="Задача"/>
              </a:rPr>
              <a:t>Задача</a:t>
            </a:r>
            <a:r>
              <a:rPr lang="ru-RU" dirty="0" smtClean="0"/>
              <a:t> формулируется как описание гипотетической </a:t>
            </a:r>
            <a:r>
              <a:rPr lang="ru-RU" dirty="0" smtClean="0">
                <a:hlinkClick r:id="rId4" tooltip="Игра"/>
              </a:rPr>
              <a:t>игры</a:t>
            </a:r>
            <a:r>
              <a:rPr lang="ru-RU" dirty="0" smtClean="0"/>
              <a:t>, основанной на американском </a:t>
            </a:r>
            <a:r>
              <a:rPr lang="ru-RU" dirty="0" smtClean="0">
                <a:hlinkClick r:id="rId5" tooltip="Телешоу"/>
              </a:rPr>
              <a:t>телешоу</a:t>
            </a:r>
            <a:r>
              <a:rPr lang="ru-RU" dirty="0" smtClean="0"/>
              <a:t> «</a:t>
            </a:r>
            <a:r>
              <a:rPr lang="ru-RU" dirty="0" err="1" smtClean="0"/>
              <a:t>Let’s</a:t>
            </a:r>
            <a:r>
              <a:rPr lang="ru-RU" dirty="0" smtClean="0"/>
              <a:t> </a:t>
            </a:r>
            <a:r>
              <a:rPr lang="ru-RU" dirty="0" err="1" smtClean="0"/>
              <a:t>Make</a:t>
            </a:r>
            <a:r>
              <a:rPr lang="ru-RU" dirty="0" smtClean="0"/>
              <a:t>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dirty="0" err="1" smtClean="0"/>
              <a:t>Deal</a:t>
            </a:r>
            <a:r>
              <a:rPr lang="ru-RU" dirty="0" smtClean="0"/>
              <a:t>», и названа в честь ведущего этой передачи.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060472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Формулировка задачи: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7715304" cy="564360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dirty="0" smtClean="0"/>
              <a:t>Представьте, что вы стали участником игры, в которой вам нужно выбрать одну из трех дверей. За одной из дверей находится </a:t>
            </a:r>
            <a:r>
              <a:rPr lang="ru-RU" dirty="0" smtClean="0">
                <a:hlinkClick r:id="rId2" tooltip="Автомобиль"/>
              </a:rPr>
              <a:t>автомобиль</a:t>
            </a:r>
            <a:r>
              <a:rPr lang="ru-RU" dirty="0" smtClean="0"/>
              <a:t>, за двумя другими дверями — </a:t>
            </a:r>
            <a:r>
              <a:rPr lang="ru-RU" dirty="0" smtClean="0">
                <a:hlinkClick r:id="rId3" tooltip="Коза"/>
              </a:rPr>
              <a:t>козы</a:t>
            </a:r>
            <a:r>
              <a:rPr lang="ru-RU" dirty="0" smtClean="0"/>
              <a:t>. Вы выбираете одну из дверей, например, номер 1, после этого ведущий, который знает, где находится автомобиль, а где — козы, открывает одну из оставшихся дверей, например, номер 3, за которой находится коза. После этого он спрашивает вас, не желаете ли вы изменить свой выбор и выбрать дверь номер 2. Увеличатся ли ваши </a:t>
            </a:r>
            <a:r>
              <a:rPr lang="ru-RU" dirty="0" smtClean="0">
                <a:hlinkClick r:id="rId4" tooltip="Шанс"/>
              </a:rPr>
              <a:t>шансы</a:t>
            </a:r>
            <a:r>
              <a:rPr lang="ru-RU" dirty="0" smtClean="0"/>
              <a:t> выиграть автомобиль, если вы примете предложение ведущего и измените свой выбор </a:t>
            </a:r>
          </a:p>
          <a:p>
            <a:pPr algn="just">
              <a:buNone/>
            </a:pP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Решение по теореме Байеса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Содержимое 3" descr="P(A_i|B)=\frac{P(B|A_i)P(A_i)}{\sum_{j=1}^N P(B|A_j)P(A_j)}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385765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Рисунок 2" descr="\forall j\in\{1,\ldots,N\}\forall k\in\{1,\ldots,N\},j\neq 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714348" y="3714752"/>
            <a:ext cx="4500594" cy="303411"/>
          </a:xfrm>
          <a:prstGeom prst="rect">
            <a:avLst/>
          </a:prstGeom>
          <a:noFill/>
        </p:spPr>
      </p:pic>
      <p:pic>
        <p:nvPicPr>
          <p:cNvPr id="1040" name="Рисунок 3" descr="P(A_j\cap A_k)=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214818"/>
            <a:ext cx="2130575" cy="352426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571472" y="2071678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где</a:t>
            </a:r>
            <a:endParaRPr kumimoji="0" lang="ru-RU" sz="1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 — априорная вероятность гипотезы 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| </a:t>
            </a: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 — вероятность гипотезы 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при наступлении события </a:t>
            </a: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| 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 — вероятность наступления события </a:t>
            </a: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при истинности гипотезы 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 этом подразумевается, что </a:t>
            </a:r>
            <a:r>
              <a:rPr kumimoji="0" lang="ru-RU" sz="1600" b="1" i="1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гипотез </a:t>
            </a:r>
            <a:r>
              <a:rPr kumimoji="0" lang="ru-RU" sz="1600" b="1" i="1" u="none" strike="noStrike" spc="150" normalizeH="0" baseline="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1600" b="1" i="1" u="none" strike="noStrike" spc="150" normalizeH="0" baseline="-3000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являются взаимоисключающими</a:t>
            </a:r>
            <a:endParaRPr kumimoji="0" lang="ru-RU" sz="1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752475" y="6477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71472" y="4572008"/>
            <a:ext cx="35182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образуют полную совокупность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8" name="Рисунок 27" descr="\sum_{j=1}^N P(A_j)=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5072074"/>
            <a:ext cx="235745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7467600" cy="5911873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данной задаче </a:t>
            </a:r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= 3, гипотезы:</a:t>
            </a:r>
          </a:p>
          <a:p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ru-RU" b="1" baseline="-25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«автомобиль за дверью 1»;</a:t>
            </a:r>
          </a:p>
          <a:p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ru-RU" b="1" baseline="-25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«автомобиль за дверью 2»;</a:t>
            </a:r>
          </a:p>
          <a:p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ru-RU" b="1" baseline="-25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«автомобиль за дверью 3».</a:t>
            </a:r>
          </a:p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Событие </a:t>
            </a:r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«первый выбор игрока — дверь 1; ведущий открыл дверь 3, где оказалась коза». Это совокупность двух событий:  , где </a:t>
            </a:r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«первый выбор игрока — дверь 1», </a:t>
            </a:r>
            <a:r>
              <a:rPr lang="ru-RU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 — «ведущий открыл дверь 3, где оказалась коза».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Ход решения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По формуле условной вероятности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Подставим это выражение </a:t>
            </a:r>
            <a:r>
              <a:rPr lang="ru-RU" sz="2800" dirty="0" smtClean="0"/>
              <a:t>в формулу </a:t>
            </a:r>
            <a:r>
              <a:rPr lang="ru-RU" sz="2800" dirty="0" smtClean="0"/>
              <a:t>Байеса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Условие задачи подразумевает, что изначальный выбор игрока не связан с тем, за какой дверью на самом деле находится автомобиль (игрок не знает, где он), то есть </a:t>
            </a:r>
            <a:r>
              <a:rPr lang="ru-RU" sz="2800" i="1" dirty="0" smtClean="0"/>
              <a:t>C</a:t>
            </a:r>
            <a:r>
              <a:rPr lang="ru-RU" sz="2800" dirty="0" smtClean="0"/>
              <a:t> и   — независимые пары событий. 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4" name="Рисунок 3" descr="P(B|A_j)=P(C\cap D|A_j)=P(D|C\cap A_j)P(C|A_j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71678"/>
            <a:ext cx="728667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(A_i|B)=\frac{P(D|C\cap A_i)P(C|A_i)P(A_i)}{\sum_{j=1}^3 P(D|C\cap A_j)P(C|A_j)P(A_j)}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429000"/>
            <a:ext cx="735811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7467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467600" cy="5697559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i="1" dirty="0" smtClean="0">
                <a:ln/>
                <a:solidFill>
                  <a:schemeClr val="accent3"/>
                </a:solidFill>
              </a:rPr>
              <a:t>Это означает, что</a:t>
            </a:r>
          </a:p>
          <a:p>
            <a:r>
              <a:rPr lang="en-US" sz="2400" b="1" i="1" dirty="0" smtClean="0">
                <a:ln/>
                <a:solidFill>
                  <a:schemeClr val="accent3"/>
                </a:solidFill>
              </a:rPr>
              <a:t>P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C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 |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A</a:t>
            </a:r>
            <a:r>
              <a:rPr lang="en-US" sz="2400" b="1" baseline="-25000" dirty="0" smtClean="0">
                <a:ln/>
                <a:solidFill>
                  <a:schemeClr val="accent3"/>
                </a:solidFill>
              </a:rPr>
              <a:t>1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) =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P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C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 |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A</a:t>
            </a:r>
            <a:r>
              <a:rPr lang="en-US" sz="2400" b="1" baseline="-25000" dirty="0" smtClean="0">
                <a:ln/>
                <a:solidFill>
                  <a:schemeClr val="accent3"/>
                </a:solidFill>
              </a:rPr>
              <a:t>2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) =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P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C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 |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A</a:t>
            </a:r>
            <a:r>
              <a:rPr lang="en-US" sz="2400" b="1" baseline="-25000" dirty="0" smtClean="0">
                <a:ln/>
                <a:solidFill>
                  <a:schemeClr val="accent3"/>
                </a:solidFill>
              </a:rPr>
              <a:t>3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) = 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P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en-US" sz="2400" b="1" i="1" dirty="0" smtClean="0">
                <a:ln/>
                <a:solidFill>
                  <a:schemeClr val="accent3"/>
                </a:solidFill>
              </a:rPr>
              <a:t>C</a:t>
            </a:r>
            <a:r>
              <a:rPr lang="en-US" sz="2400" b="1" dirty="0" smtClean="0">
                <a:ln/>
                <a:solidFill>
                  <a:schemeClr val="accent3"/>
                </a:solidFill>
              </a:rPr>
              <a:t>)</a:t>
            </a:r>
            <a:endParaRPr lang="ru-RU" sz="2400" b="1" dirty="0" smtClean="0">
              <a:ln/>
              <a:solidFill>
                <a:schemeClr val="accent3"/>
              </a:solidFill>
            </a:endParaRPr>
          </a:p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Подставив в нашу формулу и сократив дробь на </a:t>
            </a:r>
            <a:r>
              <a:rPr lang="ru-RU" sz="2400" b="1" i="1" dirty="0" smtClean="0">
                <a:ln/>
                <a:solidFill>
                  <a:schemeClr val="accent3"/>
                </a:solidFill>
              </a:rPr>
              <a:t>P</a:t>
            </a:r>
            <a:r>
              <a:rPr lang="ru-RU" sz="24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ru-RU" sz="2400" b="1" i="1" dirty="0" smtClean="0">
                <a:ln/>
                <a:solidFill>
                  <a:schemeClr val="accent3"/>
                </a:solidFill>
              </a:rPr>
              <a:t>C</a:t>
            </a:r>
            <a:r>
              <a:rPr lang="ru-RU" sz="2400" b="1" dirty="0" smtClean="0">
                <a:ln/>
                <a:solidFill>
                  <a:schemeClr val="accent3"/>
                </a:solidFill>
              </a:rPr>
              <a:t>), получим</a:t>
            </a:r>
          </a:p>
          <a:p>
            <a:endParaRPr lang="ru-RU" b="1" dirty="0" smtClean="0">
              <a:ln/>
              <a:solidFill>
                <a:schemeClr val="accent3"/>
              </a:solidFill>
            </a:endParaRPr>
          </a:p>
          <a:p>
            <a:endParaRPr lang="ru-RU" b="1" dirty="0" smtClean="0">
              <a:ln/>
              <a:solidFill>
                <a:schemeClr val="accent3"/>
              </a:solidFill>
            </a:endParaRPr>
          </a:p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Если игрок выбрал дверь 1, а автомобиль находится за дверью 2, то ведущий обязан открыть дверь 3, то есть  . Если игрок выбрал дверь 1, а автомобиль находится за дверью 3, то ведущий не может открыть дверь 3, то есть  .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" name="Рисунок 3" descr="P(A_i|B)=\frac{P(D|C\cap A_i)P(A_i)}{\sum_{j=1}^3 P(D|C\cap A_j)P(A_j)}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143116"/>
            <a:ext cx="557216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Допущения: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900634"/>
          </a:xfr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Первое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если игрок выбрал дверь 1, и автомобиль находится за дверью 1, то мы считаем, что ведущий открывает с равной вероятностью одну из дверей 2 и 3, то есть   (именно это следует считать проявлением «честности» ведущего). </a:t>
            </a: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Второе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мы считаем, что априори автомобиль может находиться с равной вероятностью за любой дверью, то есть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P(A_1)=P(A_2)=P(A_3)=\frac{1}{3}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5643578"/>
            <a:ext cx="371477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7467600" cy="5911873"/>
          </a:xfrm>
        </p:spPr>
        <p:txBody>
          <a:bodyPr/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Второе допущение позволяет сократить дробь и получить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формулу</a:t>
            </a:r>
          </a:p>
          <a:p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согласии с первым допущением получаем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результат: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P(A_i|B)=\frac{P(D|C\cap A_i)}{\sum_{j=1}^3 P(D|C\cap A_j)}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00108"/>
            <a:ext cx="442915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(A_1|B)=\frac{P(D|C\cap A_1)}{\sum_{j=1}^3 P(D|C\cap A_j)}=\frac{\frac{1}{2}}{\frac{1}{2}+1+0}=\frac{1}{3}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786058"/>
            <a:ext cx="721523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(A_2|B)=\frac{P(D|C\cap A_2)}{\sum_{j=1}^3 P(D|C\cap A_j)}=\frac{1}{\frac{1}{2}+1+0}=\frac{2}{3}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786190"/>
            <a:ext cx="721523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(A_3|B)=\frac{P(D|C\cap A_3)}{\sum_{j=1}^3 P(D|C\cap A_j)}=\frac{0}{\frac{1}{2}+1+0}=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786322"/>
            <a:ext cx="721523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Ответ к задаче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Правильным ответом к этой задаче является следующее: да, шансы выиграть автомобиль увеличиваются в два раза, если игрок будет следовать совету ведущего и изменит свой первоначальный выбор.</a:t>
            </a:r>
          </a:p>
          <a:p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467600" cy="5554683"/>
          </a:xfr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Более интуитивно понятное рассуждение: Пусть игрок действует по стратегии «изменить выбор». Тогда проиграет он только в том случае, если изначально выберет автомобиль. А вероятность этого — одна треть. Следовательно, вероятность выигрыша: 1-1/3=2/3. Если же игрок действует по стратегии «не менять выбор», то он выиграет тогда и только тогда, когда изначально выбрал автомобиль. А вероятность этого — одна треть.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Дерево возможных решений игрока и ведущего, показывающее вероятность каждого исхода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upload.wikimedia.org/wikipedia/ru/thumb/e/e6/Monty_hall_decision_tree_rus.svg/500px-Monty_hall_decision_tree_rus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928670"/>
            <a:ext cx="7929618" cy="535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трезок из 2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1976438"/>
            <a:ext cx="6705600" cy="37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14620"/>
            <a:ext cx="7467600" cy="1143000"/>
          </a:xfrm>
        </p:spPr>
        <p:txBody>
          <a:bodyPr>
            <a:noAutofit/>
          </a:bodyPr>
          <a:lstStyle/>
          <a:p>
            <a:r>
              <a:rPr lang="en-US" sz="8000" dirty="0" smtClean="0"/>
              <a:t>   </a:t>
            </a:r>
            <a:r>
              <a:rPr lang="en-US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END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215</TotalTime>
  <Words>238</Words>
  <Application>Microsoft Office PowerPoint</Application>
  <PresentationFormat>Экран (4:3)</PresentationFormat>
  <Paragraphs>50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«Парадокс Монти-Холла»</vt:lpstr>
      <vt:lpstr>«Let’s Make a Deal»</vt:lpstr>
      <vt:lpstr>Формулировка задачи:</vt:lpstr>
      <vt:lpstr>Решение по теореме Байеса </vt:lpstr>
      <vt:lpstr>Слайд 5</vt:lpstr>
      <vt:lpstr>Ход решения</vt:lpstr>
      <vt:lpstr>Слайд 7</vt:lpstr>
      <vt:lpstr>Допущения:</vt:lpstr>
      <vt:lpstr>Слайд 9</vt:lpstr>
      <vt:lpstr>Ответ к задаче</vt:lpstr>
      <vt:lpstr>Слайд 11</vt:lpstr>
      <vt:lpstr>Дерево возможных решений игрока и ведущего, показывающее вероятность каждого исхода </vt:lpstr>
      <vt:lpstr>Слайд 13</vt:lpstr>
      <vt:lpstr>   THE END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«Парадокс Монти-Холла»</dc:title>
  <dc:creator>Admin</dc:creator>
  <cp:lastModifiedBy>Admin</cp:lastModifiedBy>
  <cp:revision>24</cp:revision>
  <dcterms:created xsi:type="dcterms:W3CDTF">2009-12-28T13:55:26Z</dcterms:created>
  <dcterms:modified xsi:type="dcterms:W3CDTF">2009-12-28T17:30:59Z</dcterms:modified>
</cp:coreProperties>
</file>