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4.wdp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5.wdp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6.wdp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7.wdp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8.wdp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10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microsoft.com/office/2007/relationships/hdphoto" Target="../media/hdphoto9.wdp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06" t="9582" r="10239" b="11936"/>
          <a:stretch/>
        </p:blipFill>
        <p:spPr bwMode="auto">
          <a:xfrm>
            <a:off x="-16274" y="0"/>
            <a:ext cx="919510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764704"/>
            <a:ext cx="7848872" cy="5544616"/>
          </a:xfrm>
        </p:spPr>
        <p:txBody>
          <a:bodyPr>
            <a:normAutofit fontScale="77500" lnSpcReduction="20000"/>
          </a:bodyPr>
          <a:lstStyle/>
          <a:p>
            <a:r>
              <a:rPr lang="ru-RU" sz="1800" dirty="0">
                <a:solidFill>
                  <a:schemeClr val="bg1"/>
                </a:solidFill>
                <a:latin typeface="Cambria" pitchFamily="18" charset="0"/>
              </a:rPr>
              <a:t>Государственное  образовательное учреждение</a:t>
            </a:r>
          </a:p>
          <a:p>
            <a:r>
              <a:rPr lang="ru-RU" sz="1800" dirty="0">
                <a:solidFill>
                  <a:schemeClr val="bg1"/>
                </a:solidFill>
                <a:latin typeface="Cambria" pitchFamily="18" charset="0"/>
              </a:rPr>
              <a:t>высшего профессионального образования</a:t>
            </a:r>
          </a:p>
          <a:p>
            <a:r>
              <a:rPr lang="ru-RU" sz="1800" dirty="0">
                <a:solidFill>
                  <a:schemeClr val="bg1"/>
                </a:solidFill>
                <a:latin typeface="Cambria" pitchFamily="18" charset="0"/>
              </a:rPr>
              <a:t>Национальный исследовательский</a:t>
            </a:r>
          </a:p>
          <a:p>
            <a:r>
              <a:rPr lang="ru-RU" sz="1800" dirty="0">
                <a:solidFill>
                  <a:schemeClr val="bg1"/>
                </a:solidFill>
                <a:latin typeface="Cambria" pitchFamily="18" charset="0"/>
              </a:rPr>
              <a:t>«Томский политехнический университет»</a:t>
            </a:r>
          </a:p>
          <a:p>
            <a:r>
              <a:rPr lang="ru-RU" sz="1800" dirty="0">
                <a:solidFill>
                  <a:schemeClr val="bg1"/>
                </a:solidFill>
                <a:latin typeface="Cambria" pitchFamily="18" charset="0"/>
              </a:rPr>
              <a:t>Институт природных ресурсов</a:t>
            </a:r>
          </a:p>
          <a:p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sz="1900" dirty="0">
                <a:solidFill>
                  <a:schemeClr val="bg1"/>
                </a:solidFill>
              </a:rPr>
              <a:t>Кафедра </a:t>
            </a:r>
            <a:r>
              <a:rPr lang="ru-RU" sz="1900" dirty="0" smtClean="0">
                <a:solidFill>
                  <a:schemeClr val="bg1"/>
                </a:solidFill>
              </a:rPr>
              <a:t>геоэкологии и геохимии</a:t>
            </a:r>
            <a:endParaRPr lang="ru-RU" sz="1900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РЕФЕРАТ</a:t>
            </a:r>
          </a:p>
          <a:p>
            <a:r>
              <a:rPr lang="ru-RU" dirty="0">
                <a:solidFill>
                  <a:schemeClr val="bg1"/>
                </a:solidFill>
              </a:rPr>
              <a:t>по дисциплине «Математика»</a:t>
            </a:r>
          </a:p>
          <a:p>
            <a:r>
              <a:rPr lang="ru-RU" dirty="0">
                <a:solidFill>
                  <a:schemeClr val="bg1"/>
                </a:solidFill>
              </a:rPr>
              <a:t>на тему: «Основные классы чисел»</a:t>
            </a:r>
          </a:p>
          <a:p>
            <a:endParaRPr lang="ru-RU" dirty="0" smtClean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r>
              <a:rPr lang="ru-RU" sz="1900" dirty="0" smtClean="0">
                <a:solidFill>
                  <a:schemeClr val="bg1"/>
                </a:solidFill>
              </a:rPr>
              <a:t>Выполняла студентка группы 2Г31</a:t>
            </a:r>
          </a:p>
          <a:p>
            <a:r>
              <a:rPr lang="ru-RU" sz="1900" dirty="0" smtClean="0">
                <a:solidFill>
                  <a:schemeClr val="bg1"/>
                </a:solidFill>
              </a:rPr>
              <a:t>Никулина Е.А.</a:t>
            </a:r>
          </a:p>
          <a:p>
            <a:r>
              <a:rPr lang="ru-RU" sz="1900" dirty="0" smtClean="0">
                <a:solidFill>
                  <a:schemeClr val="bg1"/>
                </a:solidFill>
              </a:rPr>
              <a:t>Преподаватель: </a:t>
            </a:r>
            <a:r>
              <a:rPr lang="ru-RU" sz="1900" dirty="0" err="1" smtClean="0">
                <a:solidFill>
                  <a:schemeClr val="bg1"/>
                </a:solidFill>
              </a:rPr>
              <a:t>Тарбокова</a:t>
            </a:r>
            <a:r>
              <a:rPr lang="ru-RU" sz="1900" dirty="0" smtClean="0">
                <a:solidFill>
                  <a:schemeClr val="bg1"/>
                </a:solidFill>
              </a:rPr>
              <a:t> Т.В.</a:t>
            </a:r>
          </a:p>
          <a:p>
            <a:endParaRPr lang="ru-RU" sz="1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87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06" t="9582" r="10239" b="11936"/>
          <a:stretch/>
        </p:blipFill>
        <p:spPr bwMode="auto">
          <a:xfrm>
            <a:off x="-16274" y="0"/>
            <a:ext cx="919510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764704"/>
            <a:ext cx="7992888" cy="576064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 </a:t>
            </a:r>
          </a:p>
          <a:p>
            <a:pPr algn="l"/>
            <a:r>
              <a:rPr lang="ru-RU" sz="2800" i="1" dirty="0">
                <a:solidFill>
                  <a:srgbClr val="FFC000"/>
                </a:solidFill>
              </a:rPr>
              <a:t>Число</a:t>
            </a:r>
            <a:r>
              <a:rPr lang="ru-RU" sz="2800" dirty="0">
                <a:solidFill>
                  <a:schemeClr val="bg1"/>
                </a:solidFill>
              </a:rPr>
              <a:t> – одно из основных понятий математики, позволяющее выразить</a:t>
            </a:r>
          </a:p>
          <a:p>
            <a:pPr algn="l"/>
            <a:r>
              <a:rPr lang="ru-RU" sz="2800" dirty="0">
                <a:solidFill>
                  <a:schemeClr val="bg1"/>
                </a:solidFill>
              </a:rPr>
              <a:t>результаты счета или измерения</a:t>
            </a:r>
            <a:endParaRPr lang="ru-RU" sz="2800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sz="1900" dirty="0" smtClean="0">
                <a:solidFill>
                  <a:schemeClr val="bg1"/>
                </a:solidFill>
              </a:rPr>
              <a:t>.</a:t>
            </a:r>
          </a:p>
          <a:p>
            <a:endParaRPr lang="ru-RU" sz="19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31640" y="764704"/>
            <a:ext cx="63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0340" algn="ctr">
              <a:spcBef>
                <a:spcPts val="480"/>
              </a:spcBef>
              <a:spcAft>
                <a:spcPts val="600"/>
              </a:spcAft>
            </a:pPr>
            <a:r>
              <a:rPr lang="ru-RU" sz="3200" b="1" dirty="0">
                <a:solidFill>
                  <a:schemeClr val="bg1"/>
                </a:solidFill>
                <a:latin typeface="+mj-lt"/>
                <a:ea typeface="Times New Roman"/>
              </a:rPr>
              <a:t>Введение</a:t>
            </a:r>
            <a:endParaRPr lang="ru-RU" sz="3200" dirty="0">
              <a:solidFill>
                <a:schemeClr val="bg1"/>
              </a:solidFill>
              <a:effectLst/>
              <a:latin typeface="+mj-lt"/>
              <a:ea typeface="Times New Roman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54" y="3140968"/>
            <a:ext cx="7809451" cy="2967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91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06" t="9582" r="10239" b="11936"/>
          <a:stretch/>
        </p:blipFill>
        <p:spPr bwMode="auto">
          <a:xfrm>
            <a:off x="-16274" y="0"/>
            <a:ext cx="919510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80880" y="1349479"/>
            <a:ext cx="7200800" cy="345638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 </a:t>
            </a:r>
          </a:p>
          <a:p>
            <a:endParaRPr lang="ru-RU" dirty="0" smtClean="0">
              <a:solidFill>
                <a:schemeClr val="bg1"/>
              </a:solidFill>
            </a:endParaRPr>
          </a:p>
          <a:p>
            <a:r>
              <a:rPr lang="ru-RU" sz="4800" b="1" dirty="0">
                <a:solidFill>
                  <a:schemeClr val="bg1"/>
                </a:solidFill>
              </a:rPr>
              <a:t>Основные классы чисел</a:t>
            </a:r>
            <a:endParaRPr lang="ru-RU" sz="4800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sz="1900" dirty="0" smtClean="0">
                <a:solidFill>
                  <a:schemeClr val="bg1"/>
                </a:solidFill>
              </a:rPr>
              <a:t>.</a:t>
            </a:r>
          </a:p>
          <a:p>
            <a:endParaRPr lang="ru-RU" sz="1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161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06" t="9582" r="10239" b="11936"/>
          <a:stretch/>
        </p:blipFill>
        <p:spPr bwMode="auto">
          <a:xfrm>
            <a:off x="-16274" y="0"/>
            <a:ext cx="919510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620688"/>
            <a:ext cx="7920880" cy="576064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 Натуральные </a:t>
            </a:r>
            <a:r>
              <a:rPr lang="ru-RU" dirty="0">
                <a:solidFill>
                  <a:schemeClr val="bg1"/>
                </a:solidFill>
              </a:rPr>
              <a:t>числа</a:t>
            </a:r>
            <a:endParaRPr lang="ru-RU" dirty="0" smtClean="0">
              <a:solidFill>
                <a:schemeClr val="bg1"/>
              </a:solidFill>
            </a:endParaRPr>
          </a:p>
          <a:p>
            <a:pPr algn="l"/>
            <a:r>
              <a:rPr lang="ru-RU" sz="2800" i="1" dirty="0">
                <a:solidFill>
                  <a:srgbClr val="FFC000"/>
                </a:solidFill>
              </a:rPr>
              <a:t>Натуральными</a:t>
            </a:r>
            <a:r>
              <a:rPr lang="ru-RU" sz="2800" i="1" u="sng" dirty="0">
                <a:solidFill>
                  <a:schemeClr val="bg1"/>
                </a:solidFill>
              </a:rPr>
              <a:t> </a:t>
            </a:r>
            <a:r>
              <a:rPr lang="ru-RU" sz="2800" dirty="0">
                <a:solidFill>
                  <a:schemeClr val="bg1"/>
                </a:solidFill>
              </a:rPr>
              <a:t>называют числа, используемые при счете (нумерации, перечислении) </a:t>
            </a:r>
            <a:r>
              <a:rPr lang="ru-RU" sz="2800" dirty="0" smtClean="0">
                <a:solidFill>
                  <a:schemeClr val="bg1"/>
                </a:solidFill>
              </a:rPr>
              <a:t>предметов, всегда являются положительными.</a:t>
            </a:r>
            <a:endParaRPr lang="ru-RU" sz="2800" dirty="0">
              <a:solidFill>
                <a:schemeClr val="bg1"/>
              </a:solidFill>
            </a:endParaRPr>
          </a:p>
          <a:p>
            <a:pPr algn="l"/>
            <a:r>
              <a:rPr lang="ru-RU" sz="2800" dirty="0" smtClean="0">
                <a:solidFill>
                  <a:schemeClr val="bg1"/>
                </a:solidFill>
              </a:rPr>
              <a:t>Обозначают </a:t>
            </a:r>
            <a:r>
              <a:rPr lang="ru-RU" sz="2800" dirty="0">
                <a:solidFill>
                  <a:schemeClr val="bg1"/>
                </a:solidFill>
              </a:rPr>
              <a:t>символом </a:t>
            </a:r>
            <a:r>
              <a:rPr lang="en-US" sz="2800" b="1" dirty="0">
                <a:solidFill>
                  <a:srgbClr val="FFC000"/>
                </a:solidFill>
              </a:rPr>
              <a:t>N</a:t>
            </a:r>
            <a:endParaRPr lang="ru-RU" sz="2800" b="1" dirty="0" smtClean="0">
              <a:solidFill>
                <a:srgbClr val="FFC000"/>
              </a:solidFill>
            </a:endParaRPr>
          </a:p>
          <a:p>
            <a:pPr algn="l"/>
            <a:r>
              <a:rPr lang="ru-RU" sz="2800" dirty="0">
                <a:solidFill>
                  <a:schemeClr val="bg1"/>
                </a:solidFill>
              </a:rPr>
              <a:t>Наименьшее натуральное число </a:t>
            </a:r>
            <a:r>
              <a:rPr lang="ru-RU" sz="2800" dirty="0">
                <a:solidFill>
                  <a:srgbClr val="FFC000"/>
                </a:solidFill>
              </a:rPr>
              <a:t>– </a:t>
            </a:r>
            <a:r>
              <a:rPr lang="ru-RU" sz="2800" dirty="0" smtClean="0">
                <a:solidFill>
                  <a:srgbClr val="FFC000"/>
                </a:solidFill>
              </a:rPr>
              <a:t>1</a:t>
            </a:r>
          </a:p>
          <a:p>
            <a:pPr algn="l"/>
            <a:r>
              <a:rPr lang="ru-RU" sz="2800" dirty="0">
                <a:solidFill>
                  <a:schemeClr val="bg1"/>
                </a:solidFill>
              </a:rPr>
              <a:t>Наибольшего </a:t>
            </a:r>
            <a:r>
              <a:rPr lang="ru-RU" sz="2800" dirty="0" smtClean="0">
                <a:solidFill>
                  <a:schemeClr val="bg1"/>
                </a:solidFill>
              </a:rPr>
              <a:t>натурального </a:t>
            </a:r>
            <a:r>
              <a:rPr lang="ru-RU" sz="2800" dirty="0">
                <a:solidFill>
                  <a:schemeClr val="bg1"/>
                </a:solidFill>
              </a:rPr>
              <a:t>числа не </a:t>
            </a:r>
            <a:r>
              <a:rPr lang="ru-RU" sz="2800" dirty="0" smtClean="0">
                <a:solidFill>
                  <a:schemeClr val="bg1"/>
                </a:solidFill>
              </a:rPr>
              <a:t>существует.</a:t>
            </a:r>
          </a:p>
          <a:p>
            <a:pPr algn="l"/>
            <a:r>
              <a:rPr lang="ru-RU" sz="2800" dirty="0" smtClean="0">
                <a:solidFill>
                  <a:schemeClr val="bg1"/>
                </a:solidFill>
              </a:rPr>
              <a:t>Ноль </a:t>
            </a:r>
            <a:r>
              <a:rPr lang="ru-RU" sz="2800" dirty="0">
                <a:solidFill>
                  <a:schemeClr val="bg1"/>
                </a:solidFill>
              </a:rPr>
              <a:t>не считается натуральным числом.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28" t="21293" r="18807" b="51443"/>
          <a:stretch/>
        </p:blipFill>
        <p:spPr>
          <a:xfrm>
            <a:off x="1475656" y="4721734"/>
            <a:ext cx="4608512" cy="1657130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13837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06" t="9582" r="10239" b="11936"/>
          <a:stretch/>
        </p:blipFill>
        <p:spPr bwMode="auto">
          <a:xfrm>
            <a:off x="1180" y="0"/>
            <a:ext cx="919510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620688"/>
            <a:ext cx="7920880" cy="576064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 Натуральные числа</a:t>
            </a:r>
          </a:p>
          <a:p>
            <a:pPr algn="l"/>
            <a:r>
              <a:rPr lang="ru-RU" sz="2800" i="1" dirty="0">
                <a:solidFill>
                  <a:srgbClr val="FFC000"/>
                </a:solidFill>
              </a:rPr>
              <a:t>Натуральный ряд</a:t>
            </a:r>
            <a:r>
              <a:rPr lang="ru-RU" sz="2800" i="1" dirty="0">
                <a:solidFill>
                  <a:schemeClr val="bg1"/>
                </a:solidFill>
              </a:rPr>
              <a:t> </a:t>
            </a:r>
            <a:r>
              <a:rPr lang="ru-RU" sz="2800" dirty="0">
                <a:solidFill>
                  <a:schemeClr val="bg1"/>
                </a:solidFill>
              </a:rPr>
              <a:t>– это последовательность всех натуральных </a:t>
            </a:r>
            <a:r>
              <a:rPr lang="ru-RU" sz="2800" dirty="0" smtClean="0">
                <a:solidFill>
                  <a:schemeClr val="bg1"/>
                </a:solidFill>
              </a:rPr>
              <a:t>чисел.</a:t>
            </a:r>
          </a:p>
          <a:p>
            <a:pPr algn="l"/>
            <a:r>
              <a:rPr lang="ru-RU" sz="2800" dirty="0">
                <a:solidFill>
                  <a:schemeClr val="bg1"/>
                </a:solidFill>
              </a:rPr>
              <a:t>В натуральном ряду каждое число больше предыдущего на </a:t>
            </a:r>
            <a:r>
              <a:rPr lang="ru-RU" sz="2800" dirty="0" smtClean="0">
                <a:solidFill>
                  <a:schemeClr val="bg1"/>
                </a:solidFill>
              </a:rPr>
              <a:t>1.</a:t>
            </a:r>
          </a:p>
          <a:p>
            <a:pPr algn="l"/>
            <a:r>
              <a:rPr lang="ru-RU" sz="2800" dirty="0" smtClean="0">
                <a:solidFill>
                  <a:schemeClr val="bg1"/>
                </a:solidFill>
              </a:rPr>
              <a:t>Он бесконечен, поэтому наибольшего числа не существует.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018" b="46307"/>
          <a:stretch/>
        </p:blipFill>
        <p:spPr>
          <a:xfrm>
            <a:off x="776762" y="4365104"/>
            <a:ext cx="6264696" cy="781806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1997330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06" t="9582" r="10239" b="11936"/>
          <a:stretch/>
        </p:blipFill>
        <p:spPr bwMode="auto">
          <a:xfrm>
            <a:off x="1180" y="0"/>
            <a:ext cx="919510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620688"/>
            <a:ext cx="7920880" cy="576064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Целые числа</a:t>
            </a:r>
          </a:p>
          <a:p>
            <a:pPr algn="l"/>
            <a:r>
              <a:rPr lang="ru-RU" sz="2800" dirty="0">
                <a:solidFill>
                  <a:schemeClr val="bg1"/>
                </a:solidFill>
              </a:rPr>
              <a:t>К целым числам относятся: натуральные числа </a:t>
            </a:r>
            <a:r>
              <a:rPr lang="ru-RU" sz="2800" dirty="0">
                <a:solidFill>
                  <a:srgbClr val="FFC000"/>
                </a:solidFill>
              </a:rPr>
              <a:t>( 1, 2, 3, …,n)</a:t>
            </a:r>
            <a:r>
              <a:rPr lang="ru-RU" sz="2800" dirty="0">
                <a:solidFill>
                  <a:schemeClr val="bg1"/>
                </a:solidFill>
              </a:rPr>
              <a:t> и числа противоположные натуральным </a:t>
            </a:r>
            <a:r>
              <a:rPr lang="ru-RU" sz="2800" dirty="0">
                <a:solidFill>
                  <a:srgbClr val="FFC000"/>
                </a:solidFill>
              </a:rPr>
              <a:t>(-1, -2, -3,…, -n )</a:t>
            </a:r>
            <a:r>
              <a:rPr lang="ru-RU" sz="2800" dirty="0">
                <a:solidFill>
                  <a:schemeClr val="bg1"/>
                </a:solidFill>
              </a:rPr>
              <a:t>, так же число нуль </a:t>
            </a:r>
            <a:r>
              <a:rPr lang="ru-RU" sz="2800" dirty="0">
                <a:solidFill>
                  <a:srgbClr val="FFC000"/>
                </a:solidFill>
              </a:rPr>
              <a:t>(0</a:t>
            </a:r>
            <a:r>
              <a:rPr lang="ru-RU" sz="2800" dirty="0" smtClean="0">
                <a:solidFill>
                  <a:srgbClr val="FFC000"/>
                </a:solidFill>
              </a:rPr>
              <a:t>)</a:t>
            </a:r>
            <a:r>
              <a:rPr lang="ru-RU" sz="2800" dirty="0" smtClean="0">
                <a:solidFill>
                  <a:schemeClr val="bg1"/>
                </a:solidFill>
              </a:rPr>
              <a:t>.</a:t>
            </a:r>
            <a:endParaRPr lang="ru-RU" sz="2800" dirty="0" smtClean="0">
              <a:solidFill>
                <a:srgbClr val="FFC000"/>
              </a:solidFill>
            </a:endParaRPr>
          </a:p>
          <a:p>
            <a:pPr algn="l"/>
            <a:r>
              <a:rPr lang="ru-RU" sz="2800" dirty="0" smtClean="0">
                <a:solidFill>
                  <a:schemeClr val="bg1"/>
                </a:solidFill>
              </a:rPr>
              <a:t>Множество </a:t>
            </a:r>
            <a:r>
              <a:rPr lang="ru-RU" sz="2800" dirty="0">
                <a:solidFill>
                  <a:schemeClr val="bg1"/>
                </a:solidFill>
              </a:rPr>
              <a:t>целых чисел обозначают буквой </a:t>
            </a:r>
            <a:r>
              <a:rPr lang="ru-RU" sz="2800" dirty="0">
                <a:solidFill>
                  <a:srgbClr val="FFC000"/>
                </a:solidFill>
              </a:rPr>
              <a:t>Z</a:t>
            </a:r>
            <a:r>
              <a:rPr lang="ru-RU" sz="2800" dirty="0" smtClean="0">
                <a:solidFill>
                  <a:schemeClr val="bg1"/>
                </a:solidFill>
              </a:rPr>
              <a:t>.</a:t>
            </a:r>
          </a:p>
          <a:p>
            <a:pPr algn="l"/>
            <a:r>
              <a:rPr lang="ru-RU" sz="2800" dirty="0">
                <a:solidFill>
                  <a:schemeClr val="bg1"/>
                </a:solidFill>
              </a:rPr>
              <a:t>Наибольшего и наименьшего целого числа не существует</a:t>
            </a:r>
            <a:r>
              <a:rPr lang="ru-RU" sz="2800" dirty="0" smtClean="0">
                <a:solidFill>
                  <a:schemeClr val="bg1"/>
                </a:solidFill>
              </a:rPr>
              <a:t>.</a:t>
            </a:r>
          </a:p>
          <a:p>
            <a:pPr algn="l"/>
            <a:endParaRPr lang="ru-RU" sz="2800" dirty="0" smtClean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654" y="4221088"/>
            <a:ext cx="5177963" cy="1944216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816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06" t="9582" r="10239" b="11936"/>
          <a:stretch/>
        </p:blipFill>
        <p:spPr bwMode="auto">
          <a:xfrm>
            <a:off x="1180" y="0"/>
            <a:ext cx="919510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620688"/>
            <a:ext cx="7920880" cy="576064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Рациональные числа </a:t>
            </a:r>
            <a:endParaRPr lang="ru-RU" dirty="0" smtClean="0">
              <a:solidFill>
                <a:schemeClr val="bg1"/>
              </a:solidFill>
            </a:endParaRPr>
          </a:p>
          <a:p>
            <a:pPr algn="l"/>
            <a:r>
              <a:rPr lang="ru-RU" sz="2800" i="1" dirty="0">
                <a:solidFill>
                  <a:srgbClr val="FFC000"/>
                </a:solidFill>
              </a:rPr>
              <a:t>Рациональные числа </a:t>
            </a:r>
            <a:r>
              <a:rPr lang="ru-RU" sz="2800" dirty="0">
                <a:solidFill>
                  <a:schemeClr val="bg1"/>
                </a:solidFill>
              </a:rPr>
              <a:t>– это целые и дробные числа (обыкновенные дроби, конечные десятичные дроби и </a:t>
            </a:r>
            <a:r>
              <a:rPr lang="ru-RU" sz="2800" dirty="0" smtClean="0">
                <a:solidFill>
                  <a:schemeClr val="bg1"/>
                </a:solidFill>
              </a:rPr>
              <a:t>бесконечные </a:t>
            </a:r>
            <a:r>
              <a:rPr lang="ru-RU" sz="2800" dirty="0">
                <a:solidFill>
                  <a:schemeClr val="bg1"/>
                </a:solidFill>
              </a:rPr>
              <a:t>периодические дроби</a:t>
            </a:r>
            <a:r>
              <a:rPr lang="ru-RU" sz="2800" dirty="0" smtClean="0">
                <a:solidFill>
                  <a:schemeClr val="bg1"/>
                </a:solidFill>
              </a:rPr>
              <a:t>).</a:t>
            </a:r>
          </a:p>
          <a:p>
            <a:pPr algn="l"/>
            <a:r>
              <a:rPr lang="ru-RU" sz="2800" dirty="0">
                <a:solidFill>
                  <a:schemeClr val="bg1"/>
                </a:solidFill>
              </a:rPr>
              <a:t>Множество рациональных чисел обозначается заглавной английской буквой </a:t>
            </a:r>
            <a:r>
              <a:rPr lang="ru-RU" sz="2800" dirty="0">
                <a:solidFill>
                  <a:srgbClr val="FFC000"/>
                </a:solidFill>
              </a:rPr>
              <a:t>Q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smtClean="0">
                <a:solidFill>
                  <a:schemeClr val="bg1"/>
                </a:solidFill>
              </a:rPr>
              <a:t>.</a:t>
            </a:r>
          </a:p>
          <a:p>
            <a:pPr algn="l"/>
            <a:r>
              <a:rPr lang="ru-RU" sz="2800" dirty="0">
                <a:solidFill>
                  <a:schemeClr val="bg1"/>
                </a:solidFill>
              </a:rPr>
              <a:t>Пример рациональных чисел</a:t>
            </a:r>
            <a:r>
              <a:rPr lang="ru-RU" sz="2800" dirty="0" smtClean="0">
                <a:solidFill>
                  <a:schemeClr val="bg1"/>
                </a:solidFill>
              </a:rPr>
              <a:t>:</a:t>
            </a:r>
          </a:p>
          <a:p>
            <a:pPr algn="l"/>
            <a:endParaRPr lang="ru-RU" sz="2800" dirty="0" smtClean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0" y="4365104"/>
            <a:ext cx="4921027" cy="1224136"/>
          </a:xfrm>
          <a:prstGeom prst="rect">
            <a:avLst/>
          </a:prstGeom>
          <a:noFill/>
          <a:ln w="1905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293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06" t="9582" r="10239" b="11936"/>
          <a:stretch/>
        </p:blipFill>
        <p:spPr bwMode="auto">
          <a:xfrm>
            <a:off x="1180" y="0"/>
            <a:ext cx="919510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620688"/>
            <a:ext cx="7920880" cy="576064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Рациональные числа </a:t>
            </a:r>
            <a:endParaRPr lang="ru-RU" dirty="0" smtClean="0">
              <a:solidFill>
                <a:schemeClr val="bg1"/>
              </a:solidFill>
            </a:endParaRPr>
          </a:p>
          <a:p>
            <a:pPr algn="l"/>
            <a:r>
              <a:rPr lang="ru-RU" sz="2800" dirty="0">
                <a:solidFill>
                  <a:schemeClr val="bg1"/>
                </a:solidFill>
              </a:rPr>
              <a:t>Множество </a:t>
            </a:r>
            <a:r>
              <a:rPr lang="ru-RU" sz="2800" dirty="0">
                <a:solidFill>
                  <a:srgbClr val="FFC000"/>
                </a:solidFill>
              </a:rPr>
              <a:t>Q </a:t>
            </a:r>
            <a:r>
              <a:rPr lang="ru-RU" sz="2800" dirty="0">
                <a:solidFill>
                  <a:schemeClr val="bg1"/>
                </a:solidFill>
              </a:rPr>
              <a:t>включает в себя множество целых чисел </a:t>
            </a:r>
            <a:r>
              <a:rPr lang="ru-RU" sz="2800" dirty="0">
                <a:solidFill>
                  <a:srgbClr val="FFC000"/>
                </a:solidFill>
              </a:rPr>
              <a:t>(Z)</a:t>
            </a:r>
            <a:r>
              <a:rPr lang="ru-RU" sz="2800" dirty="0">
                <a:solidFill>
                  <a:schemeClr val="bg1"/>
                </a:solidFill>
              </a:rPr>
              <a:t> и </a:t>
            </a:r>
            <a:r>
              <a:rPr lang="ru-RU" sz="2800" dirty="0" smtClean="0">
                <a:solidFill>
                  <a:schemeClr val="bg1"/>
                </a:solidFill>
              </a:rPr>
              <a:t>натуральных </a:t>
            </a:r>
            <a:r>
              <a:rPr lang="ru-RU" sz="2800" dirty="0">
                <a:solidFill>
                  <a:schemeClr val="bg1"/>
                </a:solidFill>
              </a:rPr>
              <a:t>чисел </a:t>
            </a:r>
            <a:r>
              <a:rPr lang="ru-RU" sz="2800" dirty="0">
                <a:solidFill>
                  <a:srgbClr val="FFC000"/>
                </a:solidFill>
              </a:rPr>
              <a:t>(N</a:t>
            </a:r>
            <a:r>
              <a:rPr lang="ru-RU" sz="2800" dirty="0" smtClean="0">
                <a:solidFill>
                  <a:srgbClr val="FFC000"/>
                </a:solidFill>
              </a:rPr>
              <a:t>)</a:t>
            </a:r>
            <a:r>
              <a:rPr lang="ru-RU" sz="2800" dirty="0" smtClean="0">
                <a:solidFill>
                  <a:schemeClr val="bg1"/>
                </a:solidFill>
              </a:rPr>
              <a:t>.</a:t>
            </a:r>
          </a:p>
          <a:p>
            <a:pPr algn="l"/>
            <a:r>
              <a:rPr lang="ru-RU" sz="2800" dirty="0">
                <a:solidFill>
                  <a:schemeClr val="bg1"/>
                </a:solidFill>
              </a:rPr>
              <a:t>Любое рациональное число можно представить в виде дроби, у которой числитель принадлежит целым числам, а знаменатель – натуральным. </a:t>
            </a:r>
          </a:p>
          <a:p>
            <a:pPr algn="l"/>
            <a:r>
              <a:rPr lang="ru-RU" sz="2800" dirty="0">
                <a:solidFill>
                  <a:srgbClr val="FFC000"/>
                </a:solidFill>
              </a:rPr>
              <a:t>a/b</a:t>
            </a:r>
            <a:r>
              <a:rPr lang="ru-RU" sz="2800" dirty="0">
                <a:solidFill>
                  <a:schemeClr val="bg1"/>
                </a:solidFill>
              </a:rPr>
              <a:t>, где </a:t>
            </a:r>
            <a:r>
              <a:rPr lang="ru-RU" sz="2800" dirty="0">
                <a:solidFill>
                  <a:srgbClr val="FFC000"/>
                </a:solidFill>
              </a:rPr>
              <a:t>a ∈ </a:t>
            </a:r>
            <a:r>
              <a:rPr lang="ru-RU" sz="2800" dirty="0" smtClean="0">
                <a:solidFill>
                  <a:srgbClr val="FFC000"/>
                </a:solidFill>
              </a:rPr>
              <a:t>Z</a:t>
            </a:r>
            <a:r>
              <a:rPr lang="ru-RU" sz="2800" dirty="0" smtClean="0">
                <a:solidFill>
                  <a:schemeClr val="bg1"/>
                </a:solidFill>
              </a:rPr>
              <a:t>, а </a:t>
            </a:r>
            <a:r>
              <a:rPr lang="en-US" sz="2800" dirty="0" smtClean="0">
                <a:solidFill>
                  <a:srgbClr val="FFC000"/>
                </a:solidFill>
              </a:rPr>
              <a:t>b ∈ N</a:t>
            </a:r>
            <a:r>
              <a:rPr lang="ru-RU" sz="2800" dirty="0" smtClean="0">
                <a:solidFill>
                  <a:schemeClr val="bg1"/>
                </a:solidFill>
              </a:rPr>
              <a:t>.</a:t>
            </a:r>
            <a:endParaRPr lang="en-US" sz="2800" dirty="0" smtClean="0">
              <a:solidFill>
                <a:schemeClr val="bg1"/>
              </a:solidFill>
            </a:endParaRPr>
          </a:p>
          <a:p>
            <a:pPr algn="l"/>
            <a:r>
              <a:rPr lang="ru-RU" sz="2800" dirty="0" smtClean="0">
                <a:solidFill>
                  <a:schemeClr val="bg1"/>
                </a:solidFill>
              </a:rPr>
              <a:t>Пример:</a:t>
            </a:r>
          </a:p>
          <a:p>
            <a:pPr algn="l"/>
            <a:endParaRPr lang="ru-RU" sz="2800" dirty="0">
              <a:solidFill>
                <a:schemeClr val="bg1"/>
              </a:solidFill>
            </a:endParaRPr>
          </a:p>
          <a:p>
            <a:pPr algn="l"/>
            <a:endParaRPr lang="ru-RU" sz="2800" dirty="0" smtClean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43" y="4724220"/>
            <a:ext cx="5182056" cy="989831"/>
          </a:xfrm>
          <a:prstGeom prst="rect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40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06" t="9582" r="10239" b="11936"/>
          <a:stretch/>
        </p:blipFill>
        <p:spPr bwMode="auto">
          <a:xfrm>
            <a:off x="1180" y="0"/>
            <a:ext cx="919510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620688"/>
            <a:ext cx="7920880" cy="576064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Действительные </a:t>
            </a:r>
            <a:r>
              <a:rPr lang="ru-RU" dirty="0">
                <a:solidFill>
                  <a:schemeClr val="bg1"/>
                </a:solidFill>
              </a:rPr>
              <a:t>(вещественные) </a:t>
            </a:r>
            <a:r>
              <a:rPr lang="ru-RU" dirty="0" smtClean="0">
                <a:solidFill>
                  <a:schemeClr val="bg1"/>
                </a:solidFill>
              </a:rPr>
              <a:t>числа</a:t>
            </a:r>
          </a:p>
          <a:p>
            <a:pPr algn="l"/>
            <a:r>
              <a:rPr lang="ru-RU" sz="2800" i="1" dirty="0">
                <a:solidFill>
                  <a:srgbClr val="FFC000"/>
                </a:solidFill>
              </a:rPr>
              <a:t>Действительные </a:t>
            </a:r>
            <a:r>
              <a:rPr lang="ru-RU" sz="2800" i="1" dirty="0" smtClean="0">
                <a:solidFill>
                  <a:srgbClr val="FFC000"/>
                </a:solidFill>
              </a:rPr>
              <a:t>числа- </a:t>
            </a:r>
            <a:r>
              <a:rPr lang="ru-RU" sz="2800" dirty="0" smtClean="0">
                <a:solidFill>
                  <a:schemeClr val="bg1"/>
                </a:solidFill>
              </a:rPr>
              <a:t>это математическая </a:t>
            </a:r>
            <a:r>
              <a:rPr lang="ru-RU" sz="2800" dirty="0">
                <a:solidFill>
                  <a:schemeClr val="bg1"/>
                </a:solidFill>
              </a:rPr>
              <a:t>абстракция, возникшая из потребности измерения геометрических и физических величин окружающего мира, а также проведения таких операций как извлечение корня, вычисление логарифмов, </a:t>
            </a:r>
            <a:r>
              <a:rPr lang="ru-RU" sz="2800" dirty="0" smtClean="0">
                <a:solidFill>
                  <a:schemeClr val="bg1"/>
                </a:solidFill>
              </a:rPr>
              <a:t>решение </a:t>
            </a:r>
            <a:r>
              <a:rPr lang="ru-RU" sz="2800" dirty="0">
                <a:solidFill>
                  <a:schemeClr val="bg1"/>
                </a:solidFill>
              </a:rPr>
              <a:t>алгебраических </a:t>
            </a:r>
            <a:r>
              <a:rPr lang="ru-RU" sz="2800" dirty="0" smtClean="0">
                <a:solidFill>
                  <a:schemeClr val="bg1"/>
                </a:solidFill>
              </a:rPr>
              <a:t>уравнений.</a:t>
            </a:r>
          </a:p>
          <a:p>
            <a:pPr algn="l"/>
            <a:r>
              <a:rPr lang="ru-RU" sz="2800" dirty="0" smtClean="0">
                <a:solidFill>
                  <a:schemeClr val="bg1"/>
                </a:solidFill>
              </a:rPr>
              <a:t>Они предназначены для измерения непрерывности величин.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727401"/>
            <a:ext cx="4824536" cy="158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473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06" t="9582" r="10239" b="11936"/>
          <a:stretch/>
        </p:blipFill>
        <p:spPr bwMode="auto">
          <a:xfrm>
            <a:off x="1180" y="0"/>
            <a:ext cx="919510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620688"/>
            <a:ext cx="7920880" cy="576064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Действительные </a:t>
            </a:r>
            <a:r>
              <a:rPr lang="ru-RU" dirty="0">
                <a:solidFill>
                  <a:schemeClr val="bg1"/>
                </a:solidFill>
              </a:rPr>
              <a:t>(вещественные) </a:t>
            </a:r>
            <a:r>
              <a:rPr lang="ru-RU" dirty="0" smtClean="0">
                <a:solidFill>
                  <a:schemeClr val="bg1"/>
                </a:solidFill>
              </a:rPr>
              <a:t>числа</a:t>
            </a:r>
          </a:p>
          <a:p>
            <a:pPr algn="l"/>
            <a:r>
              <a:rPr lang="ru-RU" sz="2800" dirty="0">
                <a:solidFill>
                  <a:schemeClr val="bg1"/>
                </a:solidFill>
              </a:rPr>
              <a:t>Действительные числа состоят из положительных действительных чисел, отрицательных действительных чисел и числа ноль.</a:t>
            </a:r>
          </a:p>
          <a:p>
            <a:pPr algn="l"/>
            <a:r>
              <a:rPr lang="ru-RU" sz="2800" dirty="0">
                <a:solidFill>
                  <a:srgbClr val="FFC000"/>
                </a:solidFill>
              </a:rPr>
              <a:t>R = R − ∪ {0} ∪ R </a:t>
            </a:r>
            <a:r>
              <a:rPr lang="ru-RU" sz="2800" dirty="0" smtClean="0">
                <a:solidFill>
                  <a:srgbClr val="FFC000"/>
                </a:solidFill>
              </a:rPr>
              <a:t>+</a:t>
            </a:r>
          </a:p>
          <a:p>
            <a:pPr algn="l"/>
            <a:endParaRPr lang="ru-RU" sz="2800" dirty="0" smtClean="0">
              <a:solidFill>
                <a:schemeClr val="bg1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140968"/>
            <a:ext cx="4881850" cy="3291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836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06" t="9582" r="10239" b="11936"/>
          <a:stretch/>
        </p:blipFill>
        <p:spPr bwMode="auto">
          <a:xfrm>
            <a:off x="1180" y="0"/>
            <a:ext cx="919510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620688"/>
            <a:ext cx="7920880" cy="576064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Действительные </a:t>
            </a:r>
            <a:r>
              <a:rPr lang="ru-RU" dirty="0">
                <a:solidFill>
                  <a:schemeClr val="bg1"/>
                </a:solidFill>
              </a:rPr>
              <a:t>(вещественные) </a:t>
            </a:r>
            <a:r>
              <a:rPr lang="ru-RU" dirty="0" smtClean="0">
                <a:solidFill>
                  <a:schemeClr val="bg1"/>
                </a:solidFill>
              </a:rPr>
              <a:t>числа</a:t>
            </a:r>
          </a:p>
          <a:p>
            <a:pPr algn="l"/>
            <a:r>
              <a:rPr lang="ru-RU" sz="2800" i="1" dirty="0" smtClean="0">
                <a:solidFill>
                  <a:srgbClr val="FFC000"/>
                </a:solidFill>
              </a:rPr>
              <a:t>Иррациональное числа </a:t>
            </a:r>
            <a:r>
              <a:rPr lang="ru-RU" sz="2800" dirty="0">
                <a:solidFill>
                  <a:schemeClr val="bg1"/>
                </a:solidFill>
              </a:rPr>
              <a:t>— это вещественные числа, </a:t>
            </a:r>
            <a:r>
              <a:rPr lang="ru-RU" sz="2800" dirty="0" smtClean="0">
                <a:solidFill>
                  <a:schemeClr val="bg1"/>
                </a:solidFill>
              </a:rPr>
              <a:t>которые </a:t>
            </a:r>
            <a:r>
              <a:rPr lang="ru-RU" sz="2800" dirty="0">
                <a:solidFill>
                  <a:schemeClr val="bg1"/>
                </a:solidFill>
              </a:rPr>
              <a:t>не является рациональным</a:t>
            </a:r>
            <a:r>
              <a:rPr lang="ru-RU" sz="2800" dirty="0" smtClean="0">
                <a:solidFill>
                  <a:schemeClr val="bg1"/>
                </a:solidFill>
              </a:rPr>
              <a:t>.</a:t>
            </a:r>
          </a:p>
          <a:p>
            <a:pPr algn="l"/>
            <a:r>
              <a:rPr lang="ru-RU" sz="2800" dirty="0">
                <a:solidFill>
                  <a:schemeClr val="bg1"/>
                </a:solidFill>
              </a:rPr>
              <a:t>Обозначается множество иррациональных чисел большой английской буквой </a:t>
            </a:r>
            <a:r>
              <a:rPr lang="en-US" sz="2800" dirty="0" smtClean="0">
                <a:solidFill>
                  <a:srgbClr val="FFC000"/>
                </a:solidFill>
                <a:latin typeface="Cambria" pitchFamily="18" charset="0"/>
              </a:rPr>
              <a:t>I</a:t>
            </a:r>
            <a:r>
              <a:rPr lang="en-US" sz="2800" dirty="0" smtClean="0">
                <a:solidFill>
                  <a:schemeClr val="bg1"/>
                </a:solidFill>
              </a:rPr>
              <a:t>.</a:t>
            </a:r>
          </a:p>
          <a:p>
            <a:pPr algn="l"/>
            <a:r>
              <a:rPr lang="ru-RU" sz="2800" dirty="0">
                <a:solidFill>
                  <a:schemeClr val="bg1"/>
                </a:solidFill>
              </a:rPr>
              <a:t>Примеры иррациональных чисел: </a:t>
            </a:r>
          </a:p>
          <a:p>
            <a:pPr algn="l"/>
            <a:r>
              <a:rPr lang="ru-RU" sz="2800" dirty="0">
                <a:solidFill>
                  <a:srgbClr val="FFC000"/>
                </a:solidFill>
              </a:rPr>
              <a:t>π</a:t>
            </a:r>
            <a:r>
              <a:rPr lang="ru-RU" sz="2800" dirty="0">
                <a:solidFill>
                  <a:schemeClr val="bg1"/>
                </a:solidFill>
              </a:rPr>
              <a:t> = 3.141592653… </a:t>
            </a:r>
          </a:p>
          <a:p>
            <a:pPr algn="l"/>
            <a:r>
              <a:rPr lang="ru-RU" sz="2800" dirty="0">
                <a:solidFill>
                  <a:srgbClr val="FFC000"/>
                </a:solidFill>
              </a:rPr>
              <a:t>e</a:t>
            </a:r>
            <a:r>
              <a:rPr lang="ru-RU" sz="2800" dirty="0">
                <a:solidFill>
                  <a:schemeClr val="bg1"/>
                </a:solidFill>
              </a:rPr>
              <a:t> = 2.718281828… </a:t>
            </a:r>
          </a:p>
          <a:p>
            <a:pPr algn="l"/>
            <a:r>
              <a:rPr lang="ru-RU" sz="2800" dirty="0">
                <a:solidFill>
                  <a:srgbClr val="FFC000"/>
                </a:solidFill>
              </a:rPr>
              <a:t>√2</a:t>
            </a:r>
            <a:r>
              <a:rPr lang="ru-RU" sz="2800" dirty="0">
                <a:solidFill>
                  <a:schemeClr val="bg1"/>
                </a:solidFill>
              </a:rPr>
              <a:t> = 1.414213562… </a:t>
            </a:r>
          </a:p>
          <a:p>
            <a:pPr algn="l"/>
            <a:r>
              <a:rPr lang="ru-RU" sz="2800" dirty="0" smtClean="0">
                <a:solidFill>
                  <a:srgbClr val="FFC000"/>
                </a:solidFill>
              </a:rPr>
              <a:t>ln3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>
                <a:solidFill>
                  <a:schemeClr val="bg1"/>
                </a:solidFill>
              </a:rPr>
              <a:t>= 1.098612289…</a:t>
            </a:r>
          </a:p>
          <a:p>
            <a:pPr algn="l"/>
            <a:endParaRPr lang="ru-RU" sz="2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84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06" t="9582" r="10239" b="11936"/>
          <a:stretch/>
        </p:blipFill>
        <p:spPr bwMode="auto">
          <a:xfrm>
            <a:off x="1180" y="0"/>
            <a:ext cx="919510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620688"/>
            <a:ext cx="7920880" cy="576064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Комплексные числа</a:t>
            </a:r>
            <a:endParaRPr lang="en-US" dirty="0" smtClean="0">
              <a:solidFill>
                <a:schemeClr val="bg1"/>
              </a:solidFill>
            </a:endParaRPr>
          </a:p>
          <a:p>
            <a:pPr algn="l"/>
            <a:r>
              <a:rPr lang="ru-RU" sz="2800" i="1" dirty="0">
                <a:solidFill>
                  <a:srgbClr val="FFC000"/>
                </a:solidFill>
              </a:rPr>
              <a:t>Комплексным числом z </a:t>
            </a:r>
            <a:r>
              <a:rPr lang="ru-RU" sz="2800" dirty="0">
                <a:solidFill>
                  <a:schemeClr val="bg1"/>
                </a:solidFill>
              </a:rPr>
              <a:t>называется число </a:t>
            </a:r>
            <a:r>
              <a:rPr lang="ru-RU" sz="2800" dirty="0" smtClean="0">
                <a:solidFill>
                  <a:schemeClr val="bg1"/>
                </a:solidFill>
              </a:rPr>
              <a:t>вида,</a:t>
            </a:r>
            <a:endParaRPr lang="en-US" sz="2800" dirty="0" smtClean="0">
              <a:solidFill>
                <a:schemeClr val="bg1"/>
              </a:solidFill>
            </a:endParaRPr>
          </a:p>
          <a:p>
            <a:pPr algn="l"/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>
                <a:solidFill>
                  <a:srgbClr val="FFC000"/>
                </a:solidFill>
              </a:rPr>
              <a:t>z = </a:t>
            </a:r>
            <a:r>
              <a:rPr lang="ru-RU" sz="2800" dirty="0" err="1">
                <a:solidFill>
                  <a:srgbClr val="FFC000"/>
                </a:solidFill>
              </a:rPr>
              <a:t>a+b</a:t>
            </a:r>
            <a:r>
              <a:rPr lang="ru-RU" sz="2000" i="1" dirty="0" err="1">
                <a:solidFill>
                  <a:srgbClr val="FFC000"/>
                </a:solidFill>
              </a:rPr>
              <a:t>i</a:t>
            </a:r>
            <a:r>
              <a:rPr lang="ru-RU" sz="2800" dirty="0">
                <a:solidFill>
                  <a:schemeClr val="bg1"/>
                </a:solidFill>
              </a:rPr>
              <a:t>, где </a:t>
            </a:r>
            <a:r>
              <a:rPr lang="ru-RU" sz="2800" dirty="0">
                <a:solidFill>
                  <a:srgbClr val="FFC000"/>
                </a:solidFill>
              </a:rPr>
              <a:t>a</a:t>
            </a:r>
            <a:r>
              <a:rPr lang="ru-RU" sz="2800" dirty="0">
                <a:solidFill>
                  <a:schemeClr val="bg1"/>
                </a:solidFill>
              </a:rPr>
              <a:t> и </a:t>
            </a:r>
            <a:r>
              <a:rPr lang="ru-RU" sz="2800" dirty="0">
                <a:solidFill>
                  <a:srgbClr val="FFC000"/>
                </a:solidFill>
              </a:rPr>
              <a:t>b</a:t>
            </a:r>
            <a:r>
              <a:rPr lang="ru-RU" sz="2800" dirty="0">
                <a:solidFill>
                  <a:schemeClr val="bg1"/>
                </a:solidFill>
              </a:rPr>
              <a:t> – действительные числа, </a:t>
            </a:r>
            <a:r>
              <a:rPr lang="ru-RU" sz="2800" dirty="0">
                <a:solidFill>
                  <a:srgbClr val="FFC000"/>
                </a:solidFill>
              </a:rPr>
              <a:t>i</a:t>
            </a:r>
            <a:r>
              <a:rPr lang="ru-RU" sz="2800" dirty="0">
                <a:solidFill>
                  <a:schemeClr val="bg1"/>
                </a:solidFill>
              </a:rPr>
              <a:t> – так называемая </a:t>
            </a:r>
            <a:r>
              <a:rPr lang="ru-RU" sz="2800" i="1" dirty="0">
                <a:solidFill>
                  <a:srgbClr val="FFC000"/>
                </a:solidFill>
              </a:rPr>
              <a:t>мнимая </a:t>
            </a:r>
            <a:r>
              <a:rPr lang="ru-RU" sz="2800" i="1" dirty="0" smtClean="0">
                <a:solidFill>
                  <a:srgbClr val="FFC000"/>
                </a:solidFill>
              </a:rPr>
              <a:t>единица</a:t>
            </a:r>
            <a:r>
              <a:rPr lang="ru-RU" sz="2800" dirty="0">
                <a:solidFill>
                  <a:schemeClr val="bg1"/>
                </a:solidFill>
              </a:rPr>
              <a:t>. </a:t>
            </a:r>
            <a:endParaRPr lang="en-US" sz="2800" dirty="0" smtClean="0">
              <a:solidFill>
                <a:schemeClr val="bg1"/>
              </a:solidFill>
            </a:endParaRPr>
          </a:p>
          <a:p>
            <a:pPr algn="l"/>
            <a:r>
              <a:rPr lang="ru-RU" sz="2800" dirty="0">
                <a:solidFill>
                  <a:schemeClr val="bg1"/>
                </a:solidFill>
              </a:rPr>
              <a:t>Число </a:t>
            </a:r>
            <a:r>
              <a:rPr lang="ru-RU" sz="2800" dirty="0">
                <a:solidFill>
                  <a:srgbClr val="FFC000"/>
                </a:solidFill>
              </a:rPr>
              <a:t>a</a:t>
            </a:r>
            <a:r>
              <a:rPr lang="ru-RU" sz="2800" dirty="0">
                <a:solidFill>
                  <a:schemeClr val="bg1"/>
                </a:solidFill>
              </a:rPr>
              <a:t> называется </a:t>
            </a:r>
            <a:r>
              <a:rPr lang="ru-RU" sz="2800" i="1" dirty="0">
                <a:solidFill>
                  <a:srgbClr val="FFC000"/>
                </a:solidFill>
              </a:rPr>
              <a:t>действительной частью </a:t>
            </a:r>
            <a:r>
              <a:rPr lang="ru-RU" sz="2800" dirty="0">
                <a:solidFill>
                  <a:srgbClr val="FFC000"/>
                </a:solidFill>
              </a:rPr>
              <a:t>(</a:t>
            </a:r>
            <a:r>
              <a:rPr lang="ru-RU" sz="2800" dirty="0" err="1" smtClean="0">
                <a:solidFill>
                  <a:srgbClr val="FFC000"/>
                </a:solidFill>
              </a:rPr>
              <a:t>Rez</a:t>
            </a:r>
            <a:r>
              <a:rPr lang="ru-RU" sz="2800" dirty="0" smtClean="0">
                <a:solidFill>
                  <a:srgbClr val="FFC000"/>
                </a:solidFill>
              </a:rPr>
              <a:t>)</a:t>
            </a:r>
            <a:r>
              <a:rPr lang="en-US" sz="2800" dirty="0" smtClean="0">
                <a:solidFill>
                  <a:srgbClr val="FFC000"/>
                </a:solidFill>
              </a:rPr>
              <a:t> </a:t>
            </a:r>
            <a:r>
              <a:rPr lang="ru-RU" sz="2800" dirty="0" smtClean="0">
                <a:solidFill>
                  <a:schemeClr val="bg1"/>
                </a:solidFill>
              </a:rPr>
              <a:t>комплексного </a:t>
            </a:r>
            <a:r>
              <a:rPr lang="ru-RU" sz="2800" dirty="0">
                <a:solidFill>
                  <a:schemeClr val="bg1"/>
                </a:solidFill>
              </a:rPr>
              <a:t>числа </a:t>
            </a:r>
            <a:r>
              <a:rPr lang="ru-RU" sz="2800" dirty="0">
                <a:solidFill>
                  <a:srgbClr val="FFC000"/>
                </a:solidFill>
              </a:rPr>
              <a:t>z</a:t>
            </a:r>
            <a:r>
              <a:rPr lang="ru-RU" sz="2800" dirty="0">
                <a:solidFill>
                  <a:schemeClr val="bg1"/>
                </a:solidFill>
              </a:rPr>
              <a:t>, число </a:t>
            </a:r>
            <a:r>
              <a:rPr lang="ru-RU" sz="2800" dirty="0">
                <a:solidFill>
                  <a:srgbClr val="FFC000"/>
                </a:solidFill>
              </a:rPr>
              <a:t>b</a:t>
            </a:r>
            <a:r>
              <a:rPr lang="ru-RU" sz="2800" dirty="0">
                <a:solidFill>
                  <a:schemeClr val="bg1"/>
                </a:solidFill>
              </a:rPr>
              <a:t> называется </a:t>
            </a:r>
            <a:r>
              <a:rPr lang="ru-RU" sz="2800" i="1" dirty="0">
                <a:solidFill>
                  <a:srgbClr val="FFC000"/>
                </a:solidFill>
              </a:rPr>
              <a:t>мнимой частью </a:t>
            </a:r>
            <a:r>
              <a:rPr lang="ru-RU" sz="2800" dirty="0">
                <a:solidFill>
                  <a:srgbClr val="FFC000"/>
                </a:solidFill>
              </a:rPr>
              <a:t>(</a:t>
            </a:r>
            <a:r>
              <a:rPr lang="ru-RU" sz="2800" dirty="0" err="1" smtClean="0">
                <a:solidFill>
                  <a:srgbClr val="FFC000"/>
                </a:solidFill>
              </a:rPr>
              <a:t>Imz</a:t>
            </a:r>
            <a:r>
              <a:rPr lang="ru-RU" sz="2800" dirty="0">
                <a:solidFill>
                  <a:srgbClr val="FFC000"/>
                </a:solidFill>
              </a:rPr>
              <a:t>)</a:t>
            </a:r>
            <a:r>
              <a:rPr lang="ru-RU" sz="2800" dirty="0">
                <a:solidFill>
                  <a:schemeClr val="bg1"/>
                </a:solidFill>
              </a:rPr>
              <a:t> комплексного числа </a:t>
            </a:r>
            <a:r>
              <a:rPr lang="ru-RU" sz="2800" dirty="0">
                <a:solidFill>
                  <a:srgbClr val="FFC000"/>
                </a:solidFill>
              </a:rPr>
              <a:t>z</a:t>
            </a:r>
            <a:r>
              <a:rPr lang="ru-RU" sz="2800" dirty="0" smtClean="0">
                <a:solidFill>
                  <a:schemeClr val="bg1"/>
                </a:solidFill>
              </a:rPr>
              <a:t>.</a:t>
            </a:r>
            <a:endParaRPr lang="en-US" sz="2800" dirty="0" smtClean="0">
              <a:solidFill>
                <a:schemeClr val="bg1"/>
              </a:solidFill>
            </a:endParaRPr>
          </a:p>
          <a:p>
            <a:pPr algn="l"/>
            <a:r>
              <a:rPr lang="ru-RU" sz="2800" dirty="0">
                <a:solidFill>
                  <a:schemeClr val="bg1"/>
                </a:solidFill>
              </a:rPr>
              <a:t>Множество комплексных чисел обозначается </a:t>
            </a:r>
            <a:r>
              <a:rPr lang="ru-RU" sz="2800" dirty="0">
                <a:solidFill>
                  <a:srgbClr val="FFC000"/>
                </a:solidFill>
              </a:rPr>
              <a:t>С</a:t>
            </a:r>
            <a:r>
              <a:rPr lang="ru-RU" sz="2800" dirty="0">
                <a:solidFill>
                  <a:schemeClr val="bg1"/>
                </a:solidFill>
              </a:rPr>
              <a:t>, а </a:t>
            </a:r>
            <a:r>
              <a:rPr lang="ru-RU" sz="2800" dirty="0">
                <a:solidFill>
                  <a:srgbClr val="FFC000"/>
                </a:solidFill>
              </a:rPr>
              <a:t>z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>
                <a:solidFill>
                  <a:srgbClr val="FFC000"/>
                </a:solidFill>
              </a:rPr>
              <a:t>ϵ C</a:t>
            </a:r>
            <a:r>
              <a:rPr lang="ru-RU" sz="2800" dirty="0">
                <a:solidFill>
                  <a:schemeClr val="bg1"/>
                </a:solidFill>
              </a:rPr>
              <a:t>— элемент данного множества.</a:t>
            </a:r>
            <a:endParaRPr lang="ru-RU" sz="2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59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06" t="9582" r="10239" b="11936"/>
          <a:stretch/>
        </p:blipFill>
        <p:spPr bwMode="auto">
          <a:xfrm>
            <a:off x="1180" y="0"/>
            <a:ext cx="919510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620688"/>
            <a:ext cx="7920880" cy="576064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Комплексные числа</a:t>
            </a:r>
            <a:endParaRPr lang="en-US" dirty="0" smtClean="0">
              <a:solidFill>
                <a:schemeClr val="bg1"/>
              </a:solidFill>
            </a:endParaRPr>
          </a:p>
          <a:p>
            <a:pPr algn="l"/>
            <a:r>
              <a:rPr lang="ru-RU" sz="2800" dirty="0" smtClean="0">
                <a:solidFill>
                  <a:schemeClr val="bg1"/>
                </a:solidFill>
              </a:rPr>
              <a:t>Задание: записать </a:t>
            </a:r>
            <a:r>
              <a:rPr lang="ru-RU" sz="2800" dirty="0">
                <a:solidFill>
                  <a:schemeClr val="bg1"/>
                </a:solidFill>
              </a:rPr>
              <a:t>действительную и мнимую части </a:t>
            </a:r>
            <a:r>
              <a:rPr lang="ru-RU" sz="2800" dirty="0" smtClean="0">
                <a:solidFill>
                  <a:schemeClr val="bg1"/>
                </a:solidFill>
              </a:rPr>
              <a:t>чисел</a:t>
            </a:r>
          </a:p>
          <a:p>
            <a:pPr algn="l"/>
            <a:r>
              <a:rPr lang="ru-RU" sz="2800" dirty="0" smtClean="0">
                <a:solidFill>
                  <a:schemeClr val="bg1"/>
                </a:solidFill>
              </a:rPr>
              <a:t>Ответ: </a:t>
            </a:r>
            <a:endParaRPr lang="en-US" sz="2800" dirty="0" smtClean="0">
              <a:solidFill>
                <a:schemeClr val="bg1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06598"/>
            <a:ext cx="1826934" cy="373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6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9842" y="2243268"/>
            <a:ext cx="3362817" cy="342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879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06" t="9582" r="10239" b="11936"/>
          <a:stretch/>
        </p:blipFill>
        <p:spPr bwMode="auto">
          <a:xfrm>
            <a:off x="1180" y="0"/>
            <a:ext cx="919510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620688"/>
            <a:ext cx="7920880" cy="576064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Заключение</a:t>
            </a:r>
          </a:p>
          <a:p>
            <a:pPr algn="l"/>
            <a:r>
              <a:rPr lang="ru-RU" sz="2800" dirty="0" smtClean="0">
                <a:solidFill>
                  <a:schemeClr val="bg1"/>
                </a:solidFill>
              </a:rPr>
              <a:t>Современная </a:t>
            </a:r>
            <a:r>
              <a:rPr lang="ru-RU" sz="2800" dirty="0">
                <a:solidFill>
                  <a:schemeClr val="bg1"/>
                </a:solidFill>
              </a:rPr>
              <a:t>наука встречается с величинами такой сложной природы, что для их изучения приходится </a:t>
            </a:r>
            <a:r>
              <a:rPr lang="ru-RU" sz="2800" dirty="0" smtClean="0">
                <a:solidFill>
                  <a:schemeClr val="bg1"/>
                </a:solidFill>
              </a:rPr>
              <a:t>изобретать </a:t>
            </a:r>
            <a:r>
              <a:rPr lang="ru-RU" sz="2800" dirty="0">
                <a:solidFill>
                  <a:schemeClr val="bg1"/>
                </a:solidFill>
              </a:rPr>
              <a:t>все новые виды </a:t>
            </a:r>
            <a:r>
              <a:rPr lang="ru-RU" sz="2800" dirty="0" smtClean="0">
                <a:solidFill>
                  <a:schemeClr val="bg1"/>
                </a:solidFill>
              </a:rPr>
              <a:t>чисел.</a:t>
            </a:r>
          </a:p>
          <a:p>
            <a:pPr algn="l"/>
            <a:r>
              <a:rPr lang="ru-RU" sz="2800" dirty="0">
                <a:solidFill>
                  <a:schemeClr val="bg1"/>
                </a:solidFill>
              </a:rPr>
              <a:t>К настоящем у времени существуют общепринятые уровни обобщения чисел: натуральные, рациональные, действительные, комплексные </a:t>
            </a:r>
            <a:r>
              <a:rPr lang="ru-RU" sz="2800" dirty="0" smtClean="0">
                <a:solidFill>
                  <a:schemeClr val="bg1"/>
                </a:solidFill>
              </a:rPr>
              <a:t>и </a:t>
            </a:r>
            <a:r>
              <a:rPr lang="ru-RU" sz="2800" dirty="0">
                <a:solidFill>
                  <a:schemeClr val="bg1"/>
                </a:solidFill>
              </a:rPr>
              <a:t>м</a:t>
            </a:r>
            <a:r>
              <a:rPr lang="ru-RU" sz="2800" dirty="0" smtClean="0">
                <a:solidFill>
                  <a:schemeClr val="bg1"/>
                </a:solidFill>
              </a:rPr>
              <a:t>ногие другие.</a:t>
            </a:r>
            <a:endParaRPr lang="en-US" sz="2800" dirty="0" smtClean="0">
              <a:solidFill>
                <a:schemeClr val="bg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5" t="3612" r="4328" b="37403"/>
          <a:stretch/>
        </p:blipFill>
        <p:spPr bwMode="auto">
          <a:xfrm>
            <a:off x="1115616" y="4437113"/>
            <a:ext cx="4824536" cy="193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454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06" t="9582" r="10239" b="11936"/>
          <a:stretch/>
        </p:blipFill>
        <p:spPr bwMode="auto">
          <a:xfrm>
            <a:off x="-51108" y="-2180"/>
            <a:ext cx="919510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02030" y="2204864"/>
            <a:ext cx="7488832" cy="1368152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chemeClr val="bg1"/>
                </a:solidFill>
              </a:rPr>
              <a:t>Спасибо за внимание!</a:t>
            </a:r>
            <a:endParaRPr lang="en-US" sz="4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62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536</Words>
  <Application>Microsoft Office PowerPoint</Application>
  <PresentationFormat>Экран (4:3)</PresentationFormat>
  <Paragraphs>78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</dc:creator>
  <cp:lastModifiedBy>Екатерина</cp:lastModifiedBy>
  <cp:revision>16</cp:revision>
  <dcterms:created xsi:type="dcterms:W3CDTF">2013-09-22T13:52:05Z</dcterms:created>
  <dcterms:modified xsi:type="dcterms:W3CDTF">2013-09-22T14:15:15Z</dcterms:modified>
</cp:coreProperties>
</file>