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1" r:id="rId3"/>
    <p:sldId id="260" r:id="rId4"/>
    <p:sldId id="257" r:id="rId5"/>
    <p:sldId id="258" r:id="rId6"/>
    <p:sldId id="262" r:id="rId7"/>
    <p:sldId id="263" r:id="rId8"/>
    <p:sldId id="264" r:id="rId9"/>
    <p:sldId id="25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1" y="4293097"/>
            <a:ext cx="4968553" cy="1641568"/>
          </a:xfrm>
        </p:spPr>
        <p:txBody>
          <a:bodyPr/>
          <a:lstStyle/>
          <a:p>
            <a:pPr algn="r"/>
            <a:r>
              <a:rPr lang="ru-RU" dirty="0" smtClean="0"/>
              <a:t>Выполнила:</a:t>
            </a:r>
          </a:p>
          <a:p>
            <a:pPr algn="r"/>
            <a:r>
              <a:rPr lang="ru-RU" dirty="0" err="1" smtClean="0"/>
              <a:t>Ст</a:t>
            </a:r>
            <a:r>
              <a:rPr lang="ru-RU" dirty="0" smtClean="0"/>
              <a:t>-ка гр. 2Л21</a:t>
            </a:r>
          </a:p>
          <a:p>
            <a:pPr algn="r"/>
            <a:r>
              <a:rPr lang="ru-RU" dirty="0" smtClean="0"/>
              <a:t>Назарова Алина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7772400" cy="2808312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4400" i="1" dirty="0">
                <a:solidFill>
                  <a:srgbClr val="00B0F0"/>
                </a:solidFill>
                <a:effectLst/>
                <a:latin typeface="Arial" pitchFamily="34" charset="0"/>
                <a:cs typeface="Arial" pitchFamily="34" charset="0"/>
              </a:rPr>
              <a:t>Применение определенного интеграла для решения задач геологии</a:t>
            </a:r>
            <a:r>
              <a:rPr lang="ru-RU" sz="4400" dirty="0">
                <a:effectLst/>
              </a:rPr>
              <a:t/>
            </a:r>
            <a:br>
              <a:rPr lang="ru-RU" sz="4400" dirty="0">
                <a:effectLst/>
              </a:rPr>
            </a:b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268907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620688"/>
            <a:ext cx="6236173" cy="3615266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>
                <a:effectLst/>
              </a:rPr>
              <a:t>р</a:t>
            </a:r>
            <a:r>
              <a:rPr lang="ru-RU" sz="3200" dirty="0" smtClean="0">
                <a:effectLst/>
              </a:rPr>
              <a:t>азвитие </a:t>
            </a:r>
            <a:r>
              <a:rPr lang="ru-RU" sz="3200" dirty="0">
                <a:effectLst/>
              </a:rPr>
              <a:t>геологических наук не сможет проходить нормально, если не будет разработана специфическая для геологии дисциплина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E:\imag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581128"/>
            <a:ext cx="294322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7895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sz="5400" dirty="0" smtClean="0">
                <a:solidFill>
                  <a:srgbClr val="00B050"/>
                </a:solidFill>
              </a:rPr>
              <a:t>Немного из истории</a:t>
            </a:r>
            <a:endParaRPr lang="ru-RU" sz="54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2276872"/>
            <a:ext cx="7848872" cy="4104456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009900"/>
                </a:solidFill>
              </a:rPr>
              <a:t>Первые </a:t>
            </a:r>
            <a:r>
              <a:rPr lang="ru-RU" sz="2000" dirty="0">
                <a:solidFill>
                  <a:srgbClr val="009900"/>
                </a:solidFill>
              </a:rPr>
              <a:t>упоминания о применении статистических методов в геологии относятся к началу ХIХ в. Так, Ч. </a:t>
            </a:r>
            <a:r>
              <a:rPr lang="ru-RU" sz="2000" dirty="0" err="1">
                <a:solidFill>
                  <a:srgbClr val="009900"/>
                </a:solidFill>
              </a:rPr>
              <a:t>Ляйель</a:t>
            </a:r>
            <a:r>
              <a:rPr lang="ru-RU" sz="2000" dirty="0">
                <a:solidFill>
                  <a:srgbClr val="009900"/>
                </a:solidFill>
              </a:rPr>
              <a:t> в 30-х годах ХIХ в. использовал статистическое соотношение распространенности раковин моллюсков для стратиграфического расчленения разрезов. В начале ХХ в. Д.В. Наливкин применил статистику для описания изменчивости свойств ископаемых организмов. Использование математических методов в геологических исследованиях обеспечивает </a:t>
            </a:r>
            <a:r>
              <a:rPr lang="ru-RU" sz="2000" dirty="0" err="1">
                <a:solidFill>
                  <a:srgbClr val="009900"/>
                </a:solidFill>
              </a:rPr>
              <a:t>воспроизводимость</a:t>
            </a:r>
            <a:r>
              <a:rPr lang="ru-RU" sz="2000" dirty="0">
                <a:solidFill>
                  <a:srgbClr val="009900"/>
                </a:solidFill>
              </a:rPr>
              <a:t> результатов, позволяет максимально унифицировать форму представления материала и производить его обработку сообразно системе строгих, логически непротиворечивых правил. </a:t>
            </a:r>
          </a:p>
        </p:txBody>
      </p:sp>
    </p:spTree>
    <p:extLst>
      <p:ext uri="{BB962C8B-B14F-4D97-AF65-F5344CB8AC3E}">
        <p14:creationId xmlns:p14="http://schemas.microsoft.com/office/powerpoint/2010/main" xmlns="" val="199033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17432" cy="5073744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2800" b="1" dirty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Применение математических методов в геологии сопряжено с двумя целевыми аспектами</a:t>
            </a:r>
            <a:r>
              <a:rPr lang="ru-RU" sz="28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:</a:t>
            </a:r>
          </a:p>
          <a:p>
            <a:r>
              <a:rPr lang="ru-RU" dirty="0" smtClean="0"/>
              <a:t>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1) получением практических выводов из существующих теоретических представлений и моделей геологии; 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) совершенствованием теоретических представлений и моделей геологии.</a:t>
            </a:r>
          </a:p>
          <a:p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098" name="Picture 2" descr="E:\images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797152"/>
            <a:ext cx="1503611" cy="1503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3010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731520"/>
            <a:ext cx="7344816" cy="5217760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ru-RU" sz="3400" b="1" dirty="0">
                <a:solidFill>
                  <a:srgbClr val="FFC000"/>
                </a:solidFill>
                <a:latin typeface="Arial Narrow" pitchFamily="34" charset="0"/>
              </a:rPr>
              <a:t>В настоящее время математические методы используют в геологии по следующим основным направлениям:</a:t>
            </a:r>
          </a:p>
          <a:p>
            <a:r>
              <a:rPr lang="ru-RU" b="1" dirty="0">
                <a:solidFill>
                  <a:srgbClr val="FF3300"/>
                </a:solidFill>
                <a:latin typeface="Cambria" pitchFamily="18" charset="0"/>
              </a:rPr>
              <a:t>1) накопление, хранение и систематизация </a:t>
            </a:r>
            <a:r>
              <a:rPr lang="ru-RU" b="1" dirty="0" smtClean="0">
                <a:solidFill>
                  <a:srgbClr val="FF3300"/>
                </a:solidFill>
                <a:latin typeface="Cambria" pitchFamily="18" charset="0"/>
              </a:rPr>
              <a:t>геологической </a:t>
            </a:r>
            <a:r>
              <a:rPr lang="ru-RU" b="1" dirty="0">
                <a:solidFill>
                  <a:srgbClr val="FF3300"/>
                </a:solidFill>
                <a:latin typeface="Cambria" pitchFamily="18" charset="0"/>
              </a:rPr>
              <a:t>информации с целью более полного и быстрого ее использования;</a:t>
            </a:r>
          </a:p>
          <a:p>
            <a:r>
              <a:rPr lang="ru-RU" b="1" dirty="0">
                <a:solidFill>
                  <a:srgbClr val="FF3300"/>
                </a:solidFill>
                <a:latin typeface="Cambria" pitchFamily="18" charset="0"/>
              </a:rPr>
              <a:t>2) обработка геологической информации преимущественно на базе методов теории вероятностей и математической статистики </a:t>
            </a:r>
            <a:endParaRPr lang="ru-RU" b="1" dirty="0" smtClean="0">
              <a:solidFill>
                <a:srgbClr val="FF3300"/>
              </a:solidFill>
              <a:latin typeface="Cambria" pitchFamily="18" charset="0"/>
            </a:endParaRPr>
          </a:p>
          <a:p>
            <a:r>
              <a:rPr lang="ru-RU" b="1" dirty="0" smtClean="0">
                <a:solidFill>
                  <a:srgbClr val="FF3300"/>
                </a:solidFill>
                <a:latin typeface="Cambria" pitchFamily="18" charset="0"/>
              </a:rPr>
              <a:t>3</a:t>
            </a:r>
            <a:r>
              <a:rPr lang="ru-RU" b="1" dirty="0">
                <a:solidFill>
                  <a:srgbClr val="FF3300"/>
                </a:solidFill>
                <a:latin typeface="Cambria" pitchFamily="18" charset="0"/>
              </a:rPr>
              <a:t>) математическое моделирование геологических объектов и явлений для решения научных и прикладных задач;</a:t>
            </a:r>
          </a:p>
          <a:p>
            <a:r>
              <a:rPr lang="ru-RU" b="1" dirty="0">
                <a:solidFill>
                  <a:srgbClr val="FF3300"/>
                </a:solidFill>
                <a:latin typeface="Cambria" pitchFamily="18" charset="0"/>
              </a:rPr>
              <a:t>4) автоматизация технологических операций, распространенных в геологии и горном </a:t>
            </a:r>
            <a:r>
              <a:rPr lang="ru-RU" b="1" dirty="0" smtClean="0">
                <a:solidFill>
                  <a:srgbClr val="FF3300"/>
                </a:solidFill>
                <a:latin typeface="Cambria" pitchFamily="18" charset="0"/>
              </a:rPr>
              <a:t>деле</a:t>
            </a:r>
            <a:endParaRPr lang="ru-RU" b="1" dirty="0">
              <a:solidFill>
                <a:srgbClr val="FF3300"/>
              </a:solidFill>
              <a:latin typeface="Cambria" pitchFamily="18" charset="0"/>
            </a:endParaRPr>
          </a:p>
        </p:txBody>
      </p:sp>
      <p:pic>
        <p:nvPicPr>
          <p:cNvPr id="3074" name="Picture 2" descr="E:\загруженно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293096"/>
            <a:ext cx="2019300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7503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Заголовок 2"/>
              <p:cNvSpPr>
                <a:spLocks noGrp="1"/>
              </p:cNvSpPr>
              <p:nvPr>
                <p:ph type="ctrTitle"/>
              </p:nvPr>
            </p:nvSpPr>
            <p:spPr>
              <a:xfrm>
                <a:off x="467544" y="476672"/>
                <a:ext cx="8136904" cy="5688632"/>
              </a:xfrm>
            </p:spPr>
            <p:txBody>
              <a:bodyPr/>
              <a:lstStyle/>
              <a:p>
                <a:pPr marL="182880" indent="0">
                  <a:buNone/>
                </a:pPr>
                <a:r>
                  <a:rPr lang="ru-RU" sz="2000" i="1" dirty="0" smtClean="0">
                    <a:effectLst/>
                  </a:rPr>
                  <a:t>Прямая и обратная задачи для вертикального уступа. </a:t>
                </a:r>
                <a:r>
                  <a:rPr lang="ru-RU" sz="2000" dirty="0">
                    <a:effectLst/>
                  </a:rPr>
                  <a:t/>
                </a:r>
                <a:br>
                  <a:rPr lang="ru-RU" sz="2000" dirty="0">
                    <a:effectLst/>
                  </a:rPr>
                </a:br>
                <a:r>
                  <a:rPr lang="ru-RU" sz="2000" dirty="0">
                    <a:effectLst/>
                  </a:rPr>
                  <a:t>Под вертикальным уступом </a:t>
                </a:r>
                <a:r>
                  <a:rPr lang="ru-RU" sz="2000" dirty="0" smtClean="0">
                    <a:effectLst/>
                  </a:rPr>
                  <a:t>понимают </a:t>
                </a:r>
                <a:r>
                  <a:rPr lang="ru-RU" sz="2000" dirty="0">
                    <a:effectLst/>
                  </a:rPr>
                  <a:t>горизонтальный полупласт, ограниченный вертикальной гранью, бесконечного простирания по оси </a:t>
                </a:r>
                <a:r>
                  <a:rPr lang="ru-RU" sz="2000" i="1" dirty="0" smtClean="0">
                    <a:effectLst/>
                  </a:rPr>
                  <a:t>Y</a:t>
                </a:r>
                <a:r>
                  <a:rPr lang="ru-RU" sz="2000" dirty="0" smtClean="0">
                    <a:effectLst/>
                  </a:rPr>
                  <a:t>. </a:t>
                </a:r>
                <a:r>
                  <a:rPr lang="ru-RU" sz="2000" dirty="0">
                    <a:effectLst/>
                  </a:rPr>
                  <a:t>Плотность пород уступа и вмещающих пород различна и составляет постоянную и отличную от нуля величину </a:t>
                </a:r>
                <a:r>
                  <a:rPr lang="ru-RU" sz="2000" i="1" dirty="0" err="1">
                    <a:effectLst/>
                  </a:rPr>
                  <a:t>Δσ</a:t>
                </a:r>
                <a:r>
                  <a:rPr lang="ru-RU" sz="2000" dirty="0">
                    <a:effectLst/>
                  </a:rPr>
                  <a:t>. Если глубину верхней горизонтальной плоскости, ограничивающей полупласт, обозначить </a:t>
                </a:r>
                <a:r>
                  <a:rPr lang="ru-RU" sz="2000" i="1" dirty="0">
                    <a:effectLst/>
                  </a:rPr>
                  <a:t>h</a:t>
                </a:r>
                <a:r>
                  <a:rPr lang="ru-RU" sz="2000" i="1" baseline="-25000" dirty="0">
                    <a:effectLst/>
                  </a:rPr>
                  <a:t>1</a:t>
                </a:r>
                <a:r>
                  <a:rPr lang="ru-RU" sz="2000" i="1" dirty="0">
                    <a:effectLst/>
                  </a:rPr>
                  <a:t>, </a:t>
                </a:r>
                <a:r>
                  <a:rPr lang="ru-RU" sz="2000" dirty="0">
                    <a:effectLst/>
                  </a:rPr>
                  <a:t>нижней — </a:t>
                </a:r>
                <a:r>
                  <a:rPr lang="ru-RU" sz="2000" i="1" dirty="0">
                    <a:effectLst/>
                  </a:rPr>
                  <a:t>h</a:t>
                </a:r>
                <a:r>
                  <a:rPr lang="ru-RU" sz="2000" i="1" baseline="-25000" dirty="0">
                    <a:effectLst/>
                  </a:rPr>
                  <a:t>2</a:t>
                </a:r>
                <a:r>
                  <a:rPr lang="ru-RU" sz="2000" dirty="0">
                    <a:effectLst/>
                  </a:rPr>
                  <a:t>, а боковую вертикальную грань совместить с осью </a:t>
                </a:r>
                <a:r>
                  <a:rPr lang="ru-RU" sz="2000" i="1" dirty="0">
                    <a:effectLst/>
                  </a:rPr>
                  <a:t>Z</a:t>
                </a:r>
                <a:r>
                  <a:rPr lang="ru-RU" sz="2000" dirty="0">
                    <a:effectLst/>
                  </a:rPr>
                  <a:t>, то гравитационное поле </a:t>
                </a:r>
                <a:r>
                  <a:rPr lang="ru-RU" sz="2000" i="1" dirty="0" err="1">
                    <a:effectLst/>
                  </a:rPr>
                  <a:t>Δg</a:t>
                </a:r>
                <a:r>
                  <a:rPr lang="ru-RU" sz="2000" i="1" baseline="-25000" dirty="0" err="1">
                    <a:effectLst/>
                  </a:rPr>
                  <a:t>уст</a:t>
                </a:r>
                <a:r>
                  <a:rPr lang="ru-RU" sz="2000" i="1" dirty="0">
                    <a:effectLst/>
                  </a:rPr>
                  <a:t> </a:t>
                </a:r>
                <a:r>
                  <a:rPr lang="ru-RU" sz="2000" dirty="0">
                    <a:effectLst/>
                  </a:rPr>
                  <a:t>в точках </a:t>
                </a:r>
                <a:r>
                  <a:rPr lang="ru-RU" sz="2000" i="1" dirty="0">
                    <a:effectLst/>
                  </a:rPr>
                  <a:t>x </a:t>
                </a:r>
                <a:r>
                  <a:rPr lang="ru-RU" sz="2000" dirty="0">
                    <a:effectLst/>
                  </a:rPr>
                  <a:t>(вдоль оси </a:t>
                </a:r>
                <a:r>
                  <a:rPr lang="ru-RU" sz="2000" i="1" dirty="0">
                    <a:effectLst/>
                  </a:rPr>
                  <a:t>Х </a:t>
                </a:r>
                <a:r>
                  <a:rPr lang="ru-RU" sz="2000" dirty="0">
                    <a:effectLst/>
                  </a:rPr>
                  <a:t>при </a:t>
                </a:r>
                <a:r>
                  <a:rPr lang="ru-RU" sz="2000" i="1" dirty="0">
                    <a:effectLst/>
                  </a:rPr>
                  <a:t>z=0 </a:t>
                </a:r>
                <a:r>
                  <a:rPr lang="ru-RU" sz="2000" dirty="0">
                    <a:effectLst/>
                  </a:rPr>
                  <a:t>и </a:t>
                </a:r>
                <a:r>
                  <a:rPr lang="ru-RU" sz="2000" i="1" dirty="0">
                    <a:effectLst/>
                  </a:rPr>
                  <a:t>y=0</a:t>
                </a:r>
                <a:r>
                  <a:rPr lang="ru-RU" sz="2000" dirty="0">
                    <a:effectLst/>
                  </a:rPr>
                  <a:t>) соответствует </a:t>
                </a:r>
                <a:r>
                  <a:rPr lang="ru-RU" sz="2000" dirty="0" smtClean="0">
                    <a:effectLst/>
                  </a:rPr>
                  <a:t>выражению </a:t>
                </a:r>
                <a:r>
                  <a:rPr lang="ru-RU" sz="2000" dirty="0">
                    <a:effectLst/>
                  </a:rPr>
                  <a:t>при определенных пределах интегрирования:</a:t>
                </a:r>
                <a:br>
                  <a:rPr lang="ru-RU" sz="2000" dirty="0">
                    <a:effectLst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effectLst/>
                        </a:rPr>
                        <m:t>∆</m:t>
                      </m:r>
                      <m:sSub>
                        <m:sSubPr>
                          <m:ctrlPr>
                            <a:rPr lang="ru-RU" sz="2000" i="1">
                              <a:effectLst/>
                            </a:rPr>
                          </m:ctrlPr>
                        </m:sSubPr>
                        <m:e>
                          <m:r>
                            <a:rPr lang="en-US" sz="2000" i="1">
                              <a:effectLst/>
                            </a:rPr>
                            <m:t>𝑔</m:t>
                          </m:r>
                        </m:e>
                        <m:sub>
                          <m:r>
                            <a:rPr lang="ru-RU" sz="2000" i="1">
                              <a:effectLst/>
                            </a:rPr>
                            <m:t>уст</m:t>
                          </m:r>
                        </m:sub>
                      </m:sSub>
                      <m:d>
                        <m:dPr>
                          <m:ctrlPr>
                            <a:rPr lang="ru-RU" sz="2000" i="1">
                              <a:effectLst/>
                            </a:rPr>
                          </m:ctrlPr>
                        </m:dPr>
                        <m:e>
                          <m:r>
                            <a:rPr lang="en-US" sz="2000" i="1">
                              <a:effectLst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effectLst/>
                        </a:rPr>
                        <m:t>=</m:t>
                      </m:r>
                      <m:r>
                        <a:rPr lang="en-US" sz="2000" i="1">
                          <a:effectLst/>
                        </a:rPr>
                        <m:t>𝐺</m:t>
                      </m:r>
                      <m:r>
                        <a:rPr lang="en-US" sz="2000" i="1">
                          <a:effectLst/>
                        </a:rPr>
                        <m:t>∆</m:t>
                      </m:r>
                      <m:r>
                        <a:rPr lang="en-US" sz="2000" i="1">
                          <a:effectLst/>
                        </a:rPr>
                        <m:t>𝜎𝜋</m:t>
                      </m:r>
                      <m:nary>
                        <m:naryPr>
                          <m:limLoc m:val="subSup"/>
                          <m:ctrlPr>
                            <a:rPr lang="ru-RU" sz="2000" i="1">
                              <a:effectLst/>
                            </a:rPr>
                          </m:ctrlPr>
                        </m:naryPr>
                        <m:sub>
                          <m:r>
                            <a:rPr lang="en-US" sz="2000" i="1">
                              <a:effectLst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effectLst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subSup"/>
                              <m:ctrlPr>
                                <a:rPr lang="ru-RU" sz="2000" i="1">
                                  <a:effectLst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effectLst/>
                                </a:rPr>
                                <m:t>−∞</m:t>
                              </m:r>
                            </m:sub>
                            <m:sup>
                              <m:r>
                                <a:rPr lang="en-US" sz="2000" i="1">
                                  <a:effectLst/>
                                </a:rPr>
                                <m:t>+∞</m:t>
                              </m:r>
                            </m:sup>
                            <m:e>
                              <m:nary>
                                <m:naryPr>
                                  <m:limLoc m:val="subSup"/>
                                  <m:ctrlPr>
                                    <a:rPr lang="ru-RU" sz="2000" i="1">
                                      <a:effectLst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ru-RU" sz="2000" i="1">
                                          <a:effectLst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effectLst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effectLst/>
                                        </a:rPr>
                                        <m:t>1</m:t>
                                      </m:r>
                                    </m:sub>
                                  </m:sSub>
                                </m:sub>
                                <m:sup>
                                  <m:sSub>
                                    <m:sSubPr>
                                      <m:ctrlPr>
                                        <a:rPr lang="ru-RU" sz="2000" i="1">
                                          <a:effectLst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effectLst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effectLst/>
                                        </a:rPr>
                                        <m:t>2</m:t>
                                      </m:r>
                                    </m:sub>
                                  </m:sSub>
                                </m:sup>
                                <m:e>
                                  <m:f>
                                    <m:fPr>
                                      <m:ctrlPr>
                                        <a:rPr lang="ru-RU" sz="2000" i="1">
                                          <a:effectLst/>
                                        </a:rPr>
                                      </m:ctrlPr>
                                    </m:fPr>
                                    <m:num>
                                      <m:acc>
                                        <m:accPr>
                                          <m:chr m:val="̅"/>
                                          <m:ctrlPr>
                                            <a:rPr lang="ru-RU" sz="2000" i="1">
                                              <a:effectLst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000" i="1">
                                              <a:effectLst/>
                                            </a:rPr>
                                            <m:t>𝑧</m:t>
                                          </m:r>
                                        </m:e>
                                      </m:acc>
                                      <m:acc>
                                        <m:accPr>
                                          <m:chr m:val="̅"/>
                                          <m:ctrlPr>
                                            <a:rPr lang="ru-RU" sz="2000" i="1">
                                              <a:effectLst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000" i="1">
                                              <a:effectLst/>
                                            </a:rPr>
                                            <m:t>𝑑𝑥</m:t>
                                          </m:r>
                                        </m:e>
                                      </m:acc>
                                      <m:acc>
                                        <m:accPr>
                                          <m:chr m:val="̅"/>
                                          <m:ctrlPr>
                                            <a:rPr lang="ru-RU" sz="2000" i="1">
                                              <a:effectLst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000" i="1">
                                              <a:effectLst/>
                                            </a:rPr>
                                            <m:t>𝑑𝑦</m:t>
                                          </m:r>
                                        </m:e>
                                      </m:acc>
                                      <m:acc>
                                        <m:accPr>
                                          <m:chr m:val="̅"/>
                                          <m:ctrlPr>
                                            <a:rPr lang="ru-RU" sz="2000" i="1">
                                              <a:effectLst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000" i="1">
                                              <a:effectLst/>
                                            </a:rPr>
                                            <m:t>𝑑𝑧</m:t>
                                          </m:r>
                                        </m:e>
                                      </m:acc>
                                    </m:num>
                                    <m:den>
                                      <m:rad>
                                        <m:radPr>
                                          <m:ctrlPr>
                                            <a:rPr lang="ru-RU" sz="2000" i="1">
                                              <a:effectLst/>
                                            </a:rPr>
                                          </m:ctrlPr>
                                        </m:radPr>
                                        <m:deg>
                                          <m:r>
                                            <a:rPr lang="en-US" sz="2000" i="1">
                                              <a:effectLst/>
                                            </a:rPr>
                                            <m:t>3</m:t>
                                          </m:r>
                                        </m:deg>
                                        <m:e>
                                          <m:sSup>
                                            <m:sSupPr>
                                              <m:ctrlPr>
                                                <a:rPr lang="ru-RU" sz="2000" i="1">
                                                  <a:effectLst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begChr m:val="["/>
                                                  <m:endChr m:val="]"/>
                                                  <m:ctrlPr>
                                                    <a:rPr lang="ru-RU" sz="2000" i="1">
                                                      <a:effectLst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lang="ru-RU" sz="2000" i="1">
                                                          <a:effectLst/>
                                                        </a:rPr>
                                                      </m:ctrlPr>
                                                    </m:sSupPr>
                                                    <m:e>
                                                      <m:acc>
                                                        <m:accPr>
                                                          <m:chr m:val="̅"/>
                                                          <m:ctrlPr>
                                                            <a:rPr lang="ru-RU" sz="2000" i="1">
                                                              <a:effectLst/>
                                                            </a:rPr>
                                                          </m:ctrlPr>
                                                        </m:accPr>
                                                        <m:e>
                                                          <m:r>
                                                            <a:rPr lang="en-US" sz="2000" i="1">
                                                              <a:effectLst/>
                                                            </a:rPr>
                                                            <m:t>(</m:t>
                                                          </m:r>
                                                          <m:r>
                                                            <a:rPr lang="en-US" sz="2000" i="1">
                                                              <a:effectLst/>
                                                            </a:rPr>
                                                            <m:t>𝑥</m:t>
                                                          </m:r>
                                                        </m:e>
                                                      </m:acc>
                                                      <m:r>
                                                        <a:rPr lang="en-US" sz="2000" i="1">
                                                          <a:effectLst/>
                                                        </a:rPr>
                                                        <m:t>−</m:t>
                                                      </m:r>
                                                      <m:r>
                                                        <a:rPr lang="en-US" sz="2000" i="1">
                                                          <a:effectLst/>
                                                        </a:rPr>
                                                        <m:t>𝑥</m:t>
                                                      </m:r>
                                                      <m:r>
                                                        <a:rPr lang="en-US" sz="2000" i="1">
                                                          <a:effectLst/>
                                                        </a:rPr>
                                                        <m:t>)</m:t>
                                                      </m:r>
                                                    </m:e>
                                                    <m:sup>
                                                      <m:r>
                                                        <a:rPr lang="en-US" sz="2000" i="1">
                                                          <a:effectLst/>
                                                        </a:rPr>
                                                        <m:t>2</m:t>
                                                      </m:r>
                                                    </m:sup>
                                                  </m:sSup>
                                                  <m:r>
                                                    <a:rPr lang="en-US" sz="2000" i="1">
                                                      <a:effectLst/>
                                                    </a:rPr>
                                                    <m:t>+</m:t>
                                                  </m:r>
                                                  <m:sSup>
                                                    <m:sSupPr>
                                                      <m:ctrlPr>
                                                        <a:rPr lang="ru-RU" sz="2000" i="1">
                                                          <a:effectLst/>
                                                        </a:rPr>
                                                      </m:ctrlPr>
                                                    </m:sSupPr>
                                                    <m:e>
                                                      <m:acc>
                                                        <m:accPr>
                                                          <m:chr m:val="̅"/>
                                                          <m:ctrlPr>
                                                            <a:rPr lang="ru-RU" sz="2000" i="1">
                                                              <a:effectLst/>
                                                            </a:rPr>
                                                          </m:ctrlPr>
                                                        </m:accPr>
                                                        <m:e>
                                                          <m:r>
                                                            <a:rPr lang="en-US" sz="2000" i="1">
                                                              <a:effectLst/>
                                                            </a:rPr>
                                                            <m:t>𝑦</m:t>
                                                          </m:r>
                                                        </m:e>
                                                      </m:acc>
                                                    </m:e>
                                                    <m:sup>
                                                      <m:r>
                                                        <a:rPr lang="en-US" sz="2000" i="1">
                                                          <a:effectLst/>
                                                        </a:rPr>
                                                        <m:t>2</m:t>
                                                      </m:r>
                                                    </m:sup>
                                                  </m:sSup>
                                                  <m:r>
                                                    <a:rPr lang="en-US" sz="2000" i="1">
                                                      <a:effectLst/>
                                                    </a:rPr>
                                                    <m:t>+</m:t>
                                                  </m:r>
                                                  <m:sSup>
                                                    <m:sSupPr>
                                                      <m:ctrlPr>
                                                        <a:rPr lang="ru-RU" sz="2000" i="1">
                                                          <a:effectLst/>
                                                        </a:rPr>
                                                      </m:ctrlPr>
                                                    </m:sSupPr>
                                                    <m:e>
                                                      <m:acc>
                                                        <m:accPr>
                                                          <m:chr m:val="̅"/>
                                                          <m:ctrlPr>
                                                            <a:rPr lang="ru-RU" sz="2000" i="1">
                                                              <a:effectLst/>
                                                            </a:rPr>
                                                          </m:ctrlPr>
                                                        </m:accPr>
                                                        <m:e>
                                                          <m:r>
                                                            <a:rPr lang="en-US" sz="2000" i="1">
                                                              <a:effectLst/>
                                                            </a:rPr>
                                                            <m:t>𝑧</m:t>
                                                          </m:r>
                                                        </m:e>
                                                      </m:acc>
                                                    </m:e>
                                                    <m:sup>
                                                      <m:r>
                                                        <a:rPr lang="en-US" sz="2000" i="1">
                                                          <a:effectLst/>
                                                        </a:rPr>
                                                        <m:t>2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a:rPr lang="en-US" sz="2000" i="1">
                                                  <a:effectLst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e>
                                      </m:rad>
                                    </m:den>
                                  </m:f>
                                  <m:r>
                                    <a:rPr lang="en-US" sz="2000" i="1">
                                      <a:effectLst/>
                                    </a:rPr>
                                    <m:t>=</m:t>
                                  </m:r>
                                  <m:r>
                                    <a:rPr lang="en-US" sz="2000" i="1">
                                      <a:effectLst/>
                                    </a:rPr>
                                    <m:t>𝐺</m:t>
                                  </m:r>
                                  <m:r>
                                    <a:rPr lang="en-US" sz="2000" i="1">
                                      <a:effectLst/>
                                    </a:rPr>
                                    <m:t>∆</m:t>
                                  </m:r>
                                  <m:r>
                                    <a:rPr lang="en-US" sz="2000" i="1">
                                      <a:effectLst/>
                                    </a:rPr>
                                    <m:t>𝜎</m:t>
                                  </m:r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ru-RU" sz="2000" i="1">
                                          <a:effectLst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ru-RU" sz="2000" i="1">
                                              <a:effectLst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000" i="1">
                                              <a:effectLst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US" sz="2000" i="1">
                                          <a:effectLst/>
                                        </a:rPr>
                                        <m:t>𝑙𝑛</m:t>
                                      </m:r>
                                      <m:f>
                                        <m:fPr>
                                          <m:ctrlPr>
                                            <a:rPr lang="ru-RU" sz="2000" i="1">
                                              <a:effectLst/>
                                            </a:rPr>
                                          </m:ctrlPr>
                                        </m:fPr>
                                        <m:num>
                                          <m:sSup>
                                            <m:sSupPr>
                                              <m:ctrlPr>
                                                <a:rPr lang="ru-RU" sz="2000" i="1">
                                                  <a:effectLst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i="1">
                                                  <a:effectLst/>
                                                </a:rPr>
                                                <m:t>𝑥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i="1">
                                                  <a:effectLst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  <m:r>
                                            <a:rPr lang="en-US" sz="2000" i="1">
                                              <a:effectLst/>
                                            </a:rPr>
                                            <m:t>+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ru-RU" sz="2000" i="1">
                                                  <a:effectLst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000" i="1">
                                                  <a:effectLst/>
                                                </a:rPr>
                                                <m:t>h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effectLst/>
                                                </a:rPr>
                                                <m:t>2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000" i="1">
                                                  <a:effectLst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num>
                                        <m:den>
                                          <m:sSup>
                                            <m:sSupPr>
                                              <m:ctrlPr>
                                                <a:rPr lang="ru-RU" sz="2000" i="1">
                                                  <a:effectLst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i="1">
                                                  <a:effectLst/>
                                                </a:rPr>
                                                <m:t>𝑥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i="1">
                                                  <a:effectLst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  <m:r>
                                            <a:rPr lang="en-US" sz="2000" i="1">
                                              <a:effectLst/>
                                            </a:rPr>
                                            <m:t>+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ru-RU" sz="2000" i="1">
                                                  <a:effectLst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000" i="1">
                                                  <a:effectLst/>
                                                </a:rPr>
                                                <m:t>h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effectLst/>
                                                </a:rPr>
                                                <m:t>1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000" i="1">
                                                  <a:effectLst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den>
                                      </m:f>
                                      <m:r>
                                        <a:rPr lang="en-US" sz="2000" i="1">
                                          <a:effectLst/>
                                        </a:rPr>
                                        <m:t>+</m:t>
                                      </m:r>
                                      <m:r>
                                        <a:rPr lang="en-US" sz="2000" i="1">
                                          <a:effectLst/>
                                        </a:rPr>
                                        <m:t>𝜋</m:t>
                                      </m:r>
                                      <m:d>
                                        <m:dPr>
                                          <m:ctrlPr>
                                            <a:rPr lang="ru-RU" sz="2000" i="1">
                                              <a:effectLst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ru-RU" sz="2000" i="1">
                                                  <a:effectLst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effectLst/>
                                                </a:rPr>
                                                <m:t>h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effectLst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>
                                              <a:effectLst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ru-RU" sz="2000" i="1">
                                                  <a:effectLst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effectLst/>
                                                </a:rPr>
                                                <m:t>h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effectLst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  <m:r>
                                        <a:rPr lang="en-US" sz="2000" i="1">
                                          <a:effectLst/>
                                        </a:rPr>
                                        <m:t>+2</m:t>
                                      </m:r>
                                      <m:sSub>
                                        <m:sSubPr>
                                          <m:ctrlPr>
                                            <a:rPr lang="ru-RU" sz="2000" i="1">
                                              <a:effectLst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effectLst/>
                                            </a:rPr>
                                            <m:t>h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effectLst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>
                                          <a:effectLst/>
                                        </a:rPr>
                                        <m:t>𝑎𝑟𝑐𝑡𝑔</m:t>
                                      </m:r>
                                      <m:f>
                                        <m:fPr>
                                          <m:ctrlPr>
                                            <a:rPr lang="ru-RU" sz="2000" i="1">
                                              <a:effectLst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000" i="1">
                                              <a:effectLst/>
                                            </a:rPr>
                                            <m:t>𝑥</m:t>
                                          </m:r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ru-RU" sz="2000" i="1">
                                                  <a:effectLst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effectLst/>
                                                </a:rPr>
                                                <m:t>h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effectLst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  <m:r>
                                        <a:rPr lang="en-US" sz="2000" i="1">
                                          <a:effectLst/>
                                        </a:rPr>
                                        <m:t>−2</m:t>
                                      </m:r>
                                      <m:sSub>
                                        <m:sSubPr>
                                          <m:ctrlPr>
                                            <a:rPr lang="ru-RU" sz="2000" i="1">
                                              <a:effectLst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effectLst/>
                                            </a:rPr>
                                            <m:t>h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effectLst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sz="2000" i="1">
                                          <a:effectLst/>
                                        </a:rPr>
                                        <m:t>𝑎𝑟𝑐𝑡𝑔</m:t>
                                      </m:r>
                                      <m:r>
                                        <a:rPr lang="en-US" sz="2000" i="1">
                                          <a:effectLst/>
                                        </a:rPr>
                                        <m:t> </m:t>
                                      </m:r>
                                      <m:f>
                                        <m:fPr>
                                          <m:ctrlPr>
                                            <a:rPr lang="ru-RU" sz="2000" i="1">
                                              <a:effectLst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000" i="1">
                                              <a:effectLst/>
                                            </a:rPr>
                                            <m:t>𝑥</m:t>
                                          </m:r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ru-RU" sz="2000" i="1">
                                                  <a:effectLst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effectLst/>
                                                </a:rPr>
                                                <m:t>h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effectLst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r>
                  <a:rPr lang="ru-RU" sz="1400" dirty="0">
                    <a:effectLst/>
                  </a:rPr>
                  <a:t/>
                </a:r>
                <a:br>
                  <a:rPr lang="ru-RU" sz="1400" dirty="0">
                    <a:effectLst/>
                  </a:rPr>
                </a:br>
                <a:r>
                  <a:rPr lang="en-US" sz="1400" dirty="0">
                    <a:effectLst/>
                  </a:rPr>
                  <a:t> </a:t>
                </a:r>
                <a:r>
                  <a:rPr lang="ru-RU" sz="1400" dirty="0">
                    <a:effectLst/>
                  </a:rPr>
                  <a:t/>
                </a:r>
                <a:br>
                  <a:rPr lang="ru-RU" sz="1400" dirty="0">
                    <a:effectLst/>
                  </a:rPr>
                </a:br>
                <a:endParaRPr lang="ru-RU" sz="1400" dirty="0"/>
              </a:p>
            </p:txBody>
          </p:sp>
        </mc:Choice>
        <mc:Fallback>
          <p:sp>
            <p:nvSpPr>
              <p:cNvPr id="3" name="Заголовок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467544" y="476672"/>
                <a:ext cx="8136904" cy="5688632"/>
              </a:xfrm>
              <a:blipFill rotWithShape="1">
                <a:blip r:embed="rId2" cstate="print"/>
                <a:stretch>
                  <a:fillRect t="-643" r="-12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6663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548680"/>
            <a:ext cx="7704856" cy="5832648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ru-RU" sz="2400" dirty="0" smtClean="0"/>
              <a:t>При </a:t>
            </a:r>
            <a:r>
              <a:rPr lang="ru-RU" sz="2400" i="1" dirty="0"/>
              <a:t>х → ± ∞ </a:t>
            </a:r>
            <a:r>
              <a:rPr lang="ru-RU" sz="2400" dirty="0"/>
              <a:t>значения </a:t>
            </a:r>
            <a:r>
              <a:rPr lang="ru-RU" sz="2400" i="1" dirty="0" err="1"/>
              <a:t>Δg</a:t>
            </a:r>
            <a:r>
              <a:rPr lang="ru-RU" sz="2400" i="1" dirty="0"/>
              <a:t> </a:t>
            </a:r>
            <a:r>
              <a:rPr lang="ru-RU" sz="2400" dirty="0"/>
              <a:t>выходят на горизонтальные асимптоты с максимальной аномалией </a:t>
            </a:r>
            <a:r>
              <a:rPr lang="ru-RU" sz="2400" i="1" dirty="0" err="1"/>
              <a:t>Δgmax</a:t>
            </a:r>
            <a:r>
              <a:rPr lang="ru-RU" sz="2400" i="1" dirty="0"/>
              <a:t>=2π</a:t>
            </a:r>
            <a:r>
              <a:rPr lang="ru-RU" sz="2400" i="1" dirty="0" err="1"/>
              <a:t>GΔσΔh</a:t>
            </a:r>
            <a:r>
              <a:rPr lang="ru-RU" sz="2400" i="1" dirty="0"/>
              <a:t>. </a:t>
            </a:r>
            <a:r>
              <a:rPr lang="ru-RU" sz="2400" dirty="0"/>
              <a:t>Над самим вертикальным сбросом (при </a:t>
            </a:r>
            <a:r>
              <a:rPr lang="ru-RU" sz="2400" i="1" dirty="0"/>
              <a:t>х=0) </a:t>
            </a:r>
            <a:r>
              <a:rPr lang="ru-RU" sz="2400" dirty="0"/>
              <a:t>получаем </a:t>
            </a:r>
            <a:r>
              <a:rPr lang="ru-RU" sz="2400" i="1" dirty="0" err="1"/>
              <a:t>Δg</a:t>
            </a:r>
            <a:r>
              <a:rPr lang="ru-RU" sz="2400" i="1" dirty="0"/>
              <a:t> = (1/2) </a:t>
            </a:r>
            <a:r>
              <a:rPr lang="ru-RU" sz="2400" i="1" dirty="0" err="1"/>
              <a:t>Δgmax</a:t>
            </a:r>
            <a:r>
              <a:rPr lang="ru-RU" sz="2400" i="1" dirty="0"/>
              <a:t>= π</a:t>
            </a:r>
            <a:r>
              <a:rPr lang="ru-RU" sz="2400" i="1" dirty="0" err="1"/>
              <a:t>GΔσΔh</a:t>
            </a:r>
            <a:r>
              <a:rPr lang="ru-RU" sz="2400" dirty="0"/>
              <a:t>. Очевидно, на карте </a:t>
            </a:r>
            <a:r>
              <a:rPr lang="ru-RU" sz="2400" i="1" dirty="0" err="1"/>
              <a:t>Δg</a:t>
            </a:r>
            <a:r>
              <a:rPr lang="ru-RU" sz="2400" i="1" baseline="-25000" dirty="0" err="1"/>
              <a:t>уст</a:t>
            </a:r>
            <a:r>
              <a:rPr lang="ru-RU" sz="2400" i="1" dirty="0"/>
              <a:t> </a:t>
            </a:r>
            <a:r>
              <a:rPr lang="ru-RU" sz="2400" dirty="0"/>
              <a:t>будут наблюдаться параллельные изолинии с </a:t>
            </a:r>
            <a:r>
              <a:rPr lang="ru-RU" sz="2400" dirty="0" smtClean="0"/>
              <a:t>максимальным сгущением </a:t>
            </a:r>
            <a:r>
              <a:rPr lang="ru-RU" sz="2400" dirty="0"/>
              <a:t>изолиний над вертикальной гранью. Из </a:t>
            </a:r>
            <a:r>
              <a:rPr lang="ru-RU" sz="2400" dirty="0" smtClean="0"/>
              <a:t>выражения можно получить для </a:t>
            </a:r>
            <a:r>
              <a:rPr lang="ru-RU" sz="2400" dirty="0"/>
              <a:t>абсцисс точек с </a:t>
            </a:r>
            <a:r>
              <a:rPr lang="ru-RU" sz="2400" i="1" dirty="0"/>
              <a:t>x</a:t>
            </a:r>
            <a:r>
              <a:rPr lang="ru-RU" sz="2400" i="1" baseline="30000" dirty="0"/>
              <a:t>1/4 </a:t>
            </a:r>
            <a:r>
              <a:rPr lang="ru-RU" sz="2400" dirty="0"/>
              <a:t>и </a:t>
            </a:r>
            <a:r>
              <a:rPr lang="ru-RU" sz="2400" i="1" dirty="0"/>
              <a:t>x</a:t>
            </a:r>
            <a:r>
              <a:rPr lang="ru-RU" sz="2400" i="1" baseline="30000" dirty="0"/>
              <a:t>3/4</a:t>
            </a:r>
            <a:r>
              <a:rPr lang="ru-RU" sz="2400" i="1" dirty="0"/>
              <a:t>, </a:t>
            </a:r>
            <a:r>
              <a:rPr lang="ru-RU" sz="2400" dirty="0"/>
              <a:t>в которых </a:t>
            </a:r>
            <a:r>
              <a:rPr lang="ru-RU" sz="2400" i="1" dirty="0" err="1"/>
              <a:t>Δg</a:t>
            </a:r>
            <a:r>
              <a:rPr lang="ru-RU" sz="2400" i="1" baseline="-25000" dirty="0" err="1"/>
              <a:t>уст</a:t>
            </a:r>
            <a:r>
              <a:rPr lang="ru-RU" sz="2400" i="1" dirty="0"/>
              <a:t> </a:t>
            </a:r>
            <a:r>
              <a:rPr lang="ru-RU" sz="2400" dirty="0"/>
              <a:t>составляет 1/4 и 3/4 от </a:t>
            </a:r>
            <a:r>
              <a:rPr lang="ru-RU" sz="2400" i="1" dirty="0" err="1"/>
              <a:t>Δgmax</a:t>
            </a:r>
            <a:r>
              <a:rPr lang="ru-RU" sz="2400" dirty="0"/>
              <a:t>, выражение для определения средней глубины залегания вертикального уступа</a:t>
            </a:r>
            <a:br>
              <a:rPr lang="ru-RU" sz="2400" dirty="0"/>
            </a:br>
            <a:r>
              <a:rPr lang="ru-RU" sz="2400" i="1" dirty="0" err="1"/>
              <a:t>h</a:t>
            </a:r>
            <a:r>
              <a:rPr lang="ru-RU" sz="2400" i="1" baseline="-25000" dirty="0" err="1"/>
              <a:t>ср</a:t>
            </a:r>
            <a:r>
              <a:rPr lang="ru-RU" sz="2400" i="1" dirty="0"/>
              <a:t>= (h</a:t>
            </a:r>
            <a:r>
              <a:rPr lang="ru-RU" sz="2400" i="1" baseline="-25000" dirty="0"/>
              <a:t>1</a:t>
            </a:r>
            <a:r>
              <a:rPr lang="ru-RU" sz="2400" i="1" dirty="0"/>
              <a:t>+h</a:t>
            </a:r>
            <a:r>
              <a:rPr lang="ru-RU" sz="2400" i="1" baseline="-25000" dirty="0"/>
              <a:t>2</a:t>
            </a:r>
            <a:r>
              <a:rPr lang="ru-RU" sz="2400" i="1" dirty="0"/>
              <a:t>)/ 2 = x</a:t>
            </a:r>
            <a:r>
              <a:rPr lang="ru-RU" sz="2400" i="1" baseline="30000" dirty="0"/>
              <a:t>1/4 </a:t>
            </a:r>
            <a:r>
              <a:rPr lang="ru-RU" sz="2400" i="1" dirty="0"/>
              <a:t>= x</a:t>
            </a:r>
            <a:r>
              <a:rPr lang="ru-RU" sz="2400" i="1" baseline="30000" dirty="0"/>
              <a:t>3/4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Если известна избыточная плотность </a:t>
            </a:r>
            <a:r>
              <a:rPr lang="ru-RU" sz="2400" i="1" dirty="0" err="1"/>
              <a:t>Δσ</a:t>
            </a:r>
            <a:r>
              <a:rPr lang="ru-RU" sz="2400" dirty="0"/>
              <a:t>, то можно определить мощность сброса</a:t>
            </a:r>
            <a:br>
              <a:rPr lang="ru-RU" sz="2400" dirty="0"/>
            </a:br>
            <a:r>
              <a:rPr lang="ru-RU" sz="2400" i="1" dirty="0" err="1"/>
              <a:t>Δh</a:t>
            </a:r>
            <a:r>
              <a:rPr lang="ru-RU" sz="2400" i="1" dirty="0"/>
              <a:t>= </a:t>
            </a:r>
            <a:r>
              <a:rPr lang="ru-RU" sz="2400" i="1" dirty="0" err="1"/>
              <a:t>Δgmax</a:t>
            </a:r>
            <a:r>
              <a:rPr lang="ru-RU" sz="2400" i="1" dirty="0"/>
              <a:t>/2π</a:t>
            </a:r>
            <a:r>
              <a:rPr lang="ru-RU" sz="2400" i="1" dirty="0" err="1"/>
              <a:t>GΔσ</a:t>
            </a:r>
            <a:r>
              <a:rPr lang="ru-RU" sz="2400" i="1" dirty="0"/>
              <a:t> </a:t>
            </a:r>
            <a:r>
              <a:rPr lang="ru-RU" sz="2400" dirty="0"/>
              <a:t>и рассчитать глубину залегания верхней </a:t>
            </a:r>
            <a:r>
              <a:rPr lang="ru-RU" sz="2400" i="1" dirty="0"/>
              <a:t>h</a:t>
            </a:r>
            <a:r>
              <a:rPr lang="ru-RU" sz="2400" i="1" baseline="-25000" dirty="0"/>
              <a:t>1</a:t>
            </a:r>
            <a:r>
              <a:rPr lang="ru-RU" sz="2400" i="1" dirty="0"/>
              <a:t>= </a:t>
            </a:r>
            <a:r>
              <a:rPr lang="ru-RU" sz="2400" i="1" dirty="0" err="1"/>
              <a:t>h</a:t>
            </a:r>
            <a:r>
              <a:rPr lang="ru-RU" sz="2400" i="1" baseline="-25000" dirty="0" err="1"/>
              <a:t>cp</a:t>
            </a:r>
            <a:r>
              <a:rPr lang="ru-RU" sz="2400" i="1" dirty="0"/>
              <a:t> </a:t>
            </a:r>
            <a:r>
              <a:rPr lang="ru-RU" sz="2400" dirty="0"/>
              <a:t>- </a:t>
            </a:r>
            <a:r>
              <a:rPr lang="ru-RU" sz="2400" i="1" dirty="0" err="1"/>
              <a:t>Δh</a:t>
            </a:r>
            <a:r>
              <a:rPr lang="ru-RU" sz="2400" i="1" dirty="0"/>
              <a:t> /2 </a:t>
            </a:r>
            <a:r>
              <a:rPr lang="ru-RU" sz="2400" dirty="0"/>
              <a:t>и нижней </a:t>
            </a:r>
            <a:r>
              <a:rPr lang="ru-RU" sz="2400" i="1" dirty="0" smtClean="0"/>
              <a:t>h</a:t>
            </a:r>
            <a:r>
              <a:rPr lang="ru-RU" sz="2400" i="1" baseline="-25000" dirty="0" smtClean="0"/>
              <a:t>2</a:t>
            </a:r>
            <a:r>
              <a:rPr lang="ru-RU" sz="2400" i="1" dirty="0" smtClean="0"/>
              <a:t>= </a:t>
            </a:r>
            <a:r>
              <a:rPr lang="ru-RU" sz="2400" i="1" dirty="0" err="1"/>
              <a:t>h</a:t>
            </a:r>
            <a:r>
              <a:rPr lang="ru-RU" sz="2400" i="1" baseline="-25000" dirty="0" err="1"/>
              <a:t>cp</a:t>
            </a:r>
            <a:r>
              <a:rPr lang="ru-RU" sz="2400" i="1" dirty="0"/>
              <a:t> </a:t>
            </a:r>
            <a:r>
              <a:rPr lang="ru-RU" sz="2400" dirty="0"/>
              <a:t>+ </a:t>
            </a:r>
            <a:r>
              <a:rPr lang="ru-RU" sz="2400" i="1" dirty="0" err="1"/>
              <a:t>Δh</a:t>
            </a:r>
            <a:r>
              <a:rPr lang="ru-RU" sz="2400" i="1" dirty="0"/>
              <a:t> /2 </a:t>
            </a:r>
            <a:r>
              <a:rPr lang="ru-RU" sz="2400" dirty="0"/>
              <a:t>кромок.</a:t>
            </a:r>
            <a:br>
              <a:rPr lang="ru-RU" sz="24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099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77072"/>
            <a:ext cx="7776864" cy="2160240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dirty="0" smtClean="0">
                <a:effectLst/>
              </a:rPr>
              <a:t>Рис. 1. </a:t>
            </a:r>
            <a:r>
              <a:rPr lang="ru-RU" sz="2000" dirty="0">
                <a:effectLst/>
              </a:rPr>
              <a:t>Гравитационное поле над вертикальным уступом </a:t>
            </a:r>
            <a:r>
              <a:rPr lang="ru-RU" sz="2000" dirty="0" smtClean="0">
                <a:effectLst/>
              </a:rPr>
              <a:t>(сбросом)</a:t>
            </a:r>
            <a:r>
              <a:rPr lang="ru-RU" sz="2000" dirty="0">
                <a:effectLst/>
              </a:rPr>
              <a:t/>
            </a:r>
            <a:br>
              <a:rPr lang="ru-RU" sz="2000" dirty="0">
                <a:effectLst/>
              </a:rPr>
            </a:br>
            <a:r>
              <a:rPr lang="ru-RU" sz="2000" dirty="0" smtClean="0">
                <a:effectLst/>
              </a:rPr>
              <a:t>Рис. 2.Палетка </a:t>
            </a:r>
            <a:r>
              <a:rPr lang="ru-RU" sz="2000" dirty="0" err="1">
                <a:effectLst/>
              </a:rPr>
              <a:t>Гамбурцева</a:t>
            </a:r>
            <a:r>
              <a:rPr lang="ru-RU" sz="2000" dirty="0">
                <a:effectLst/>
              </a:rPr>
              <a:t> для </a:t>
            </a:r>
            <a:r>
              <a:rPr lang="ru-RU" sz="2000" dirty="0" smtClean="0">
                <a:effectLst/>
              </a:rPr>
              <a:t>вычисления притяжения </a:t>
            </a:r>
            <a:r>
              <a:rPr lang="ru-RU" sz="2000" dirty="0">
                <a:effectLst/>
              </a:rPr>
              <a:t>двумерными телами </a:t>
            </a:r>
            <a:r>
              <a:rPr lang="ru-RU" sz="2000" dirty="0" smtClean="0">
                <a:effectLst/>
              </a:rPr>
              <a:t>с контуром </a:t>
            </a:r>
            <a:r>
              <a:rPr lang="ru-RU" sz="2000" dirty="0">
                <a:effectLst/>
              </a:rPr>
              <a:t>сечения двумерного тела S</a:t>
            </a:r>
            <a:br>
              <a:rPr lang="ru-RU" sz="2000" dirty="0">
                <a:effectLst/>
              </a:rPr>
            </a:br>
            <a:r>
              <a:rPr lang="ru-RU" dirty="0">
                <a:effectLst/>
              </a:rPr>
              <a:t> 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 </a:t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20689"/>
            <a:ext cx="6098613" cy="28712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1332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04789" y="1772816"/>
            <a:ext cx="753443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БЛАГОДАРЮ </a:t>
            </a:r>
          </a:p>
          <a:p>
            <a:pPr algn="ctr"/>
            <a:r>
              <a:rPr lang="ru-RU" sz="72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 ВНИМАНИЕ!!!</a:t>
            </a:r>
            <a:endParaRPr lang="ru-RU" sz="72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0" name="Picture 2" descr="E:\images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081140"/>
            <a:ext cx="2352675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7007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38</TotalTime>
  <Words>269</Words>
  <Application>Microsoft Office PowerPoint</Application>
  <PresentationFormat>Экран (4:3)</PresentationFormat>
  <Paragraphs>20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Воздушный поток</vt:lpstr>
      <vt:lpstr>Применение определенного интеграла для решения задач геологии </vt:lpstr>
      <vt:lpstr>развитие геологических наук не сможет проходить нормально, если не будет разработана специфическая для геологии дисциплина</vt:lpstr>
      <vt:lpstr>Немного из истории</vt:lpstr>
      <vt:lpstr>Слайд 4</vt:lpstr>
      <vt:lpstr>Слайд 5</vt:lpstr>
      <vt:lpstr> </vt:lpstr>
      <vt:lpstr>Слайд 7</vt:lpstr>
      <vt:lpstr>Рис. 1. Гравитационное поле над вертикальным уступом (сбросом) Рис. 2.Палетка Гамбурцева для вычисления притяжения двумерными телами с контуром сечения двумерного тела S     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определенного интеграла для решения задач геологии </dc:title>
  <dc:creator>Танюшка Гесс</dc:creator>
  <cp:lastModifiedBy>studentgegh</cp:lastModifiedBy>
  <cp:revision>7</cp:revision>
  <dcterms:created xsi:type="dcterms:W3CDTF">2013-04-01T15:39:55Z</dcterms:created>
  <dcterms:modified xsi:type="dcterms:W3CDTF">2013-04-02T04:39:25Z</dcterms:modified>
</cp:coreProperties>
</file>