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73" r:id="rId12"/>
    <p:sldId id="266" r:id="rId13"/>
    <p:sldId id="267" r:id="rId14"/>
    <p:sldId id="268" r:id="rId15"/>
    <p:sldId id="269" r:id="rId16"/>
    <p:sldId id="270" r:id="rId17"/>
    <p:sldId id="272" r:id="rId18"/>
    <p:sldId id="271"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B4C71EC6-210F-42DE-9C53-41977AD35B3D}" type="datetimeFigureOut">
              <a:rPr lang="ru-RU" smtClean="0"/>
              <a:t>28.10.2013</a:t>
            </a:fld>
            <a:endParaRPr lang="ru-RU" dirty="0"/>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B19B0651-EE4F-4900-A07F-96A6BFA9D0F0}" type="slidenum">
              <a:rPr lang="ru-RU" smtClean="0"/>
              <a:t>‹#›</a:t>
            </a:fld>
            <a:endParaRPr lang="ru-RU" dirty="0"/>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ru-RU"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28.10.2013</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9" name="Date Placeholder 8"/>
          <p:cNvSpPr>
            <a:spLocks noGrp="1"/>
          </p:cNvSpPr>
          <p:nvPr>
            <p:ph type="dt" sz="half" idx="10"/>
          </p:nvPr>
        </p:nvSpPr>
        <p:spPr/>
        <p:txBody>
          <a:bodyPr/>
          <a:lstStyle>
            <a:lvl1pPr>
              <a:defRPr>
                <a:solidFill>
                  <a:srgbClr val="FFFFFF"/>
                </a:solidFill>
              </a:defRPr>
            </a:lvl1pPr>
          </a:lstStyle>
          <a:p>
            <a:fld id="{B4C71EC6-210F-42DE-9C53-41977AD35B3D}" type="datetimeFigureOut">
              <a:rPr lang="ru-RU" smtClean="0"/>
              <a:t>28.10.2013</a:t>
            </a:fld>
            <a:endParaRPr lang="ru-RU" dirty="0"/>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B19B0651-EE4F-4900-A07F-96A6BFA9D0F0}" type="slidenum">
              <a:rPr lang="ru-RU" smtClean="0"/>
              <a:t>‹#›</a:t>
            </a:fld>
            <a:endParaRPr lang="ru-RU" dirty="0"/>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ru-RU" dirty="0"/>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28.10.2013</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28.10.2013</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4C71EC6-210F-42DE-9C53-41977AD35B3D}" type="datetimeFigureOut">
              <a:rPr lang="ru-RU" smtClean="0"/>
              <a:t>28.10.2013</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dirty="0"/>
          </a:p>
        </p:txBody>
      </p:sp>
      <p:sp>
        <p:nvSpPr>
          <p:cNvPr id="6" name="Title 5"/>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B4C71EC6-210F-42DE-9C53-41977AD35B3D}" type="datetimeFigureOut">
              <a:rPr lang="ru-RU" smtClean="0"/>
              <a:t>28.10.2013</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28.10.2013</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B19B0651-EE4F-4900-A07F-96A6BFA9D0F0}" type="slidenum">
              <a:rPr lang="ru-RU" smtClean="0"/>
              <a:t>‹#›</a:t>
            </a:fld>
            <a:endParaRPr lang="ru-RU" dirty="0"/>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ru-RU" smtClean="0"/>
              <a:t>Образец заголовка</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28.10.2013</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ru-RU" smtClean="0"/>
              <a:t>Образец 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28.10.2013</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162800" y="274638"/>
            <a:ext cx="1676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28.10.2013</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19B0651-EE4F-4900-A07F-96A6BFA9D0F0}"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B4C71EC6-210F-42DE-9C53-41977AD35B3D}" type="datetimeFigureOut">
              <a:rPr lang="ru-RU" smtClean="0"/>
              <a:t>28.10.2013</a:t>
            </a:fld>
            <a:endParaRPr lang="ru-RU" dirty="0"/>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ru-RU" dirty="0"/>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B19B0651-EE4F-4900-A07F-96A6BFA9D0F0}"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gif"/><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99592" y="5661248"/>
            <a:ext cx="5976664" cy="936104"/>
          </a:xfrm>
        </p:spPr>
        <p:txBody>
          <a:bodyPr>
            <a:normAutofit/>
          </a:bodyPr>
          <a:lstStyle/>
          <a:p>
            <a:pPr algn="r"/>
            <a:r>
              <a:rPr lang="ru-RU" sz="1600" dirty="0" smtClean="0">
                <a:solidFill>
                  <a:schemeClr val="accent1">
                    <a:lumMod val="20000"/>
                    <a:lumOff val="80000"/>
                  </a:schemeClr>
                </a:solidFill>
              </a:rPr>
              <a:t>Выполнила студентка 1-го курса группы 2У31 </a:t>
            </a:r>
          </a:p>
          <a:p>
            <a:pPr algn="r"/>
            <a:r>
              <a:rPr lang="ru-RU" sz="1600" dirty="0" smtClean="0">
                <a:solidFill>
                  <a:schemeClr val="accent1">
                    <a:lumMod val="20000"/>
                    <a:lumOff val="80000"/>
                  </a:schemeClr>
                </a:solidFill>
              </a:rPr>
              <a:t>Прошина Виктория</a:t>
            </a:r>
            <a:endParaRPr lang="ru-RU" sz="1600" dirty="0">
              <a:solidFill>
                <a:schemeClr val="accent1">
                  <a:lumMod val="20000"/>
                  <a:lumOff val="80000"/>
                </a:schemeClr>
              </a:solidFill>
            </a:endParaRPr>
          </a:p>
        </p:txBody>
      </p:sp>
      <p:sp>
        <p:nvSpPr>
          <p:cNvPr id="2" name="Заголовок 1"/>
          <p:cNvSpPr>
            <a:spLocks noGrp="1"/>
          </p:cNvSpPr>
          <p:nvPr>
            <p:ph type="title"/>
          </p:nvPr>
        </p:nvSpPr>
        <p:spPr>
          <a:xfrm>
            <a:off x="467544" y="1844824"/>
            <a:ext cx="6324600" cy="1828800"/>
          </a:xfrm>
        </p:spPr>
        <p:txBody>
          <a:bodyPr/>
          <a:lstStyle/>
          <a:p>
            <a:r>
              <a:rPr lang="ru-RU" dirty="0" smtClean="0"/>
              <a:t>Доклад на тему «Ньютон и Лейбниц» </a:t>
            </a:r>
            <a:endParaRPr lang="ru-RU" dirty="0"/>
          </a:p>
        </p:txBody>
      </p:sp>
      <p:pic>
        <p:nvPicPr>
          <p:cNvPr id="1026" name="Picture 2" descr="C:\Users\pip\Desktop\ph070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155721"/>
            <a:ext cx="1981249" cy="266429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ip\Desktop\leybn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1" y="2820017"/>
            <a:ext cx="1981250" cy="24687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ip\Desktop\1296484963_E2FBF1F8E0FF20ECE0F2E5ECE0F2E8EAE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0271" y="5288730"/>
            <a:ext cx="1981250" cy="1452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2197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1" y="1700808"/>
            <a:ext cx="5184575" cy="4968552"/>
          </a:xfrm>
        </p:spPr>
        <p:txBody>
          <a:bodyPr/>
          <a:lstStyle/>
          <a:p>
            <a:pPr marL="45720" indent="0">
              <a:buNone/>
            </a:pPr>
            <a:r>
              <a:rPr lang="ru-RU" dirty="0"/>
              <a:t>Исаак Ньютон родился в Англии 4 января 1643 года. В 26 лет он стал профессором математики и физики и 27 лет занимался преподаванием. Умер </a:t>
            </a:r>
            <a:r>
              <a:rPr lang="ru-RU" dirty="0" smtClean="0"/>
              <a:t>31 </a:t>
            </a:r>
            <a:r>
              <a:rPr lang="ru-RU" dirty="0"/>
              <a:t>марта 1727 </a:t>
            </a:r>
            <a:r>
              <a:rPr lang="ru-RU" dirty="0" smtClean="0"/>
              <a:t>года.</a:t>
            </a:r>
          </a:p>
          <a:p>
            <a:pPr marL="45720" indent="0">
              <a:buNone/>
            </a:pPr>
            <a:r>
              <a:rPr lang="ru-RU" dirty="0" smtClean="0"/>
              <a:t>Удивительным </a:t>
            </a:r>
            <a:r>
              <a:rPr lang="ru-RU" dirty="0"/>
              <a:t>и поистине великим человеком для всей истории человечества был Исаак Ньютон. Без его открытий наш мир несомненно был совсем другим. И хотя рано или поздно все открытия Ньютона все-таки были бы сделаны, тем не менее в свое время именно Ньютон позволил науке сделать огромнейший шаг вперед.</a:t>
            </a:r>
          </a:p>
        </p:txBody>
      </p:sp>
      <p:sp>
        <p:nvSpPr>
          <p:cNvPr id="3" name="Заголовок 2"/>
          <p:cNvSpPr>
            <a:spLocks noGrp="1"/>
          </p:cNvSpPr>
          <p:nvPr>
            <p:ph type="title"/>
          </p:nvPr>
        </p:nvSpPr>
        <p:spPr/>
        <p:txBody>
          <a:bodyPr/>
          <a:lstStyle/>
          <a:p>
            <a:r>
              <a:rPr lang="ru-RU" dirty="0" smtClean="0"/>
              <a:t>Исаак Ньютон. Краткая история</a:t>
            </a:r>
            <a:endParaRPr lang="ru-RU" dirty="0"/>
          </a:p>
        </p:txBody>
      </p:sp>
      <p:pic>
        <p:nvPicPr>
          <p:cNvPr id="2050" name="Picture 2" descr="C:\Users\pip\Desktop\Isaac-newton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634134"/>
            <a:ext cx="3398779" cy="5035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153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1" y="1700808"/>
            <a:ext cx="8537372" cy="4425671"/>
          </a:xfrm>
        </p:spPr>
        <p:txBody>
          <a:bodyPr>
            <a:normAutofit/>
          </a:bodyPr>
          <a:lstStyle/>
          <a:p>
            <a:pPr marL="45720" indent="0">
              <a:buNone/>
            </a:pPr>
            <a:r>
              <a:rPr lang="ru-RU" sz="1800" dirty="0"/>
              <a:t>Первые научные опыты Ньютона были связаны с исследованиями </a:t>
            </a:r>
            <a:r>
              <a:rPr lang="ru-RU" sz="2400" i="1" dirty="0">
                <a:solidFill>
                  <a:schemeClr val="tx1"/>
                </a:solidFill>
              </a:rPr>
              <a:t>света</a:t>
            </a:r>
            <a:r>
              <a:rPr lang="ru-RU" sz="1800" dirty="0"/>
              <a:t>. </a:t>
            </a:r>
            <a:r>
              <a:rPr lang="ru-RU" sz="1800" dirty="0" smtClean="0"/>
              <a:t>Он </a:t>
            </a:r>
            <a:r>
              <a:rPr lang="ru-RU" sz="1800" dirty="0"/>
              <a:t>доказал, что при помощи призмы белый цвет можно разложить на составляющие его цвета. Кроме того, изучая преломление света в тонких линзах, Ньютон наблюдал интерференционную картину в виде концентрических колец, получившую впоследствии название «кольца Ньютона</a:t>
            </a:r>
            <a:r>
              <a:rPr lang="ru-RU" sz="1800" dirty="0" smtClean="0"/>
              <a:t>».</a:t>
            </a:r>
          </a:p>
          <a:p>
            <a:pPr marL="45720" indent="0">
              <a:buNone/>
            </a:pPr>
            <a:r>
              <a:rPr lang="ru-RU" sz="1800" dirty="0" smtClean="0"/>
              <a:t>В </a:t>
            </a:r>
            <a:r>
              <a:rPr lang="ru-RU" sz="1800" dirty="0"/>
              <a:t>конце 1671 — начале 1672 года прошла демонстрация рефлектора перед королём, а затем — в Королевском обществе. Аппарат вызвал всеобщие восторженные отзывы. Вероятно, сыграла свою роль и практическая важность изобретения: астрономические наблюдения служили для точного определения времени, что в свою очередь было необходимо для навигации на </a:t>
            </a:r>
            <a:r>
              <a:rPr lang="ru-RU" sz="1800" dirty="0" smtClean="0"/>
              <a:t>море. Позднее </a:t>
            </a:r>
            <a:r>
              <a:rPr lang="ru-RU" sz="1800" dirty="0"/>
              <a:t>усовершенствованные рефлекторы стали основными инструментами астрономов, с их помощью были открыты планета Уран, иные галактики, красное смещение.</a:t>
            </a:r>
          </a:p>
        </p:txBody>
      </p:sp>
      <p:sp>
        <p:nvSpPr>
          <p:cNvPr id="3" name="Заголовок 2"/>
          <p:cNvSpPr>
            <a:spLocks noGrp="1"/>
          </p:cNvSpPr>
          <p:nvPr>
            <p:ph type="title"/>
          </p:nvPr>
        </p:nvSpPr>
        <p:spPr/>
        <p:txBody>
          <a:bodyPr/>
          <a:lstStyle/>
          <a:p>
            <a:r>
              <a:rPr lang="ru-RU" dirty="0" smtClean="0"/>
              <a:t>Какие же открытия совершил и.Ньютон</a:t>
            </a:r>
            <a:r>
              <a:rPr lang="ru-RU" dirty="0"/>
              <a:t>?</a:t>
            </a:r>
          </a:p>
        </p:txBody>
      </p:sp>
      <p:pic>
        <p:nvPicPr>
          <p:cNvPr id="3074" name="Picture 2" descr="C:\Users\pip\Desktop\689px-NewtonsTelescopeReplic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329" y="116632"/>
            <a:ext cx="7577095" cy="65983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51720" y="332657"/>
            <a:ext cx="5976664" cy="523220"/>
          </a:xfrm>
          <a:prstGeom prst="rect">
            <a:avLst/>
          </a:prstGeom>
          <a:noFill/>
        </p:spPr>
        <p:txBody>
          <a:bodyPr wrap="square" rtlCol="0">
            <a:spAutoFit/>
          </a:bodyPr>
          <a:lstStyle/>
          <a:p>
            <a:r>
              <a:rPr lang="ru-RU" sz="2800" b="1" dirty="0" smtClean="0">
                <a:solidFill>
                  <a:schemeClr val="bg1"/>
                </a:solidFill>
              </a:rPr>
              <a:t>Рефлектор Ньютона или телескоп</a:t>
            </a:r>
            <a:endParaRPr lang="ru-RU" sz="2800" b="1" dirty="0">
              <a:solidFill>
                <a:schemeClr val="bg1"/>
              </a:solidFill>
            </a:endParaRPr>
          </a:p>
        </p:txBody>
      </p:sp>
    </p:spTree>
    <p:extLst>
      <p:ext uri="{BB962C8B-B14F-4D97-AF65-F5344CB8AC3E}">
        <p14:creationId xmlns:p14="http://schemas.microsoft.com/office/powerpoint/2010/main" val="123200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851920" y="1599570"/>
            <a:ext cx="5220072" cy="5157192"/>
          </a:xfrm>
        </p:spPr>
        <p:txBody>
          <a:bodyPr>
            <a:normAutofit fontScale="92500" lnSpcReduction="10000"/>
          </a:bodyPr>
          <a:lstStyle/>
          <a:p>
            <a:pPr marL="45720" indent="0">
              <a:buNone/>
            </a:pPr>
            <a:r>
              <a:rPr lang="ru-RU" dirty="0"/>
              <a:t>С 1676 года Ньютон занялся изучением механики. Основные открытия в этой области ученый изложил в монументальном труде «Математические начала натуральной философии». В «Началах» было рассказано все, что было известно о простейших формах движения материи. Учение Ньютона о пространстве, массе и силе имело огромное значение для дальнейшего развития физики. Только открытия 20 века, в особенности Эйнштейна, показали ограниченность законов, на которых была построена теория классической механики Ньютона. Но несмотря на это, классическая механика не потеряла своего практического значения.</a:t>
            </a:r>
          </a:p>
        </p:txBody>
      </p:sp>
      <p:pic>
        <p:nvPicPr>
          <p:cNvPr id="4098" name="Picture 2" descr="C:\Users\pip\Desktop\Prinicipia-tit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24" y="1628800"/>
            <a:ext cx="3591592" cy="50405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9166" y="911782"/>
            <a:ext cx="4680520" cy="461665"/>
          </a:xfrm>
          <a:prstGeom prst="rect">
            <a:avLst/>
          </a:prstGeom>
          <a:noFill/>
        </p:spPr>
        <p:txBody>
          <a:bodyPr wrap="square" rtlCol="0">
            <a:spAutoFit/>
          </a:bodyPr>
          <a:lstStyle/>
          <a:p>
            <a:r>
              <a:rPr lang="ru-RU" sz="2400" dirty="0" smtClean="0">
                <a:solidFill>
                  <a:schemeClr val="bg1"/>
                </a:solidFill>
              </a:rPr>
              <a:t>Титульный лист «Начал» Ньютона</a:t>
            </a:r>
            <a:endParaRPr lang="ru-RU" sz="2400" dirty="0">
              <a:solidFill>
                <a:schemeClr val="bg1"/>
              </a:solidFill>
            </a:endParaRPr>
          </a:p>
        </p:txBody>
      </p:sp>
      <p:pic>
        <p:nvPicPr>
          <p:cNvPr id="4099" name="Picture 3" descr="C:\Users\pip\Desktop\423px-Principia_Page_17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51722"/>
            <a:ext cx="4735819" cy="6706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66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Объект 1"/>
              <p:cNvSpPr>
                <a:spLocks noGrp="1"/>
              </p:cNvSpPr>
              <p:nvPr>
                <p:ph idx="1"/>
              </p:nvPr>
            </p:nvSpPr>
            <p:spPr>
              <a:xfrm>
                <a:off x="251521" y="1719070"/>
                <a:ext cx="8537372" cy="4950290"/>
              </a:xfrm>
            </p:spPr>
            <p:txBody>
              <a:bodyPr>
                <a:normAutofit fontScale="92500" lnSpcReduction="20000"/>
              </a:bodyPr>
              <a:lstStyle/>
              <a:p>
                <a:pPr marL="45720" indent="0">
                  <a:buNone/>
                </a:pPr>
                <a:r>
                  <a:rPr lang="ru-RU" sz="1700" dirty="0" smtClean="0"/>
                  <a:t>Еще одни открытия из области физики были связаны с механикой. А конкретно, 3 закона Ньютона: </a:t>
                </a:r>
              </a:p>
              <a:p>
                <a:pPr marL="45720" indent="0">
                  <a:buNone/>
                </a:pPr>
                <a:r>
                  <a:rPr lang="en-US" i="1" dirty="0" smtClean="0"/>
                  <a:t>1) </a:t>
                </a:r>
                <a:r>
                  <a:rPr lang="ru-RU" i="1" dirty="0"/>
                  <a:t>Всякое тело продолжает удерживаться в состоянии покоя или равномерного и прямолинейного движения, пока и поскольку оно не понуждается приложенными силами изменить это </a:t>
                </a:r>
                <a:r>
                  <a:rPr lang="ru-RU" i="1" dirty="0" smtClean="0"/>
                  <a:t>состояние</a:t>
                </a:r>
                <a:r>
                  <a:rPr lang="ru-RU" i="1" dirty="0"/>
                  <a:t>;</a:t>
                </a:r>
                <a:endParaRPr lang="en-US" sz="3200" i="1" dirty="0"/>
              </a:p>
              <a:p>
                <a:pPr marL="45720" indent="0">
                  <a:buNone/>
                </a:pPr>
                <a:endParaRPr lang="ru-RU" dirty="0"/>
              </a:p>
              <a:p>
                <a:pPr marL="45720" indent="0">
                  <a:buNone/>
                </a:pPr>
                <a:r>
                  <a:rPr lang="ru-RU" i="1" dirty="0" smtClean="0"/>
                  <a:t>2</a:t>
                </a:r>
                <a:r>
                  <a:rPr lang="ru-RU" i="1" dirty="0"/>
                  <a:t>) Изменение количества движения пропорционально приложенной силе и происходит по направлению той прямой, по которой эта сила </a:t>
                </a:r>
                <a:r>
                  <a:rPr lang="ru-RU" i="1" dirty="0" smtClean="0"/>
                  <a:t>действует:</a:t>
                </a:r>
              </a:p>
              <a:p>
                <a:pPr marL="45720" indent="0" algn="ctr">
                  <a:buNone/>
                </a:pPr>
                <a:r>
                  <a:rPr lang="ru-RU" sz="3900" dirty="0" smtClean="0"/>
                  <a:t>  </a:t>
                </a:r>
                <a14:m>
                  <m:oMath xmlns:m="http://schemas.openxmlformats.org/officeDocument/2006/math">
                    <m:r>
                      <a:rPr lang="en-US" sz="3900" i="1">
                        <a:solidFill>
                          <a:srgbClr val="FF0000"/>
                        </a:solidFill>
                        <a:latin typeface="Cambria Math"/>
                      </a:rPr>
                      <m:t>𝑎</m:t>
                    </m:r>
                    <m:r>
                      <a:rPr lang="en-US" sz="3900" i="1">
                        <a:solidFill>
                          <a:srgbClr val="FF0000"/>
                        </a:solidFill>
                        <a:latin typeface="Cambria Math"/>
                      </a:rPr>
                      <m:t>=</m:t>
                    </m:r>
                    <m:f>
                      <m:fPr>
                        <m:ctrlPr>
                          <a:rPr lang="en-US" sz="3900" i="1">
                            <a:solidFill>
                              <a:srgbClr val="FF0000"/>
                            </a:solidFill>
                            <a:latin typeface="Cambria Math"/>
                          </a:rPr>
                        </m:ctrlPr>
                      </m:fPr>
                      <m:num>
                        <m:r>
                          <a:rPr lang="en-US" sz="3900" i="1">
                            <a:solidFill>
                              <a:srgbClr val="FF0000"/>
                            </a:solidFill>
                            <a:latin typeface="Cambria Math"/>
                          </a:rPr>
                          <m:t>𝐹</m:t>
                        </m:r>
                      </m:num>
                      <m:den>
                        <m:r>
                          <a:rPr lang="en-US" sz="3900" i="1">
                            <a:solidFill>
                              <a:srgbClr val="FF0000"/>
                            </a:solidFill>
                            <a:latin typeface="Cambria Math"/>
                          </a:rPr>
                          <m:t>𝑚</m:t>
                        </m:r>
                      </m:den>
                    </m:f>
                  </m:oMath>
                </a14:m>
                <a:endParaRPr lang="ru-RU" sz="3900" dirty="0" smtClean="0"/>
              </a:p>
              <a:p>
                <a:pPr marL="45720" indent="0">
                  <a:buNone/>
                </a:pPr>
                <a:endParaRPr lang="en-US" dirty="0" smtClean="0"/>
              </a:p>
              <a:p>
                <a:pPr marL="45720" indent="0">
                  <a:buNone/>
                </a:pPr>
                <a:r>
                  <a:rPr lang="ru-RU" i="1" dirty="0" smtClean="0"/>
                  <a:t>3</a:t>
                </a:r>
                <a:r>
                  <a:rPr lang="ru-RU" i="1" dirty="0"/>
                  <a:t>) Действию всегда есть равное и противоположное противодействие, иначе, взаимодействия двух тел друг на друга между собой равны и направлены в противоположные </a:t>
                </a:r>
                <a:r>
                  <a:rPr lang="ru-RU" i="1" dirty="0" smtClean="0"/>
                  <a:t>стороны:</a:t>
                </a:r>
              </a:p>
              <a:p>
                <a:pPr marL="45720" indent="0" algn="ctr">
                  <a:buNone/>
                </a:pPr>
                <a14:m>
                  <m:oMathPara xmlns:m="http://schemas.openxmlformats.org/officeDocument/2006/math">
                    <m:oMathParaPr>
                      <m:jc m:val="center"/>
                    </m:oMathParaPr>
                    <m:oMath xmlns:m="http://schemas.openxmlformats.org/officeDocument/2006/math">
                      <m:r>
                        <a:rPr lang="en-US" sz="3900" b="0" i="1" smtClean="0">
                          <a:solidFill>
                            <a:srgbClr val="FF0000"/>
                          </a:solidFill>
                          <a:latin typeface="Cambria Math"/>
                        </a:rPr>
                        <m:t>𝐹</m:t>
                      </m:r>
                      <m:r>
                        <a:rPr lang="en-US" sz="3900" b="0" i="1" smtClean="0">
                          <a:solidFill>
                            <a:srgbClr val="FF0000"/>
                          </a:solidFill>
                          <a:latin typeface="Cambria Math"/>
                        </a:rPr>
                        <m:t>=−</m:t>
                      </m:r>
                      <m:r>
                        <a:rPr lang="en-US" sz="3900" b="0" i="1" smtClean="0">
                          <a:solidFill>
                            <a:srgbClr val="FF0000"/>
                          </a:solidFill>
                          <a:latin typeface="Cambria Math"/>
                        </a:rPr>
                        <m:t>𝐹</m:t>
                      </m:r>
                    </m:oMath>
                  </m:oMathPara>
                </a14:m>
                <a:endParaRPr lang="en-US" sz="3900" dirty="0" smtClean="0">
                  <a:solidFill>
                    <a:srgbClr val="FF0000"/>
                  </a:solidFill>
                </a:endParaRPr>
              </a:p>
              <a:p>
                <a:pPr marL="45720" indent="0">
                  <a:buNone/>
                </a:pPr>
                <a:endParaRPr lang="ru-RU" sz="1900" dirty="0"/>
              </a:p>
            </p:txBody>
          </p:sp>
        </mc:Choice>
        <mc:Fallback xmlns="">
          <p:sp>
            <p:nvSpPr>
              <p:cNvPr id="2" name="Объект 1"/>
              <p:cNvSpPr>
                <a:spLocks noGrp="1" noRot="1" noChangeAspect="1" noMove="1" noResize="1" noEditPoints="1" noAdjustHandles="1" noChangeArrowheads="1" noChangeShapeType="1" noTextEdit="1"/>
              </p:cNvSpPr>
              <p:nvPr>
                <p:ph idx="1"/>
              </p:nvPr>
            </p:nvSpPr>
            <p:spPr>
              <a:xfrm>
                <a:off x="251521" y="1719070"/>
                <a:ext cx="8537372" cy="4950290"/>
              </a:xfrm>
              <a:blipFill rotWithShape="1">
                <a:blip r:embed="rId2"/>
                <a:stretch>
                  <a:fillRect l="-71" t="-1355" r="-428"/>
                </a:stretch>
              </a:blipFill>
            </p:spPr>
            <p:txBody>
              <a:bodyPr/>
              <a:lstStyle/>
              <a:p>
                <a:r>
                  <a:rPr lang="ru-RU">
                    <a:noFill/>
                  </a:rPr>
                  <a:t> </a:t>
                </a:r>
              </a:p>
            </p:txBody>
          </p:sp>
        </mc:Fallback>
      </mc:AlternateContent>
      <p:sp>
        <p:nvSpPr>
          <p:cNvPr id="3" name="Заголовок 2"/>
          <p:cNvSpPr>
            <a:spLocks noGrp="1"/>
          </p:cNvSpPr>
          <p:nvPr>
            <p:ph type="title"/>
          </p:nvPr>
        </p:nvSpPr>
        <p:spPr/>
        <p:txBody>
          <a:bodyPr/>
          <a:lstStyle/>
          <a:p>
            <a:endParaRPr lang="ru-RU" dirty="0"/>
          </a:p>
        </p:txBody>
      </p:sp>
    </p:spTree>
    <p:extLst>
      <p:ext uri="{BB962C8B-B14F-4D97-AF65-F5344CB8AC3E}">
        <p14:creationId xmlns:p14="http://schemas.microsoft.com/office/powerpoint/2010/main" val="15805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fade">
                                      <p:cBhvr>
                                        <p:cTn id="2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Объект 1"/>
              <p:cNvSpPr>
                <a:spLocks noGrp="1"/>
              </p:cNvSpPr>
              <p:nvPr>
                <p:ph idx="1"/>
              </p:nvPr>
            </p:nvSpPr>
            <p:spPr>
              <a:xfrm>
                <a:off x="380999" y="1719070"/>
                <a:ext cx="8407893" cy="4878281"/>
              </a:xfrm>
            </p:spPr>
            <p:txBody>
              <a:bodyPr>
                <a:normAutofit lnSpcReduction="10000"/>
              </a:bodyPr>
              <a:lstStyle/>
              <a:p>
                <a:pPr marL="45720" lvl="0" indent="0" algn="ctr">
                  <a:buClr>
                    <a:srgbClr val="C66951"/>
                  </a:buClr>
                  <a:buNone/>
                </a:pPr>
                <a:r>
                  <a:rPr lang="ru-RU" sz="2800" dirty="0" smtClean="0"/>
                  <a:t>А также им был основан закон всемирного тяготения:</a:t>
                </a:r>
              </a:p>
              <a:p>
                <a:pPr marL="45720" lvl="0" indent="0" algn="ctr">
                  <a:buClr>
                    <a:srgbClr val="C66951"/>
                  </a:buClr>
                  <a:buNone/>
                </a:pPr>
                <a:endParaRPr lang="en-US" sz="2800" dirty="0" smtClean="0"/>
              </a:p>
              <a:p>
                <a:pPr marL="45720" lvl="0" indent="0">
                  <a:buClr>
                    <a:srgbClr val="C66951"/>
                  </a:buClr>
                  <a:buNone/>
                </a:pPr>
                <a14:m>
                  <m:oMathPara xmlns:m="http://schemas.openxmlformats.org/officeDocument/2006/math">
                    <m:oMathParaPr>
                      <m:jc m:val="centerGroup"/>
                    </m:oMathParaPr>
                    <m:oMath xmlns:m="http://schemas.openxmlformats.org/officeDocument/2006/math">
                      <m:r>
                        <a:rPr lang="en-US" sz="3200" i="1">
                          <a:solidFill>
                            <a:srgbClr val="FF0000"/>
                          </a:solidFill>
                          <a:latin typeface="Cambria Math"/>
                        </a:rPr>
                        <m:t>𝐹</m:t>
                      </m:r>
                      <m:r>
                        <a:rPr lang="en-US" sz="3200" i="1">
                          <a:solidFill>
                            <a:srgbClr val="FF0000"/>
                          </a:solidFill>
                          <a:latin typeface="Cambria Math"/>
                        </a:rPr>
                        <m:t>=</m:t>
                      </m:r>
                      <m:r>
                        <a:rPr lang="en-US" sz="3200" i="1">
                          <a:solidFill>
                            <a:srgbClr val="FF0000"/>
                          </a:solidFill>
                          <a:latin typeface="Cambria Math"/>
                        </a:rPr>
                        <m:t>𝐺</m:t>
                      </m:r>
                      <m:f>
                        <m:fPr>
                          <m:ctrlPr>
                            <a:rPr lang="en-US" sz="3200" i="1">
                              <a:solidFill>
                                <a:srgbClr val="FF0000"/>
                              </a:solidFill>
                              <a:latin typeface="Cambria Math"/>
                            </a:rPr>
                          </m:ctrlPr>
                        </m:fPr>
                        <m:num>
                          <m:sSub>
                            <m:sSubPr>
                              <m:ctrlPr>
                                <a:rPr lang="en-US" sz="3200" i="1">
                                  <a:solidFill>
                                    <a:srgbClr val="FF0000"/>
                                  </a:solidFill>
                                  <a:latin typeface="Cambria Math"/>
                                </a:rPr>
                              </m:ctrlPr>
                            </m:sSubPr>
                            <m:e>
                              <m:r>
                                <a:rPr lang="en-US" sz="3200" i="1">
                                  <a:solidFill>
                                    <a:srgbClr val="FF0000"/>
                                  </a:solidFill>
                                  <a:latin typeface="Cambria Math"/>
                                </a:rPr>
                                <m:t>𝑚</m:t>
                              </m:r>
                            </m:e>
                            <m:sub>
                              <m:r>
                                <a:rPr lang="en-US" sz="3200" i="1">
                                  <a:solidFill>
                                    <a:srgbClr val="FF0000"/>
                                  </a:solidFill>
                                  <a:latin typeface="Cambria Math"/>
                                </a:rPr>
                                <m:t>1</m:t>
                              </m:r>
                            </m:sub>
                          </m:sSub>
                          <m:sSub>
                            <m:sSubPr>
                              <m:ctrlPr>
                                <a:rPr lang="en-US" sz="3200" i="1">
                                  <a:solidFill>
                                    <a:srgbClr val="FF0000"/>
                                  </a:solidFill>
                                  <a:latin typeface="Cambria Math"/>
                                </a:rPr>
                              </m:ctrlPr>
                            </m:sSubPr>
                            <m:e>
                              <m:r>
                                <a:rPr lang="en-US" sz="3200" i="1">
                                  <a:solidFill>
                                    <a:srgbClr val="FF0000"/>
                                  </a:solidFill>
                                  <a:latin typeface="Cambria Math"/>
                                </a:rPr>
                                <m:t>𝑚</m:t>
                              </m:r>
                            </m:e>
                            <m:sub>
                              <m:r>
                                <a:rPr lang="en-US" sz="3200" i="1">
                                  <a:solidFill>
                                    <a:srgbClr val="FF0000"/>
                                  </a:solidFill>
                                  <a:latin typeface="Cambria Math"/>
                                </a:rPr>
                                <m:t>2</m:t>
                              </m:r>
                            </m:sub>
                          </m:sSub>
                        </m:num>
                        <m:den>
                          <m:sSup>
                            <m:sSupPr>
                              <m:ctrlPr>
                                <a:rPr lang="en-US" sz="3200" i="1">
                                  <a:solidFill>
                                    <a:srgbClr val="FF0000"/>
                                  </a:solidFill>
                                  <a:latin typeface="Cambria Math"/>
                                </a:rPr>
                              </m:ctrlPr>
                            </m:sSupPr>
                            <m:e>
                              <m:r>
                                <a:rPr lang="en-US" sz="3200" i="1">
                                  <a:solidFill>
                                    <a:srgbClr val="FF0000"/>
                                  </a:solidFill>
                                  <a:latin typeface="Cambria Math"/>
                                </a:rPr>
                                <m:t>𝑅</m:t>
                              </m:r>
                            </m:e>
                            <m:sup>
                              <m:r>
                                <a:rPr lang="en-US" sz="3200" i="1">
                                  <a:solidFill>
                                    <a:srgbClr val="FF0000"/>
                                  </a:solidFill>
                                  <a:latin typeface="Cambria Math"/>
                                </a:rPr>
                                <m:t>2</m:t>
                              </m:r>
                            </m:sup>
                          </m:sSup>
                        </m:den>
                      </m:f>
                    </m:oMath>
                  </m:oMathPara>
                </a14:m>
                <a:endParaRPr lang="ru-RU" sz="3200" dirty="0" smtClean="0">
                  <a:solidFill>
                    <a:srgbClr val="534949"/>
                  </a:solidFill>
                </a:endParaRPr>
              </a:p>
              <a:p>
                <a:pPr marL="45720" lvl="0" indent="0">
                  <a:buClr>
                    <a:srgbClr val="C66951"/>
                  </a:buClr>
                  <a:buNone/>
                </a:pPr>
                <a:endParaRPr lang="ru-RU" sz="2700" dirty="0">
                  <a:solidFill>
                    <a:srgbClr val="534949"/>
                  </a:solidFill>
                </a:endParaRPr>
              </a:p>
              <a:p>
                <a:pPr marL="45720" lvl="0" indent="0">
                  <a:buClr>
                    <a:srgbClr val="C66951"/>
                  </a:buClr>
                  <a:buNone/>
                </a:pPr>
                <a:r>
                  <a:rPr lang="ru-RU" sz="2200" dirty="0">
                    <a:solidFill>
                      <a:srgbClr val="534949"/>
                    </a:solidFill>
                  </a:rPr>
                  <a:t>На первый взгляд эти законы просты и очевидны. Однако до Ньютона отсутствие этих простых законов непреодолимой стеной стояло на пути развития человечества. И, конечно, так как все науки связаны между собой, эта преграда влияла не только на физику, но и на математику, астрономию, даже на философию и экономику.</a:t>
                </a:r>
                <a:endParaRPr lang="en-US" sz="2200" dirty="0">
                  <a:solidFill>
                    <a:srgbClr val="534949"/>
                  </a:solidFill>
                </a:endParaRPr>
              </a:p>
              <a:p>
                <a:pPr marL="45720" indent="0">
                  <a:buNone/>
                </a:pPr>
                <a:endParaRPr lang="ru-RU" dirty="0"/>
              </a:p>
            </p:txBody>
          </p:sp>
        </mc:Choice>
        <mc:Fallback xmlns="">
          <p:sp>
            <p:nvSpPr>
              <p:cNvPr id="2" name="Объект 1"/>
              <p:cNvSpPr>
                <a:spLocks noGrp="1" noRot="1" noChangeAspect="1" noMove="1" noResize="1" noEditPoints="1" noAdjustHandles="1" noChangeArrowheads="1" noChangeShapeType="1" noTextEdit="1"/>
              </p:cNvSpPr>
              <p:nvPr>
                <p:ph idx="1"/>
              </p:nvPr>
            </p:nvSpPr>
            <p:spPr>
              <a:xfrm>
                <a:off x="380999" y="1719070"/>
                <a:ext cx="8407893" cy="4878281"/>
              </a:xfrm>
              <a:blipFill rotWithShape="1">
                <a:blip r:embed="rId2"/>
                <a:stretch>
                  <a:fillRect l="-290" t="-2000" b="-875"/>
                </a:stretch>
              </a:blipFill>
            </p:spPr>
            <p:txBody>
              <a:bodyPr/>
              <a:lstStyle/>
              <a:p>
                <a:r>
                  <a:rPr lang="ru-RU">
                    <a:noFill/>
                  </a:rPr>
                  <a:t> </a:t>
                </a:r>
              </a:p>
            </p:txBody>
          </p:sp>
        </mc:Fallback>
      </mc:AlternateContent>
      <p:sp>
        <p:nvSpPr>
          <p:cNvPr id="3" name="Заголовок 2"/>
          <p:cNvSpPr>
            <a:spLocks noGrp="1"/>
          </p:cNvSpPr>
          <p:nvPr>
            <p:ph type="title"/>
          </p:nvPr>
        </p:nvSpPr>
        <p:spPr/>
        <p:txBody>
          <a:bodyPr/>
          <a:lstStyle/>
          <a:p>
            <a:endParaRPr lang="ru-RU" dirty="0"/>
          </a:p>
        </p:txBody>
      </p:sp>
    </p:spTree>
    <p:extLst>
      <p:ext uri="{BB962C8B-B14F-4D97-AF65-F5344CB8AC3E}">
        <p14:creationId xmlns:p14="http://schemas.microsoft.com/office/powerpoint/2010/main" val="3871237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719070"/>
            <a:ext cx="8712967" cy="4806274"/>
          </a:xfrm>
        </p:spPr>
        <p:txBody>
          <a:bodyPr>
            <a:normAutofit fontScale="92500" lnSpcReduction="20000"/>
          </a:bodyPr>
          <a:lstStyle/>
          <a:p>
            <a:pPr marL="45720" indent="0">
              <a:buNone/>
            </a:pPr>
            <a:r>
              <a:rPr lang="ru-RU" dirty="0"/>
              <a:t>В</a:t>
            </a:r>
            <a:r>
              <a:rPr lang="ru-RU" dirty="0" smtClean="0"/>
              <a:t> </a:t>
            </a:r>
            <a:r>
              <a:rPr lang="ru-RU" dirty="0"/>
              <a:t>"Началах" впервые дана общая схема строгого математического подхода к решению любой конкретной задачи земной или небесной механики. </a:t>
            </a:r>
            <a:endParaRPr lang="ru-RU" dirty="0" smtClean="0"/>
          </a:p>
          <a:p>
            <a:pPr marL="45720" indent="0">
              <a:buNone/>
            </a:pPr>
            <a:endParaRPr lang="ru-RU" dirty="0" smtClean="0"/>
          </a:p>
          <a:p>
            <a:pPr marL="45720" indent="0">
              <a:buNone/>
            </a:pPr>
            <a:endParaRPr lang="ru-RU" dirty="0"/>
          </a:p>
          <a:p>
            <a:pPr marL="45720" indent="0">
              <a:buNone/>
            </a:pPr>
            <a:r>
              <a:rPr lang="ru-RU" dirty="0"/>
              <a:t>Разработка дифференциального исчисления и интегрального исчисления явилась важной вехой в развитии математики. Большое значение имели также работы Ньютона по алгебре, интерполированию и геометрии.</a:t>
            </a:r>
          </a:p>
          <a:p>
            <a:pPr marL="45720" indent="0">
              <a:buNone/>
            </a:pPr>
            <a:r>
              <a:rPr lang="ru-RU" dirty="0" smtClean="0"/>
              <a:t>К </a:t>
            </a:r>
            <a:r>
              <a:rPr lang="ru-RU" dirty="0"/>
              <a:t>этому времени относится его открытие взаимно обратного характера операций дифференцирования и интегрирования и фундаментальные открытия в области бесконечных рядов, в частности индуктивное обобщение "теоремы о биноме Ньютона" на случай любого действительного показателя.</a:t>
            </a:r>
          </a:p>
          <a:p>
            <a:pPr marL="45720" indent="0">
              <a:buNone/>
            </a:pPr>
            <a:endParaRPr lang="ru-RU" dirty="0"/>
          </a:p>
          <a:p>
            <a:pPr marL="45720" indent="0">
              <a:buNone/>
            </a:pPr>
            <a:r>
              <a:rPr lang="ru-RU" dirty="0"/>
              <a:t>Вскоре были написаны и основные сочинения Ньютона по анализу, изданные, однако, значительно позднее. </a:t>
            </a:r>
          </a:p>
        </p:txBody>
      </p:sp>
      <p:sp>
        <p:nvSpPr>
          <p:cNvPr id="3" name="Заголовок 2"/>
          <p:cNvSpPr>
            <a:spLocks noGrp="1"/>
          </p:cNvSpPr>
          <p:nvPr>
            <p:ph type="title"/>
          </p:nvPr>
        </p:nvSpPr>
        <p:spPr/>
        <p:txBody>
          <a:bodyPr/>
          <a:lstStyle/>
          <a:p>
            <a:r>
              <a:rPr lang="ru-RU" dirty="0" smtClean="0"/>
              <a:t>Открытия в математике</a:t>
            </a:r>
            <a:endParaRPr lang="ru-RU" dirty="0"/>
          </a:p>
        </p:txBody>
      </p:sp>
    </p:spTree>
    <p:extLst>
      <p:ext uri="{BB962C8B-B14F-4D97-AF65-F5344CB8AC3E}">
        <p14:creationId xmlns:p14="http://schemas.microsoft.com/office/powerpoint/2010/main" val="38016745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7505" y="1639216"/>
            <a:ext cx="5328591" cy="5102152"/>
          </a:xfrm>
        </p:spPr>
        <p:txBody>
          <a:bodyPr>
            <a:normAutofit fontScale="85000" lnSpcReduction="20000"/>
          </a:bodyPr>
          <a:lstStyle/>
          <a:p>
            <a:pPr marL="45720" indent="0">
              <a:buNone/>
            </a:pPr>
            <a:r>
              <a:rPr lang="ru-RU" dirty="0"/>
              <a:t>"Флюент" и "флюксия" - интеграл и </a:t>
            </a:r>
            <a:r>
              <a:rPr lang="ru-RU" dirty="0" smtClean="0"/>
              <a:t>производная.</a:t>
            </a:r>
            <a:endParaRPr lang="ru-RU" dirty="0"/>
          </a:p>
          <a:p>
            <a:pPr marL="45720" indent="0">
              <a:buNone/>
            </a:pPr>
            <a:r>
              <a:rPr lang="ru-RU" dirty="0"/>
              <a:t>В понятиях и терминологии метода флюксий с полной отчётливостью отразилась глубокая связь математических и механических исследований Ньютона. </a:t>
            </a:r>
          </a:p>
          <a:p>
            <a:pPr marL="45720" indent="0">
              <a:buNone/>
            </a:pPr>
            <a:endParaRPr lang="ru-RU" dirty="0" smtClean="0"/>
          </a:p>
          <a:p>
            <a:pPr marL="45720" indent="0">
              <a:buNone/>
            </a:pPr>
            <a:r>
              <a:rPr lang="ru-RU" dirty="0" smtClean="0"/>
              <a:t>Переменные </a:t>
            </a:r>
            <a:r>
              <a:rPr lang="ru-RU" dirty="0"/>
              <a:t>величины Ньютон назвал </a:t>
            </a:r>
            <a:r>
              <a:rPr lang="ru-RU" sz="2800" dirty="0" smtClean="0">
                <a:solidFill>
                  <a:srgbClr val="FF0000"/>
                </a:solidFill>
              </a:rPr>
              <a:t>флюентами</a:t>
            </a:r>
            <a:r>
              <a:rPr lang="ru-RU" dirty="0" smtClean="0"/>
              <a:t> </a:t>
            </a:r>
            <a:r>
              <a:rPr lang="ru-RU" dirty="0"/>
              <a:t>(текущими </a:t>
            </a:r>
            <a:r>
              <a:rPr lang="ru-RU" dirty="0" smtClean="0"/>
              <a:t>величинами). </a:t>
            </a:r>
            <a:r>
              <a:rPr lang="ru-RU" dirty="0"/>
              <a:t>Общим аргументом текущих величин - </a:t>
            </a:r>
            <a:r>
              <a:rPr lang="ru-RU" dirty="0" err="1"/>
              <a:t>флюент</a:t>
            </a:r>
            <a:r>
              <a:rPr lang="ru-RU" dirty="0"/>
              <a:t> - является у Ньютона </a:t>
            </a:r>
            <a:r>
              <a:rPr lang="ru-RU" sz="2600" dirty="0">
                <a:solidFill>
                  <a:srgbClr val="FF0000"/>
                </a:solidFill>
              </a:rPr>
              <a:t>"абсолютное время"</a:t>
            </a:r>
            <a:r>
              <a:rPr lang="ru-RU" sz="2200" dirty="0"/>
              <a:t>,</a:t>
            </a:r>
            <a:r>
              <a:rPr lang="ru-RU" sz="2600" dirty="0">
                <a:solidFill>
                  <a:srgbClr val="FF0000"/>
                </a:solidFill>
              </a:rPr>
              <a:t> </a:t>
            </a:r>
            <a:r>
              <a:rPr lang="ru-RU" dirty="0"/>
              <a:t>к которому отнесены прочие, зависимые переменные. Скорости изменения </a:t>
            </a:r>
            <a:r>
              <a:rPr lang="ru-RU" dirty="0" err="1"/>
              <a:t>флюент</a:t>
            </a:r>
            <a:r>
              <a:rPr lang="ru-RU" dirty="0"/>
              <a:t> Ньютон назвал </a:t>
            </a:r>
            <a:r>
              <a:rPr lang="ru-RU" sz="2600" dirty="0">
                <a:solidFill>
                  <a:srgbClr val="FF0000"/>
                </a:solidFill>
              </a:rPr>
              <a:t>флюксиями</a:t>
            </a:r>
            <a:r>
              <a:rPr lang="ru-RU" dirty="0"/>
              <a:t>, а необходимые для вычисления флюксий бесконечно малые изменения </a:t>
            </a:r>
            <a:r>
              <a:rPr lang="ru-RU" dirty="0" err="1"/>
              <a:t>флюент</a:t>
            </a:r>
            <a:r>
              <a:rPr lang="ru-RU" dirty="0"/>
              <a:t> - </a:t>
            </a:r>
            <a:r>
              <a:rPr lang="ru-RU" sz="2600" dirty="0">
                <a:solidFill>
                  <a:srgbClr val="FF0000"/>
                </a:solidFill>
              </a:rPr>
              <a:t>"</a:t>
            </a:r>
            <a:r>
              <a:rPr lang="ru-RU" sz="2600" dirty="0" smtClean="0">
                <a:solidFill>
                  <a:srgbClr val="FF0000"/>
                </a:solidFill>
              </a:rPr>
              <a:t>моментами" </a:t>
            </a:r>
            <a:r>
              <a:rPr lang="ru-RU" dirty="0" smtClean="0"/>
              <a:t>.Таким </a:t>
            </a:r>
            <a:r>
              <a:rPr lang="ru-RU" dirty="0"/>
              <a:t>образом, Ньютон положил в основу понятия флюксий (производной) и </a:t>
            </a:r>
            <a:r>
              <a:rPr lang="ru-RU" dirty="0" err="1"/>
              <a:t>флюенты</a:t>
            </a:r>
            <a:r>
              <a:rPr lang="ru-RU" dirty="0"/>
              <a:t> (первообразной, или неопределённого интеграла).</a:t>
            </a:r>
          </a:p>
        </p:txBody>
      </p:sp>
      <p:sp>
        <p:nvSpPr>
          <p:cNvPr id="3" name="Заголовок 2"/>
          <p:cNvSpPr>
            <a:spLocks noGrp="1"/>
          </p:cNvSpPr>
          <p:nvPr>
            <p:ph type="title"/>
          </p:nvPr>
        </p:nvSpPr>
        <p:spPr>
          <a:xfrm>
            <a:off x="367204" y="332656"/>
            <a:ext cx="8381260" cy="1054394"/>
          </a:xfrm>
        </p:spPr>
        <p:txBody>
          <a:bodyPr/>
          <a:lstStyle/>
          <a:p>
            <a:r>
              <a:rPr lang="ru-RU" sz="3600" dirty="0" smtClean="0"/>
              <a:t>операции </a:t>
            </a:r>
            <a:r>
              <a:rPr lang="ru-RU" sz="3600" dirty="0"/>
              <a:t>дифференцирования и интегрирования </a:t>
            </a:r>
            <a:endParaRPr lang="ru-RU" dirty="0"/>
          </a:p>
        </p:txBody>
      </p:sp>
      <p:pic>
        <p:nvPicPr>
          <p:cNvPr id="6146" name="Picture 2" descr="C:\Users\pip\Desktop\6293_html_42ab31a5.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3717032"/>
            <a:ext cx="2808312" cy="253454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C:\Users\pip\Desktop\12676_html_7d1d8575.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4066" y="2060848"/>
            <a:ext cx="3744417" cy="1303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992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9"/>
                                        </p:tgtEl>
                                        <p:attrNameLst>
                                          <p:attrName>style.visibility</p:attrName>
                                        </p:attrNameLst>
                                      </p:cBhvr>
                                      <p:to>
                                        <p:strVal val="visible"/>
                                      </p:to>
                                    </p:set>
                                    <p:animEffect transition="in" filter="fade">
                                      <p:cBhvr>
                                        <p:cTn id="7" dur="500"/>
                                        <p:tgtEl>
                                          <p:spTgt spid="6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3" y="1700808"/>
            <a:ext cx="8609380" cy="4425671"/>
          </a:xfrm>
        </p:spPr>
        <p:txBody>
          <a:bodyPr>
            <a:normAutofit lnSpcReduction="10000"/>
          </a:bodyPr>
          <a:lstStyle/>
          <a:p>
            <a:pPr marL="45720" indent="0">
              <a:buNone/>
            </a:pPr>
            <a:r>
              <a:rPr lang="ru-RU" dirty="0"/>
              <a:t>В сочинении "Анализ при помощи уравнений с бесконечным числом членов" (1669 г., опубликовано 1711 г.) Ньютон вычислил производную и интеграл любой степенной функции.</a:t>
            </a:r>
          </a:p>
          <a:p>
            <a:pPr marL="45720" indent="0">
              <a:buNone/>
            </a:pPr>
            <a:r>
              <a:rPr lang="ru-RU" dirty="0"/>
              <a:t>Различные рациональные, дробно-рациональные, иррациональные и некоторые трансцендентные функции (логарифмическую, показательную, синус, косинус, арксинус) Ньютон выражал с помощью бесконечных степенных рядов. В этом же труде Ньютон изложил метод численного решения алгебраических уравнений, а также метод для нахождения разложения неявных функций в ряд по дробным степеням аргумента.</a:t>
            </a:r>
          </a:p>
          <a:p>
            <a:pPr marL="45720" indent="0">
              <a:buNone/>
            </a:pPr>
            <a:r>
              <a:rPr lang="ru-RU" dirty="0"/>
              <a:t>Метод вычисления и изучения функций их приближением бесконечными рядами приобрёл огромное значение для всего анализа и его приложений.</a:t>
            </a:r>
          </a:p>
        </p:txBody>
      </p:sp>
      <p:sp>
        <p:nvSpPr>
          <p:cNvPr id="3" name="Заголовок 2"/>
          <p:cNvSpPr>
            <a:spLocks noGrp="1"/>
          </p:cNvSpPr>
          <p:nvPr>
            <p:ph type="title"/>
          </p:nvPr>
        </p:nvSpPr>
        <p:spPr/>
        <p:txBody>
          <a:bodyPr/>
          <a:lstStyle/>
          <a:p>
            <a:endParaRPr lang="ru-RU"/>
          </a:p>
        </p:txBody>
      </p:sp>
    </p:spTree>
    <p:extLst>
      <p:ext uri="{BB962C8B-B14F-4D97-AF65-F5344CB8AC3E}">
        <p14:creationId xmlns:p14="http://schemas.microsoft.com/office/powerpoint/2010/main" val="8464836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3" y="1719070"/>
            <a:ext cx="8609380" cy="4446233"/>
          </a:xfrm>
        </p:spPr>
        <p:txBody>
          <a:bodyPr/>
          <a:lstStyle/>
          <a:p>
            <a:pPr marL="45720" indent="0">
              <a:buNone/>
            </a:pPr>
            <a:r>
              <a:rPr lang="ru-RU" dirty="0" smtClean="0"/>
              <a:t>Бином Ньютона- формула </a:t>
            </a:r>
            <a:r>
              <a:rPr lang="ru-RU" dirty="0"/>
              <a:t>для разложения на отдельные слагаемые целой неотрицательной степени суммы двух переменных, имеющая </a:t>
            </a:r>
            <a:r>
              <a:rPr lang="ru-RU" dirty="0" smtClean="0"/>
              <a:t>вид.</a:t>
            </a:r>
          </a:p>
          <a:p>
            <a:pPr marL="45720" indent="0">
              <a:buNone/>
            </a:pPr>
            <a:endParaRPr lang="ru-RU" dirty="0"/>
          </a:p>
          <a:p>
            <a:pPr marL="45720" indent="0">
              <a:buNone/>
            </a:pPr>
            <a:endParaRPr lang="ru-RU" dirty="0" smtClean="0"/>
          </a:p>
          <a:p>
            <a:pPr marL="45720" indent="0">
              <a:buNone/>
            </a:pPr>
            <a:endParaRPr lang="ru-RU" dirty="0"/>
          </a:p>
          <a:p>
            <a:pPr marL="45720" indent="0">
              <a:buNone/>
            </a:pPr>
            <a:endParaRPr lang="ru-RU" dirty="0" smtClean="0"/>
          </a:p>
          <a:p>
            <a:pPr marL="45720" indent="0">
              <a:buNone/>
            </a:pPr>
            <a:endParaRPr lang="ru-RU" dirty="0"/>
          </a:p>
          <a:p>
            <a:pPr marL="45720" indent="0">
              <a:buNone/>
            </a:pPr>
            <a:r>
              <a:rPr lang="ru-RU" dirty="0" smtClean="0"/>
              <a:t>где                                     </a:t>
            </a:r>
            <a:r>
              <a:rPr lang="ru-RU" dirty="0"/>
              <a:t>— биномиальные коэффициенты, </a:t>
            </a:r>
            <a:endParaRPr lang="ru-RU" dirty="0" smtClean="0"/>
          </a:p>
          <a:p>
            <a:pPr marL="45720" indent="0" algn="r">
              <a:buNone/>
            </a:pPr>
            <a:r>
              <a:rPr lang="ru-RU" sz="2400" dirty="0" smtClean="0">
                <a:solidFill>
                  <a:schemeClr val="tx1"/>
                </a:solidFill>
              </a:rPr>
              <a:t>n</a:t>
            </a:r>
            <a:r>
              <a:rPr lang="ru-RU" dirty="0" smtClean="0"/>
              <a:t> </a:t>
            </a:r>
            <a:r>
              <a:rPr lang="ru-RU" dirty="0"/>
              <a:t>— </a:t>
            </a:r>
            <a:r>
              <a:rPr lang="ru-RU" dirty="0" smtClean="0"/>
              <a:t>неотрицательное </a:t>
            </a:r>
            <a:r>
              <a:rPr lang="ru-RU" dirty="0"/>
              <a:t>целое число.</a:t>
            </a:r>
            <a:endParaRPr lang="ru-RU" dirty="0" smtClean="0"/>
          </a:p>
          <a:p>
            <a:pPr marL="45720" indent="0" algn="r">
              <a:buNone/>
            </a:pPr>
            <a:endParaRPr lang="ru-RU" dirty="0"/>
          </a:p>
        </p:txBody>
      </p:sp>
      <p:sp>
        <p:nvSpPr>
          <p:cNvPr id="3" name="Заголовок 2"/>
          <p:cNvSpPr>
            <a:spLocks noGrp="1"/>
          </p:cNvSpPr>
          <p:nvPr>
            <p:ph type="title"/>
          </p:nvPr>
        </p:nvSpPr>
        <p:spPr/>
        <p:txBody>
          <a:bodyPr/>
          <a:lstStyle/>
          <a:p>
            <a:r>
              <a:rPr lang="ru-RU" sz="4400" dirty="0" smtClean="0"/>
              <a:t>Бином ньютона</a:t>
            </a:r>
            <a:endParaRPr lang="ru-RU" sz="4400" dirty="0"/>
          </a:p>
        </p:txBody>
      </p:sp>
      <p:pic>
        <p:nvPicPr>
          <p:cNvPr id="7170" name="Picture 2" descr="C:\Users\pip\Desktop\6cd4895cf4af2775a108235784c5982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218754"/>
            <a:ext cx="8539616" cy="696585"/>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pip\Desktop\c2d02458d8c35f11e465c639ba62f0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4307564"/>
            <a:ext cx="2690366" cy="933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964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1"/>
                                        </p:tgtEl>
                                        <p:attrNameLst>
                                          <p:attrName>style.visibility</p:attrName>
                                        </p:attrNameLst>
                                      </p:cBhvr>
                                      <p:to>
                                        <p:strVal val="visible"/>
                                      </p:to>
                                    </p:set>
                                    <p:animEffect transition="in" filter="fade">
                                      <p:cBhvr>
                                        <p:cTn id="12" dur="500"/>
                                        <p:tgtEl>
                                          <p:spTgt spid="717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fade">
                                      <p:cBhvr>
                                        <p:cTn id="17" dur="500"/>
                                        <p:tgtEl>
                                          <p:spTgt spid="2">
                                            <p:txEl>
                                              <p:pRg st="6" end="6"/>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xEl>
                                              <p:pRg st="7" end="7"/>
                                            </p:txEl>
                                          </p:spTgt>
                                        </p:tgtEl>
                                        <p:attrNameLst>
                                          <p:attrName>style.visibility</p:attrName>
                                        </p:attrNameLst>
                                      </p:cBhvr>
                                      <p:to>
                                        <p:strVal val="visible"/>
                                      </p:to>
                                    </p:set>
                                    <p:animEffect transition="in" filter="fade">
                                      <p:cBhvr>
                                        <p:cTn id="20"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609380" cy="4497679"/>
          </a:xfrm>
        </p:spPr>
        <p:txBody>
          <a:bodyPr>
            <a:normAutofit/>
          </a:bodyPr>
          <a:lstStyle/>
          <a:p>
            <a:pPr marL="45720" indent="0">
              <a:buNone/>
            </a:pPr>
            <a:r>
              <a:rPr lang="ru-RU" sz="1800" dirty="0" smtClean="0"/>
              <a:t>Для того, чтобы понять Бином Ньютона, рассмотрим треугольник Паскаля. </a:t>
            </a:r>
            <a:r>
              <a:rPr lang="ru-RU" sz="1800" dirty="0"/>
              <a:t>В верхней строке пишем две единицы. Все последующие строки начинаются и заканчиваются единицей. Промежуточные числа в этих строках получаются суммированием соседних чисел из предыдущей строки</a:t>
            </a:r>
            <a:r>
              <a:rPr lang="ru-RU" sz="1800" dirty="0" smtClean="0"/>
              <a:t>.</a:t>
            </a:r>
            <a:endParaRPr lang="ru-RU" sz="1800" dirty="0"/>
          </a:p>
        </p:txBody>
      </p:sp>
      <p:pic>
        <p:nvPicPr>
          <p:cNvPr id="1026" name="Picture 2" descr="C:\Users\pip\Desktop\учебка\ПроектМатем\alg31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821" y="3335869"/>
            <a:ext cx="6105252" cy="297345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ip\Desktop\учебка\ПроектМатем\alg31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45" y="6309320"/>
            <a:ext cx="7817093" cy="44415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Прямая соединительная линия 4"/>
          <p:cNvCxnSpPr/>
          <p:nvPr/>
        </p:nvCxnSpPr>
        <p:spPr>
          <a:xfrm>
            <a:off x="3779912" y="3501008"/>
            <a:ext cx="576064" cy="0"/>
          </a:xfrm>
          <a:prstGeom prst="line">
            <a:avLst/>
          </a:prstGeom>
        </p:spPr>
        <p:style>
          <a:lnRef idx="2">
            <a:schemeClr val="dk1"/>
          </a:lnRef>
          <a:fillRef idx="0">
            <a:schemeClr val="dk1"/>
          </a:fillRef>
          <a:effectRef idx="1">
            <a:schemeClr val="dk1"/>
          </a:effectRef>
          <a:fontRef idx="minor">
            <a:schemeClr val="tx1"/>
          </a:fontRef>
        </p:style>
      </p:cxnSp>
      <p:cxnSp>
        <p:nvCxnSpPr>
          <p:cNvPr id="8" name="Прямая соединительная линия 7"/>
          <p:cNvCxnSpPr/>
          <p:nvPr/>
        </p:nvCxnSpPr>
        <p:spPr>
          <a:xfrm>
            <a:off x="3940591" y="3792293"/>
            <a:ext cx="576064" cy="0"/>
          </a:xfrm>
          <a:prstGeom prst="line">
            <a:avLst/>
          </a:prstGeom>
        </p:spPr>
        <p:style>
          <a:lnRef idx="2">
            <a:schemeClr val="dk1"/>
          </a:lnRef>
          <a:fillRef idx="0">
            <a:schemeClr val="dk1"/>
          </a:fillRef>
          <a:effectRef idx="1">
            <a:schemeClr val="dk1"/>
          </a:effectRef>
          <a:fontRef idx="minor">
            <a:schemeClr val="tx1"/>
          </a:fontRef>
        </p:style>
      </p:cxnSp>
      <p:sp>
        <p:nvSpPr>
          <p:cNvPr id="6" name="TextBox 5"/>
          <p:cNvSpPr txBox="1"/>
          <p:nvPr/>
        </p:nvSpPr>
        <p:spPr>
          <a:xfrm>
            <a:off x="4355976" y="3195593"/>
            <a:ext cx="4886736" cy="523220"/>
          </a:xfrm>
          <a:prstGeom prst="rect">
            <a:avLst/>
          </a:prstGeom>
          <a:noFill/>
        </p:spPr>
        <p:txBody>
          <a:bodyPr wrap="square" rtlCol="0">
            <a:spAutoFit/>
          </a:bodyPr>
          <a:lstStyle/>
          <a:p>
            <a:r>
              <a:rPr lang="ru-RU" sz="1400" dirty="0"/>
              <a:t>Первая строка в этой таблице содержит биномиальные коэффициенты для  n = 1</a:t>
            </a:r>
          </a:p>
        </p:txBody>
      </p:sp>
      <p:sp>
        <p:nvSpPr>
          <p:cNvPr id="7" name="TextBox 6"/>
          <p:cNvSpPr txBox="1"/>
          <p:nvPr/>
        </p:nvSpPr>
        <p:spPr>
          <a:xfrm>
            <a:off x="4474605" y="3623016"/>
            <a:ext cx="2520280" cy="307777"/>
          </a:xfrm>
          <a:prstGeom prst="rect">
            <a:avLst/>
          </a:prstGeom>
          <a:noFill/>
        </p:spPr>
        <p:txBody>
          <a:bodyPr wrap="square" rtlCol="0">
            <a:spAutoFit/>
          </a:bodyPr>
          <a:lstStyle/>
          <a:p>
            <a:r>
              <a:rPr lang="ru-RU" sz="1400" dirty="0"/>
              <a:t> вторая </a:t>
            </a:r>
            <a:r>
              <a:rPr lang="ru-RU" sz="1400" dirty="0" smtClean="0"/>
              <a:t> </a:t>
            </a:r>
            <a:r>
              <a:rPr lang="ru-RU" sz="1400" dirty="0"/>
              <a:t>для  </a:t>
            </a:r>
            <a:r>
              <a:rPr lang="en-US" sz="1400" dirty="0"/>
              <a:t>n = 2</a:t>
            </a:r>
            <a:endParaRPr lang="ru-RU" sz="1400" dirty="0"/>
          </a:p>
        </p:txBody>
      </p:sp>
      <p:sp>
        <p:nvSpPr>
          <p:cNvPr id="9" name="Овал 8"/>
          <p:cNvSpPr/>
          <p:nvPr/>
        </p:nvSpPr>
        <p:spPr>
          <a:xfrm rot="18897633">
            <a:off x="-264481" y="4251868"/>
            <a:ext cx="3683438" cy="708706"/>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347864" y="3267958"/>
            <a:ext cx="2676525"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Прямая со стрелкой 12"/>
          <p:cNvCxnSpPr/>
          <p:nvPr/>
        </p:nvCxnSpPr>
        <p:spPr>
          <a:xfrm flipH="1">
            <a:off x="5292080" y="4005064"/>
            <a:ext cx="1656184" cy="72008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4" name="TextBox 13"/>
          <p:cNvSpPr txBox="1"/>
          <p:nvPr/>
        </p:nvSpPr>
        <p:spPr>
          <a:xfrm>
            <a:off x="6919372" y="3685658"/>
            <a:ext cx="1681571" cy="646331"/>
          </a:xfrm>
          <a:prstGeom prst="rect">
            <a:avLst/>
          </a:prstGeom>
          <a:noFill/>
        </p:spPr>
        <p:txBody>
          <a:bodyPr wrap="square" rtlCol="0">
            <a:spAutoFit/>
          </a:bodyPr>
          <a:lstStyle/>
          <a:p>
            <a:r>
              <a:rPr lang="ru-RU" dirty="0" smtClean="0"/>
              <a:t>Всегда единицы</a:t>
            </a:r>
            <a:endParaRPr lang="ru-RU" dirty="0"/>
          </a:p>
        </p:txBody>
      </p:sp>
      <p:sp>
        <p:nvSpPr>
          <p:cNvPr id="17" name="Овал 16"/>
          <p:cNvSpPr/>
          <p:nvPr/>
        </p:nvSpPr>
        <p:spPr>
          <a:xfrm>
            <a:off x="2267744" y="3623016"/>
            <a:ext cx="1080120" cy="391414"/>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18" name="Овал 17"/>
          <p:cNvSpPr/>
          <p:nvPr/>
        </p:nvSpPr>
        <p:spPr>
          <a:xfrm>
            <a:off x="2555776" y="3930793"/>
            <a:ext cx="432048" cy="434311"/>
          </a:xfrm>
          <a:prstGeom prst="ellipse">
            <a:avLst/>
          </a:prstGeom>
          <a:noFill/>
          <a:ln w="571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77066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28"/>
                                        </p:tgtEl>
                                        <p:attrNameLst>
                                          <p:attrName>style.visibility</p:attrName>
                                        </p:attrNameLst>
                                      </p:cBhvr>
                                      <p:to>
                                        <p:strVal val="visible"/>
                                      </p:to>
                                    </p:set>
                                    <p:animEffect transition="in" filter="fade">
                                      <p:cBhvr>
                                        <p:cTn id="37" dur="500"/>
                                        <p:tgtEl>
                                          <p:spTgt spid="102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027"/>
                                        </p:tgtEl>
                                        <p:attrNameLst>
                                          <p:attrName>style.visibility</p:attrName>
                                        </p:attrNameLst>
                                      </p:cBhvr>
                                      <p:to>
                                        <p:strVal val="visible"/>
                                      </p:to>
                                    </p:set>
                                    <p:animEffect transition="in" filter="fade">
                                      <p:cBhvr>
                                        <p:cTn id="62"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animBg="1"/>
      <p:bldP spid="14" grpId="0"/>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5400600" cy="4968552"/>
          </a:xfrm>
        </p:spPr>
        <p:txBody>
          <a:bodyPr/>
          <a:lstStyle/>
          <a:p>
            <a:pPr marL="45720" indent="0">
              <a:buNone/>
            </a:pPr>
            <a:r>
              <a:rPr lang="ru-RU" dirty="0" smtClean="0"/>
              <a:t>Родился 1 </a:t>
            </a:r>
            <a:r>
              <a:rPr lang="ru-RU" dirty="0"/>
              <a:t>июля 1646 в Лейпциге. </a:t>
            </a:r>
            <a:r>
              <a:rPr lang="ru-RU" dirty="0" smtClean="0"/>
              <a:t>Немецкий </a:t>
            </a:r>
            <a:r>
              <a:rPr lang="ru-RU" dirty="0"/>
              <a:t>философ, математик, физик, юрист. В 1661–66 учился в Лейпцигском университете, где изучал философию и юриспруденцию, а также в Йене, где занимался математикой под руководством </a:t>
            </a:r>
            <a:r>
              <a:rPr lang="ru-RU" dirty="0" err="1"/>
              <a:t>Э.Вейгеля</a:t>
            </a:r>
            <a:r>
              <a:rPr lang="ru-RU" dirty="0"/>
              <a:t>. К двадцати годам Лейбниц освоил древнюю, средневековую и новую философию – Платона, Аристотеля, Плотина, схоластиков, Гоббса, Декарта. Основал Берлинскую Академию наук и был первым ее президентом.</a:t>
            </a:r>
          </a:p>
        </p:txBody>
      </p:sp>
      <p:sp>
        <p:nvSpPr>
          <p:cNvPr id="3" name="Заголовок 2"/>
          <p:cNvSpPr>
            <a:spLocks noGrp="1"/>
          </p:cNvSpPr>
          <p:nvPr>
            <p:ph type="title"/>
          </p:nvPr>
        </p:nvSpPr>
        <p:spPr>
          <a:xfrm>
            <a:off x="107504" y="355847"/>
            <a:ext cx="8654756" cy="984921"/>
          </a:xfrm>
        </p:spPr>
        <p:txBody>
          <a:bodyPr/>
          <a:lstStyle/>
          <a:p>
            <a:r>
              <a:rPr lang="vi-VN" dirty="0"/>
              <a:t>Го́тфрид Ви́льгельм </a:t>
            </a:r>
            <a:r>
              <a:rPr lang="vi-VN" dirty="0" smtClean="0"/>
              <a:t>Ле́йбниц</a:t>
            </a:r>
            <a:r>
              <a:rPr lang="ru-RU" dirty="0" smtClean="0"/>
              <a:t>.</a:t>
            </a:r>
            <a:br>
              <a:rPr lang="ru-RU" dirty="0" smtClean="0"/>
            </a:br>
            <a:r>
              <a:rPr lang="ru-RU" dirty="0" smtClean="0"/>
              <a:t>краткая история</a:t>
            </a:r>
            <a:endParaRPr lang="ru-RU" dirty="0"/>
          </a:p>
        </p:txBody>
      </p:sp>
      <p:pic>
        <p:nvPicPr>
          <p:cNvPr id="8194" name="Picture 2" descr="C:\Users\pip\Desktop\8411255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6459" y="1628799"/>
            <a:ext cx="3220515" cy="5045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84043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700808"/>
            <a:ext cx="8695925" cy="4839456"/>
          </a:xfrm>
        </p:spPr>
        <p:txBody>
          <a:bodyPr>
            <a:normAutofit/>
          </a:bodyPr>
          <a:lstStyle/>
          <a:p>
            <a:pPr marL="45720" indent="0">
              <a:buNone/>
            </a:pPr>
            <a:r>
              <a:rPr lang="ru-RU" dirty="0" smtClean="0"/>
              <a:t>В </a:t>
            </a:r>
            <a:r>
              <a:rPr lang="ru-RU" dirty="0"/>
              <a:t>сочинении 1666 «Об искусстве комбинаторики» (</a:t>
            </a:r>
            <a:r>
              <a:rPr lang="ru-RU" dirty="0" err="1"/>
              <a:t>De</a:t>
            </a:r>
            <a:r>
              <a:rPr lang="ru-RU" dirty="0"/>
              <a:t> </a:t>
            </a:r>
            <a:r>
              <a:rPr lang="ru-RU" dirty="0" err="1"/>
              <a:t>arte</a:t>
            </a:r>
            <a:r>
              <a:rPr lang="ru-RU" dirty="0"/>
              <a:t> </a:t>
            </a:r>
            <a:r>
              <a:rPr lang="ru-RU" dirty="0" err="1"/>
              <a:t>kombinatoria</a:t>
            </a:r>
            <a:r>
              <a:rPr lang="ru-RU" dirty="0"/>
              <a:t>) под влиянием Р.Луллия развивал идею «великого искусства» открытия – комбинаторику, которая, опираясь на очевидные «первые истины», позволяет логически вывести из них всю систему знания</a:t>
            </a:r>
            <a:r>
              <a:rPr lang="ru-RU" dirty="0" smtClean="0"/>
              <a:t>.</a:t>
            </a:r>
          </a:p>
          <a:p>
            <a:pPr marL="45720" indent="0">
              <a:buNone/>
            </a:pPr>
            <a:r>
              <a:rPr lang="ru-RU" dirty="0" smtClean="0"/>
              <a:t>Лейбниц </a:t>
            </a:r>
            <a:r>
              <a:rPr lang="ru-RU" dirty="0"/>
              <a:t>создал комбинаторику как науку; только он во всей истории математики одинаково свободно работал как с непрерывным, так и с </a:t>
            </a:r>
            <a:r>
              <a:rPr lang="ru-RU" dirty="0" smtClean="0"/>
              <a:t>дискретным.</a:t>
            </a:r>
          </a:p>
          <a:p>
            <a:pPr marL="45720" indent="0">
              <a:buNone/>
            </a:pPr>
            <a:r>
              <a:rPr lang="ru-RU" dirty="0" smtClean="0"/>
              <a:t>Он </a:t>
            </a:r>
            <a:r>
              <a:rPr lang="ru-RU" dirty="0"/>
              <a:t>заложил основы математической логики и Описал двоичную систему счисления с цифрами 0 и 1, на которой основана современная компьютерная техника.</a:t>
            </a:r>
          </a:p>
          <a:p>
            <a:pPr marL="45720" indent="0">
              <a:buNone/>
            </a:pPr>
            <a:r>
              <a:rPr lang="ru-RU" dirty="0"/>
              <a:t>В механике ввёл понятие «живой силы» (прообраз современного понятия кинетической энергии) и сформулировал закон сохранения </a:t>
            </a:r>
            <a:r>
              <a:rPr lang="ru-RU" dirty="0" smtClean="0"/>
              <a:t>энергии.</a:t>
            </a:r>
            <a:endParaRPr lang="ru-RU" dirty="0"/>
          </a:p>
        </p:txBody>
      </p:sp>
      <p:sp>
        <p:nvSpPr>
          <p:cNvPr id="3" name="Заголовок 2"/>
          <p:cNvSpPr>
            <a:spLocks noGrp="1"/>
          </p:cNvSpPr>
          <p:nvPr>
            <p:ph type="title"/>
          </p:nvPr>
        </p:nvSpPr>
        <p:spPr/>
        <p:txBody>
          <a:bodyPr/>
          <a:lstStyle/>
          <a:p>
            <a:r>
              <a:rPr lang="ru-RU" sz="4000" dirty="0" smtClean="0"/>
              <a:t>Открытия </a:t>
            </a:r>
            <a:r>
              <a:rPr lang="ru-RU" sz="4000" dirty="0" err="1" smtClean="0"/>
              <a:t>лейбница</a:t>
            </a:r>
            <a:endParaRPr lang="ru-RU" sz="4000" dirty="0"/>
          </a:p>
        </p:txBody>
      </p:sp>
      <p:sp>
        <p:nvSpPr>
          <p:cNvPr id="4" name="Стрелка вправо 3"/>
          <p:cNvSpPr/>
          <p:nvPr/>
        </p:nvSpPr>
        <p:spPr>
          <a:xfrm>
            <a:off x="-108519" y="1772816"/>
            <a:ext cx="611559" cy="432048"/>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19" y="3344416"/>
            <a:ext cx="611559"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19" y="4293096"/>
            <a:ext cx="61156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5229200"/>
            <a:ext cx="626045"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2" name="Picture 6" descr="C:\Users\pip\Desktop\leibniz-cal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616" y="2272382"/>
            <a:ext cx="6874068" cy="30108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253380" y="4518987"/>
            <a:ext cx="2736304" cy="646331"/>
          </a:xfrm>
          <a:prstGeom prst="rect">
            <a:avLst/>
          </a:prstGeom>
          <a:noFill/>
        </p:spPr>
        <p:txBody>
          <a:bodyPr wrap="square" rtlCol="0">
            <a:spAutoFit/>
          </a:bodyPr>
          <a:lstStyle/>
          <a:p>
            <a:r>
              <a:rPr lang="ru-RU" dirty="0" smtClean="0"/>
              <a:t>Механический калькулятор Лейбница</a:t>
            </a:r>
            <a:endParaRPr lang="ru-RU" dirty="0"/>
          </a:p>
        </p:txBody>
      </p:sp>
    </p:spTree>
    <p:extLst>
      <p:ext uri="{BB962C8B-B14F-4D97-AF65-F5344CB8AC3E}">
        <p14:creationId xmlns:p14="http://schemas.microsoft.com/office/powerpoint/2010/main" val="96250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18"/>
                                        </p:tgtEl>
                                        <p:attrNameLst>
                                          <p:attrName>style.visibility</p:attrName>
                                        </p:attrNameLst>
                                      </p:cBhvr>
                                      <p:to>
                                        <p:strVal val="visible"/>
                                      </p:to>
                                    </p:set>
                                    <p:animEffect transition="in" filter="fade">
                                      <p:cBhvr>
                                        <p:cTn id="17" dur="500"/>
                                        <p:tgtEl>
                                          <p:spTgt spid="92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219"/>
                                        </p:tgtEl>
                                        <p:attrNameLst>
                                          <p:attrName>style.visibility</p:attrName>
                                        </p:attrNameLst>
                                      </p:cBhvr>
                                      <p:to>
                                        <p:strVal val="visible"/>
                                      </p:to>
                                    </p:set>
                                    <p:animEffect transition="in" filter="fade">
                                      <p:cBhvr>
                                        <p:cTn id="27" dur="500"/>
                                        <p:tgtEl>
                                          <p:spTgt spid="92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2" end="2"/>
                                            </p:txEl>
                                          </p:spTgt>
                                        </p:tgtEl>
                                        <p:attrNameLst>
                                          <p:attrName>style.visibility</p:attrName>
                                        </p:attrNameLst>
                                      </p:cBhvr>
                                      <p:to>
                                        <p:strVal val="visible"/>
                                      </p:to>
                                    </p:set>
                                    <p:animEffect transition="in" filter="fade">
                                      <p:cBhvr>
                                        <p:cTn id="32" dur="500"/>
                                        <p:tgtEl>
                                          <p:spTgt spid="2">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222"/>
                                        </p:tgtEl>
                                        <p:attrNameLst>
                                          <p:attrName>style.visibility</p:attrName>
                                        </p:attrNameLst>
                                      </p:cBhvr>
                                      <p:to>
                                        <p:strVal val="visible"/>
                                      </p:to>
                                    </p:set>
                                    <p:animEffect transition="in" filter="fade">
                                      <p:cBhvr>
                                        <p:cTn id="37" dur="500"/>
                                        <p:tgtEl>
                                          <p:spTgt spid="92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5"/>
                                        </p:tgtEl>
                                      </p:cBhvr>
                                    </p:animEffect>
                                    <p:set>
                                      <p:cBhvr>
                                        <p:cTn id="47" dur="1" fill="hold">
                                          <p:stCondLst>
                                            <p:cond delay="499"/>
                                          </p:stCondLst>
                                        </p:cTn>
                                        <p:tgtEl>
                                          <p:spTgt spid="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9222"/>
                                        </p:tgtEl>
                                      </p:cBhvr>
                                    </p:animEffect>
                                    <p:set>
                                      <p:cBhvr>
                                        <p:cTn id="52" dur="1" fill="hold">
                                          <p:stCondLst>
                                            <p:cond delay="499"/>
                                          </p:stCondLst>
                                        </p:cTn>
                                        <p:tgtEl>
                                          <p:spTgt spid="9222"/>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9220"/>
                                        </p:tgtEl>
                                        <p:attrNameLst>
                                          <p:attrName>style.visibility</p:attrName>
                                        </p:attrNameLst>
                                      </p:cBhvr>
                                      <p:to>
                                        <p:strVal val="visible"/>
                                      </p:to>
                                    </p:set>
                                    <p:animEffect transition="in" filter="fade">
                                      <p:cBhvr>
                                        <p:cTn id="57" dur="500"/>
                                        <p:tgtEl>
                                          <p:spTgt spid="922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
                                            <p:txEl>
                                              <p:pRg st="3" end="3"/>
                                            </p:txEl>
                                          </p:spTgt>
                                        </p:tgtEl>
                                        <p:attrNameLst>
                                          <p:attrName>style.visibility</p:attrName>
                                        </p:attrNameLst>
                                      </p:cBhvr>
                                      <p:to>
                                        <p:strVal val="visible"/>
                                      </p:to>
                                    </p:set>
                                    <p:animEffect transition="in" filter="fade">
                                      <p:cBhvr>
                                        <p:cTn id="6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1" y="1700808"/>
            <a:ext cx="8537372" cy="4425671"/>
          </a:xfrm>
        </p:spPr>
        <p:txBody>
          <a:bodyPr>
            <a:normAutofit/>
          </a:bodyPr>
          <a:lstStyle/>
          <a:p>
            <a:pPr marL="45720" indent="0">
              <a:buNone/>
            </a:pPr>
            <a:r>
              <a:rPr lang="ru-RU" dirty="0"/>
              <a:t>К наиболее значительным работам Лейбница принадлежат </a:t>
            </a:r>
            <a:r>
              <a:rPr lang="ru-RU" sz="2400" dirty="0">
                <a:solidFill>
                  <a:srgbClr val="FF0000"/>
                </a:solidFill>
              </a:rPr>
              <a:t>«Рассуждения о метафизике</a:t>
            </a:r>
            <a:r>
              <a:rPr lang="ru-RU" sz="2400" dirty="0" smtClean="0">
                <a:solidFill>
                  <a:srgbClr val="FF0000"/>
                </a:solidFill>
              </a:rPr>
              <a:t>» </a:t>
            </a:r>
            <a:r>
              <a:rPr lang="ru-RU" dirty="0" smtClean="0"/>
              <a:t>, </a:t>
            </a:r>
            <a:r>
              <a:rPr lang="ru-RU" sz="2400" dirty="0">
                <a:solidFill>
                  <a:srgbClr val="FF0000"/>
                </a:solidFill>
              </a:rPr>
              <a:t>«Новая система природы</a:t>
            </a:r>
            <a:r>
              <a:rPr lang="ru-RU" sz="2400" dirty="0" smtClean="0">
                <a:solidFill>
                  <a:srgbClr val="FF0000"/>
                </a:solidFill>
              </a:rPr>
              <a:t>» </a:t>
            </a:r>
            <a:r>
              <a:rPr lang="ru-RU" dirty="0" smtClean="0"/>
              <a:t>, </a:t>
            </a:r>
            <a:r>
              <a:rPr lang="ru-RU" sz="2400" dirty="0" smtClean="0">
                <a:solidFill>
                  <a:srgbClr val="FF0000"/>
                </a:solidFill>
              </a:rPr>
              <a:t>«</a:t>
            </a:r>
            <a:r>
              <a:rPr lang="ru-RU" sz="2400" dirty="0">
                <a:solidFill>
                  <a:srgbClr val="FF0000"/>
                </a:solidFill>
              </a:rPr>
              <a:t>Теодицея</a:t>
            </a:r>
            <a:r>
              <a:rPr lang="ru-RU" sz="2400" dirty="0" smtClean="0">
                <a:solidFill>
                  <a:srgbClr val="FF0000"/>
                </a:solidFill>
              </a:rPr>
              <a:t>» </a:t>
            </a:r>
            <a:r>
              <a:rPr lang="ru-RU" dirty="0" smtClean="0"/>
              <a:t>, </a:t>
            </a:r>
            <a:r>
              <a:rPr lang="ru-RU" sz="2400" dirty="0">
                <a:solidFill>
                  <a:srgbClr val="FF0000"/>
                </a:solidFill>
              </a:rPr>
              <a:t>«</a:t>
            </a:r>
            <a:r>
              <a:rPr lang="ru-RU" sz="2400" dirty="0" smtClean="0">
                <a:solidFill>
                  <a:srgbClr val="FF0000"/>
                </a:solidFill>
              </a:rPr>
              <a:t>Монадология» </a:t>
            </a:r>
            <a:r>
              <a:rPr lang="ru-RU" dirty="0" smtClean="0"/>
              <a:t>,</a:t>
            </a:r>
            <a:r>
              <a:rPr lang="ru-RU" sz="2400" dirty="0" smtClean="0">
                <a:solidFill>
                  <a:srgbClr val="FF0000"/>
                </a:solidFill>
              </a:rPr>
              <a:t> </a:t>
            </a:r>
            <a:r>
              <a:rPr lang="ru-RU" sz="2400" dirty="0">
                <a:solidFill>
                  <a:srgbClr val="FF0000"/>
                </a:solidFill>
              </a:rPr>
              <a:t>«Начала природы и благодати, основанные на разуме</a:t>
            </a:r>
            <a:r>
              <a:rPr lang="ru-RU" sz="2400" dirty="0" smtClean="0">
                <a:solidFill>
                  <a:srgbClr val="FF0000"/>
                </a:solidFill>
              </a:rPr>
              <a:t>» </a:t>
            </a:r>
            <a:r>
              <a:rPr lang="ru-RU" dirty="0" smtClean="0"/>
              <a:t>.</a:t>
            </a:r>
            <a:endParaRPr lang="ru-RU" dirty="0"/>
          </a:p>
          <a:p>
            <a:pPr marL="45720" indent="0">
              <a:buNone/>
            </a:pPr>
            <a:r>
              <a:rPr lang="ru-RU" dirty="0"/>
              <a:t>Исключительно восприимчивый и широко образованный, Лейбниц испытал влияние очень разных </a:t>
            </a:r>
            <a:r>
              <a:rPr lang="ru-RU" dirty="0" smtClean="0"/>
              <a:t>мыслителей. Лейбниц </a:t>
            </a:r>
            <a:r>
              <a:rPr lang="ru-RU" dirty="0"/>
              <a:t>обладал способностью примирять и объединять разнородное, и плюрализм его метафизики в известной мере обязан именно этой </a:t>
            </a:r>
            <a:r>
              <a:rPr lang="ru-RU" dirty="0" smtClean="0"/>
              <a:t>способности.</a:t>
            </a:r>
          </a:p>
          <a:p>
            <a:pPr marL="45720" indent="0">
              <a:buNone/>
            </a:pPr>
            <a:r>
              <a:rPr lang="ru-RU" dirty="0"/>
              <a:t>Лейбниц делает утверждение, что пространство и время субъективны — это способы восприятия, свойственные монадам.</a:t>
            </a:r>
          </a:p>
        </p:txBody>
      </p:sp>
      <p:sp>
        <p:nvSpPr>
          <p:cNvPr id="3" name="Заголовок 2"/>
          <p:cNvSpPr>
            <a:spLocks noGrp="1"/>
          </p:cNvSpPr>
          <p:nvPr>
            <p:ph type="title"/>
          </p:nvPr>
        </p:nvSpPr>
        <p:spPr/>
        <p:txBody>
          <a:bodyPr/>
          <a:lstStyle/>
          <a:p>
            <a:endParaRPr lang="ru-RU"/>
          </a:p>
        </p:txBody>
      </p:sp>
    </p:spTree>
    <p:extLst>
      <p:ext uri="{BB962C8B-B14F-4D97-AF65-F5344CB8AC3E}">
        <p14:creationId xmlns:p14="http://schemas.microsoft.com/office/powerpoint/2010/main" val="4032690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556793"/>
            <a:ext cx="8784975" cy="4176464"/>
          </a:xfrm>
        </p:spPr>
        <p:txBody>
          <a:bodyPr>
            <a:normAutofit/>
          </a:bodyPr>
          <a:lstStyle/>
          <a:p>
            <a:pPr marL="45720" indent="0">
              <a:buNone/>
            </a:pPr>
            <a:r>
              <a:rPr lang="ru-RU" sz="1800" dirty="0" smtClean="0"/>
              <a:t>В подходе Лейбница к математическому анализу были некоторые особенности</a:t>
            </a:r>
            <a:r>
              <a:rPr lang="ru-RU" sz="1800" dirty="0"/>
              <a:t>. Его вклад заключается в разработке чётких правил для работы с бесконечно малыми величинами, </a:t>
            </a:r>
            <a:r>
              <a:rPr lang="ru-RU" sz="1800" dirty="0" smtClean="0"/>
              <a:t>позволящих </a:t>
            </a:r>
            <a:r>
              <a:rPr lang="ru-RU" sz="1800" dirty="0"/>
              <a:t>вычисление производных второго и более высоких порядков, а также в разработке правила произведения и правила цепочки в их дифференциальной и интегральной формах. В отличие от Ньютона, Лейбниц уделял большое внимание формализму, часто затрачивая многие дни для выбора подходящих символов для конкретных понятий</a:t>
            </a:r>
            <a:r>
              <a:rPr lang="ru-RU" sz="1800" dirty="0" smtClean="0"/>
              <a:t>.</a:t>
            </a:r>
          </a:p>
          <a:p>
            <a:pPr marL="45720" indent="0">
              <a:buNone/>
            </a:pPr>
            <a:r>
              <a:rPr lang="ru-RU" sz="1800" dirty="0" smtClean="0"/>
              <a:t>Формулой Лейбница в интегральном исчислении называется правило дифференцирования под знаком интеграла, зависящего от параметра, пределы которого зависят от переменной дифференцирования. </a:t>
            </a:r>
            <a:endParaRPr lang="ru-RU" sz="1800" dirty="0"/>
          </a:p>
        </p:txBody>
      </p:sp>
      <p:sp>
        <p:nvSpPr>
          <p:cNvPr id="3" name="Заголовок 2"/>
          <p:cNvSpPr>
            <a:spLocks noGrp="1"/>
          </p:cNvSpPr>
          <p:nvPr>
            <p:ph type="title"/>
          </p:nvPr>
        </p:nvSpPr>
        <p:spPr/>
        <p:txBody>
          <a:bodyPr/>
          <a:lstStyle/>
          <a:p>
            <a:endParaRPr lang="ru-RU"/>
          </a:p>
        </p:txBody>
      </p:sp>
      <p:pic>
        <p:nvPicPr>
          <p:cNvPr id="10242" name="Picture 2" descr="C:\Users\pip\Desktop\9c0263f9fafe6c9440898a16b8be06e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5085184"/>
            <a:ext cx="8072579" cy="1087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4609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3" y="1628800"/>
            <a:ext cx="8609380" cy="4497679"/>
          </a:xfrm>
        </p:spPr>
        <p:txBody>
          <a:bodyPr>
            <a:normAutofit/>
          </a:bodyPr>
          <a:lstStyle/>
          <a:p>
            <a:pPr marL="45720" indent="0">
              <a:buNone/>
            </a:pPr>
            <a:r>
              <a:rPr lang="ru-RU" dirty="0"/>
              <a:t>В 1708 году вспыхнул печально известный спор Лейбница с Ньютоном о научном приоритете открытия дифференциального исчисления. Известно, что Лейбниц и Ньютон работали над дифференциальным </a:t>
            </a:r>
            <a:r>
              <a:rPr lang="ru-RU" dirty="0" smtClean="0"/>
              <a:t>исчислением. </a:t>
            </a:r>
            <a:r>
              <a:rPr lang="ru-RU" dirty="0"/>
              <a:t>Известно также, что Ньютон создал свою версию математического анализа, «метода </a:t>
            </a:r>
            <a:r>
              <a:rPr lang="ru-RU" dirty="0" smtClean="0"/>
              <a:t>флюксий», хоть </a:t>
            </a:r>
            <a:r>
              <a:rPr lang="ru-RU" dirty="0"/>
              <a:t>и опубликовал свои результаты </a:t>
            </a:r>
            <a:r>
              <a:rPr lang="ru-RU" dirty="0" smtClean="0"/>
              <a:t>лишь </a:t>
            </a:r>
            <a:r>
              <a:rPr lang="ru-RU" dirty="0"/>
              <a:t>много лет спустя; Лейбниц же первым опубликовал исчисление бесконечно малых и разработал символику, которая оказалась настолько удобной, что её используют и на сегодняшний </a:t>
            </a:r>
            <a:r>
              <a:rPr lang="ru-RU" dirty="0" smtClean="0"/>
              <a:t>день.</a:t>
            </a:r>
          </a:p>
          <a:p>
            <a:pPr marL="45720" indent="0">
              <a:buNone/>
            </a:pPr>
            <a:r>
              <a:rPr lang="ru-RU" dirty="0" smtClean="0"/>
              <a:t>Итак</a:t>
            </a:r>
            <a:r>
              <a:rPr lang="ru-RU" dirty="0"/>
              <a:t>, </a:t>
            </a:r>
            <a:r>
              <a:rPr lang="ru-RU" dirty="0" smtClean="0"/>
              <a:t>формула </a:t>
            </a:r>
            <a:r>
              <a:rPr lang="ru-RU" dirty="0"/>
              <a:t>Ньютона-Лейбница - даёт соотношение между операциями взятия определенного интеграла и вычисления первообразной. Формула Ньютона-Лейбница - основная формула интегрального исчисления.</a:t>
            </a:r>
          </a:p>
        </p:txBody>
      </p:sp>
      <p:sp>
        <p:nvSpPr>
          <p:cNvPr id="3" name="Заголовок 2"/>
          <p:cNvSpPr>
            <a:spLocks noGrp="1"/>
          </p:cNvSpPr>
          <p:nvPr>
            <p:ph type="title"/>
          </p:nvPr>
        </p:nvSpPr>
        <p:spPr/>
        <p:txBody>
          <a:bodyPr/>
          <a:lstStyle/>
          <a:p>
            <a:r>
              <a:rPr lang="ru-RU" sz="4000" dirty="0" smtClean="0"/>
              <a:t>Формула ньютона-</a:t>
            </a:r>
            <a:r>
              <a:rPr lang="ru-RU" sz="4000" dirty="0" err="1" smtClean="0"/>
              <a:t>лейбница</a:t>
            </a:r>
            <a:endParaRPr lang="ru-RU" sz="4000" dirty="0"/>
          </a:p>
        </p:txBody>
      </p:sp>
      <p:pic>
        <p:nvPicPr>
          <p:cNvPr id="11266" name="Picture 2" descr="C:\Users\pip\Desktop\1_html_6e0d090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5656" y="1484784"/>
            <a:ext cx="6035129" cy="246650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2483" y="3839748"/>
            <a:ext cx="3744416" cy="2685275"/>
          </a:xfrm>
          <a:prstGeom prst="rect">
            <a:avLst/>
          </a:prstGeom>
          <a:noFill/>
        </p:spPr>
        <p:txBody>
          <a:bodyPr wrap="square" rtlCol="0">
            <a:spAutoFit/>
          </a:bodyPr>
          <a:lstStyle/>
          <a:p>
            <a:r>
              <a:rPr lang="ru-RU" dirty="0">
                <a:solidFill>
                  <a:schemeClr val="tx2"/>
                </a:solidFill>
              </a:rPr>
              <a:t>Данная формула верна для любой функции f(x), непрерывной на отрезке [а, b], F - первообразная для f(x). Таким образом, для вычисления определенного интеграла нужно найти какую-либо первообразную F функции f(x) , вычислить ее значения в точках a и b и найти разность F(b) – F(a).</a:t>
            </a:r>
          </a:p>
        </p:txBody>
      </p:sp>
      <p:pic>
        <p:nvPicPr>
          <p:cNvPr id="11268" name="Picture 4" descr="C:\Users\pip\Desktop\ana11a.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3210179"/>
            <a:ext cx="4176464" cy="3314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628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xEl>
                                              <p:pRg st="0" end="0"/>
                                            </p:txEl>
                                          </p:spTgt>
                                        </p:tgtEl>
                                      </p:cBhvr>
                                    </p:animEffect>
                                    <p:set>
                                      <p:cBhvr>
                                        <p:cTn id="7" dur="1" fill="hold">
                                          <p:stCondLst>
                                            <p:cond delay="499"/>
                                          </p:stCondLst>
                                        </p:cTn>
                                        <p:tgtEl>
                                          <p:spTgt spid="2">
                                            <p:txEl>
                                              <p:pRg st="0" end="0"/>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2">
                                            <p:txEl>
                                              <p:pRg st="1" end="1"/>
                                            </p:txEl>
                                          </p:spTgt>
                                        </p:tgtEl>
                                      </p:cBhvr>
                                    </p:animEffect>
                                    <p:set>
                                      <p:cBhvr>
                                        <p:cTn id="10" dur="1" fill="hold">
                                          <p:stCondLst>
                                            <p:cond delay="499"/>
                                          </p:stCondLst>
                                        </p:cTn>
                                        <p:tgtEl>
                                          <p:spTgt spid="2">
                                            <p:txEl>
                                              <p:pRg st="1" end="1"/>
                                            </p:txEl>
                                          </p:spTgt>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266"/>
                                        </p:tgtEl>
                                        <p:attrNameLst>
                                          <p:attrName>style.visibility</p:attrName>
                                        </p:attrNameLst>
                                      </p:cBhvr>
                                      <p:to>
                                        <p:strVal val="visible"/>
                                      </p:to>
                                    </p:set>
                                    <p:animEffect transition="in" filter="fade">
                                      <p:cBhvr>
                                        <p:cTn id="15" dur="500"/>
                                        <p:tgtEl>
                                          <p:spTgt spid="1126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268"/>
                                        </p:tgtEl>
                                        <p:attrNameLst>
                                          <p:attrName>style.visibility</p:attrName>
                                        </p:attrNameLst>
                                      </p:cBhvr>
                                      <p:to>
                                        <p:strVal val="visible"/>
                                      </p:to>
                                    </p:set>
                                    <p:animEffect transition="in" filter="fade">
                                      <p:cBhvr>
                                        <p:cTn id="25"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80999" y="1719071"/>
            <a:ext cx="8655497" cy="4878281"/>
          </a:xfrm>
        </p:spPr>
        <p:txBody>
          <a:bodyPr>
            <a:normAutofit fontScale="77500" lnSpcReduction="20000"/>
          </a:bodyPr>
          <a:lstStyle/>
          <a:p>
            <a:r>
              <a:rPr lang="en-US" dirty="0"/>
              <a:t>http://</a:t>
            </a:r>
            <a:r>
              <a:rPr lang="en-US" dirty="0" smtClean="0"/>
              <a:t>ru.wikipedia.org/wiki/</a:t>
            </a:r>
            <a:r>
              <a:rPr lang="ru-RU" dirty="0" smtClean="0"/>
              <a:t>Ньютон,_Исаак</a:t>
            </a:r>
          </a:p>
          <a:p>
            <a:endParaRPr lang="ru-RU" dirty="0" smtClean="0"/>
          </a:p>
          <a:p>
            <a:r>
              <a:rPr lang="en-US" dirty="0"/>
              <a:t>http://</a:t>
            </a:r>
            <a:r>
              <a:rPr lang="en-US" dirty="0" smtClean="0"/>
              <a:t>kanpot.ru/isaak_nyuton.php</a:t>
            </a:r>
            <a:endParaRPr lang="ru-RU" dirty="0" smtClean="0"/>
          </a:p>
          <a:p>
            <a:endParaRPr lang="ru-RU" dirty="0"/>
          </a:p>
          <a:p>
            <a:r>
              <a:rPr lang="en-US" dirty="0"/>
              <a:t>http://www.e-reading.biz/chapter.php/1017639/17/Nechaev_-_Udivitelnye_otkrytiya.html</a:t>
            </a:r>
            <a:endParaRPr lang="ru-RU" dirty="0" smtClean="0"/>
          </a:p>
          <a:p>
            <a:endParaRPr lang="ru-RU" dirty="0"/>
          </a:p>
          <a:p>
            <a:r>
              <a:rPr lang="en-US" dirty="0"/>
              <a:t>http://</a:t>
            </a:r>
            <a:r>
              <a:rPr lang="en-US" dirty="0" smtClean="0"/>
              <a:t>alhimik.ru/great/newton1.html</a:t>
            </a:r>
            <a:endParaRPr lang="ru-RU" dirty="0" smtClean="0"/>
          </a:p>
          <a:p>
            <a:endParaRPr lang="ru-RU" dirty="0"/>
          </a:p>
          <a:p>
            <a:r>
              <a:rPr lang="en-US" dirty="0"/>
              <a:t>http://</a:t>
            </a:r>
            <a:r>
              <a:rPr lang="en-US" dirty="0" smtClean="0"/>
              <a:t>iph.ras.ru/elib/1642.html</a:t>
            </a:r>
            <a:endParaRPr lang="ru-RU" dirty="0" smtClean="0"/>
          </a:p>
          <a:p>
            <a:endParaRPr lang="ru-RU" dirty="0"/>
          </a:p>
          <a:p>
            <a:r>
              <a:rPr lang="en-US" dirty="0"/>
              <a:t>http://</a:t>
            </a:r>
            <a:r>
              <a:rPr lang="en-US" dirty="0" smtClean="0"/>
              <a:t>www.wisdoms.ru/avt/b123.html</a:t>
            </a:r>
            <a:endParaRPr lang="ru-RU" dirty="0" smtClean="0"/>
          </a:p>
          <a:p>
            <a:endParaRPr lang="ru-RU" dirty="0"/>
          </a:p>
          <a:p>
            <a:r>
              <a:rPr lang="en-US" dirty="0"/>
              <a:t>http://</a:t>
            </a:r>
            <a:r>
              <a:rPr lang="en-US" dirty="0" smtClean="0"/>
              <a:t>ru.wikipedia.org/wiki/</a:t>
            </a:r>
            <a:r>
              <a:rPr lang="ru-RU" dirty="0" smtClean="0"/>
              <a:t>Лейбниц</a:t>
            </a:r>
            <a:r>
              <a:rPr lang="en-US" dirty="0" smtClean="0"/>
              <a:t>,_</a:t>
            </a:r>
            <a:r>
              <a:rPr lang="ru-RU" dirty="0" smtClean="0"/>
              <a:t>Готфрид_Вильгельм</a:t>
            </a:r>
          </a:p>
          <a:p>
            <a:endParaRPr lang="ru-RU" dirty="0" smtClean="0"/>
          </a:p>
          <a:p>
            <a:r>
              <a:rPr lang="en-US" dirty="0"/>
              <a:t>http://</a:t>
            </a:r>
            <a:r>
              <a:rPr lang="en-US" dirty="0" smtClean="0"/>
              <a:t>ru.wikipedia.org/wiki/</a:t>
            </a:r>
            <a:r>
              <a:rPr lang="ru-RU" dirty="0" smtClean="0"/>
              <a:t>Анализ_бесконечно_малых</a:t>
            </a:r>
          </a:p>
          <a:p>
            <a:endParaRPr lang="ru-RU" dirty="0"/>
          </a:p>
          <a:p>
            <a:r>
              <a:rPr lang="en-US" dirty="0"/>
              <a:t>http://</a:t>
            </a:r>
            <a:r>
              <a:rPr lang="en-US" dirty="0" smtClean="0"/>
              <a:t>www.webmath.ru/poleznoe/formules5.php</a:t>
            </a:r>
            <a:endParaRPr lang="ru-RU" dirty="0" smtClean="0"/>
          </a:p>
          <a:p>
            <a:endParaRPr lang="ru-RU" dirty="0" smtClean="0"/>
          </a:p>
          <a:p>
            <a:r>
              <a:rPr lang="en-US" dirty="0"/>
              <a:t>http://www.gumer.info/bibliotek_Buks/Science/nuiton/index3.php</a:t>
            </a:r>
            <a:endParaRPr lang="ru-RU" dirty="0"/>
          </a:p>
          <a:p>
            <a:endParaRPr lang="ru-RU" dirty="0" smtClean="0"/>
          </a:p>
          <a:p>
            <a:endParaRPr lang="ru-RU" dirty="0"/>
          </a:p>
          <a:p>
            <a:endParaRPr lang="ru-RU" dirty="0" smtClean="0"/>
          </a:p>
          <a:p>
            <a:endParaRPr lang="ru-RU" dirty="0"/>
          </a:p>
          <a:p>
            <a:endParaRPr lang="ru-RU" dirty="0"/>
          </a:p>
        </p:txBody>
      </p:sp>
      <p:sp>
        <p:nvSpPr>
          <p:cNvPr id="3" name="Заголовок 2"/>
          <p:cNvSpPr>
            <a:spLocks noGrp="1"/>
          </p:cNvSpPr>
          <p:nvPr>
            <p:ph type="title"/>
          </p:nvPr>
        </p:nvSpPr>
        <p:spPr/>
        <p:txBody>
          <a:bodyPr/>
          <a:lstStyle/>
          <a:p>
            <a:r>
              <a:rPr lang="ru-RU" sz="4400" dirty="0" smtClean="0"/>
              <a:t>Литература:</a:t>
            </a:r>
            <a:endParaRPr lang="ru-RU" sz="4400" dirty="0"/>
          </a:p>
        </p:txBody>
      </p:sp>
    </p:spTree>
    <p:extLst>
      <p:ext uri="{BB962C8B-B14F-4D97-AF65-F5344CB8AC3E}">
        <p14:creationId xmlns:p14="http://schemas.microsoft.com/office/powerpoint/2010/main" val="17481776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95536" y="2852936"/>
            <a:ext cx="8381260" cy="1054394"/>
          </a:xfrm>
        </p:spPr>
        <p:txBody>
          <a:bodyPr/>
          <a:lstStyle/>
          <a:p>
            <a:r>
              <a:rPr lang="ru-RU" sz="4800" dirty="0" smtClean="0"/>
              <a:t>Спасибо за внимание </a:t>
            </a:r>
            <a:r>
              <a:rPr lang="ru-RU" sz="4800" dirty="0" smtClean="0">
                <a:sym typeface="Wingdings" panose="05000000000000000000" pitchFamily="2" charset="2"/>
              </a:rPr>
              <a:t></a:t>
            </a:r>
            <a:endParaRPr lang="ru-RU" sz="4800" dirty="0"/>
          </a:p>
        </p:txBody>
      </p:sp>
    </p:spTree>
    <p:extLst>
      <p:ext uri="{BB962C8B-B14F-4D97-AF65-F5344CB8AC3E}">
        <p14:creationId xmlns:p14="http://schemas.microsoft.com/office/powerpoint/2010/main" val="21801722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етка">
  <a:themeElements>
    <a:clrScheme name="Сетка">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Сетка">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Сетка">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245</TotalTime>
  <Words>1512</Words>
  <Application>Microsoft Office PowerPoint</Application>
  <PresentationFormat>Экран (4:3)</PresentationFormat>
  <Paragraphs>95</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Сетка</vt:lpstr>
      <vt:lpstr>Доклад на тему «Ньютон и Лейбниц» </vt:lpstr>
      <vt:lpstr>Исаак Ньютон. Краткая история</vt:lpstr>
      <vt:lpstr>Какие же открытия совершил и.Ньютон?</vt:lpstr>
      <vt:lpstr>Презентация PowerPoint</vt:lpstr>
      <vt:lpstr>Презентация PowerPoint</vt:lpstr>
      <vt:lpstr>Презентация PowerPoint</vt:lpstr>
      <vt:lpstr>Открытия в математике</vt:lpstr>
      <vt:lpstr>операции дифференцирования и интегрирования </vt:lpstr>
      <vt:lpstr>Презентация PowerPoint</vt:lpstr>
      <vt:lpstr>Бином ньютона</vt:lpstr>
      <vt:lpstr>Презентация PowerPoint</vt:lpstr>
      <vt:lpstr>Го́тфрид Ви́льгельм Ле́йбниц. краткая история</vt:lpstr>
      <vt:lpstr>Открытия лейбница</vt:lpstr>
      <vt:lpstr>Презентация PowerPoint</vt:lpstr>
      <vt:lpstr>Презентация PowerPoint</vt:lpstr>
      <vt:lpstr>Формула ньютона-лейбница</vt:lpstr>
      <vt:lpstr>Литература:</vt:lpstr>
      <vt:lpstr>Спасибо за внимание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Доклад на тему «Ньютон и Лейбниц» </dc:title>
  <dc:creator>pip</dc:creator>
  <cp:lastModifiedBy>pip</cp:lastModifiedBy>
  <cp:revision>37</cp:revision>
  <dcterms:created xsi:type="dcterms:W3CDTF">2013-10-20T09:25:17Z</dcterms:created>
  <dcterms:modified xsi:type="dcterms:W3CDTF">2013-10-28T13:34:02Z</dcterms:modified>
</cp:coreProperties>
</file>