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80" r:id="rId2"/>
    <p:sldId id="266" r:id="rId3"/>
    <p:sldId id="267" r:id="rId4"/>
    <p:sldId id="256" r:id="rId5"/>
    <p:sldId id="257" r:id="rId6"/>
    <p:sldId id="260" r:id="rId7"/>
    <p:sldId id="259" r:id="rId8"/>
    <p:sldId id="261" r:id="rId9"/>
    <p:sldId id="264" r:id="rId10"/>
    <p:sldId id="277" r:id="rId11"/>
    <p:sldId id="278" r:id="rId12"/>
    <p:sldId id="279" r:id="rId13"/>
    <p:sldId id="262" r:id="rId14"/>
    <p:sldId id="263" r:id="rId15"/>
    <p:sldId id="265" r:id="rId16"/>
    <p:sldId id="268" r:id="rId17"/>
    <p:sldId id="269" r:id="rId18"/>
    <p:sldId id="271" r:id="rId19"/>
    <p:sldId id="272" r:id="rId20"/>
    <p:sldId id="273" r:id="rId21"/>
    <p:sldId id="274" r:id="rId22"/>
    <p:sldId id="275" r:id="rId23"/>
    <p:sldId id="281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98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B06E4D-E071-4341-A2C6-0CB1C9C4C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898C86F-F6C4-4FA1-AB08-A23459F9D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F9C9-9487-44A5-A1AF-539E57D82B1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23972-F928-4C1A-BDCF-EBF0CB4ECD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14216F9-0806-4402-9263-7AE0B36E3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9F6DF-218A-4CE9-A8A7-CEEF3B2008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3201-D98A-422E-AE6E-45ADADEB3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99F7-6734-43F5-91EB-04320554F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6F52-F77D-43FA-8C96-D2F7927E34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F3AD4-73E7-4EC0-AE8A-DE1E7C58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B8E1B-D751-4618-89E8-7FBD8767DB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FFFC7C1-93C2-42A7-9D1A-79BE7B46B77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121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98C6D4C-FA3B-4F4A-B8FA-4DFB5D670A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ru-RU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Министерство науки и образования Российской Федерации</a:t>
            </a:r>
            <a:br>
              <a:rPr lang="ru-RU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Национальный исследовательский</a:t>
            </a:r>
            <a:br>
              <a:rPr lang="ru-RU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Томский Политехнический Университет</a:t>
            </a:r>
            <a:br>
              <a:rPr lang="ru-RU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Институт Природных Ресурсов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864795" y="1528788"/>
            <a:ext cx="3888681" cy="3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1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Кафедра </a:t>
            </a:r>
            <a:r>
              <a:rPr lang="ru-RU" sz="1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Геоэкологии  </a:t>
            </a:r>
            <a:r>
              <a:rPr lang="ru-RU" sz="1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 Геохимии</a:t>
            </a:r>
            <a:endParaRPr lang="ru-RU" sz="3200" dirty="0"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292725" y="4365625"/>
            <a:ext cx="385127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eaLnBrk="1" hangingPunct="1"/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Выполнил: </a:t>
            </a:r>
          </a:p>
          <a:p>
            <a:pPr eaLnBrk="1" hangingPunct="1"/>
            <a:r>
              <a:rPr lang="ru-RU" b="1" dirty="0">
                <a:latin typeface="Times New Roman" pitchFamily="18" charset="0"/>
              </a:rPr>
              <a:t>студент </a:t>
            </a:r>
            <a:r>
              <a:rPr lang="ru-RU" b="1" dirty="0" smtClean="0">
                <a:latin typeface="Times New Roman" pitchFamily="18" charset="0"/>
              </a:rPr>
              <a:t>гр.2г21 Мартыненков М.Э.</a:t>
            </a:r>
            <a:endParaRPr lang="ru-RU" b="1" dirty="0">
              <a:latin typeface="Times New Roman" pitchFamily="18" charset="0"/>
            </a:endParaRPr>
          </a:p>
          <a:p>
            <a:pPr algn="r" eaLnBrk="1" hangingPunct="1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</a:rPr>
              <a:t>Проверила:</a:t>
            </a: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/>
            <a:r>
              <a:rPr lang="ru-RU" b="1" dirty="0">
                <a:latin typeface="Garamond" pitchFamily="18" charset="0"/>
              </a:rPr>
              <a:t>                             </a:t>
            </a:r>
            <a:r>
              <a:rPr lang="ru-RU" b="1" dirty="0" err="1" smtClean="0">
                <a:latin typeface="Garamond" pitchFamily="18" charset="0"/>
              </a:rPr>
              <a:t>Тарбокова</a:t>
            </a:r>
            <a:r>
              <a:rPr lang="ru-RU" b="1" dirty="0" smtClean="0">
                <a:latin typeface="Garamond" pitchFamily="18" charset="0"/>
              </a:rPr>
              <a:t> Т.В.</a:t>
            </a:r>
            <a:endParaRPr lang="ru-RU" dirty="0">
              <a:latin typeface="Garamond" pitchFamily="18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779838" y="6308725"/>
            <a:ext cx="1512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dirty="0">
                <a:latin typeface="Times New Roman" pitchFamily="18" charset="0"/>
              </a:rPr>
              <a:t>Томск </a:t>
            </a:r>
            <a:r>
              <a:rPr lang="ru-RU" dirty="0" smtClean="0">
                <a:latin typeface="Times New Roman" pitchFamily="18" charset="0"/>
              </a:rPr>
              <a:t>2013</a:t>
            </a:r>
            <a:endParaRPr lang="ru-RU" dirty="0">
              <a:latin typeface="Tahoma" pitchFamily="34" charset="0"/>
            </a:endParaRPr>
          </a:p>
        </p:txBody>
      </p:sp>
      <p:sp>
        <p:nvSpPr>
          <p:cNvPr id="7176" name="WordArt 8"/>
          <p:cNvSpPr>
            <a:spLocks noChangeArrowheads="1" noChangeShapeType="1" noTextEdit="1"/>
          </p:cNvSpPr>
          <p:nvPr/>
        </p:nvSpPr>
        <p:spPr bwMode="auto">
          <a:xfrm>
            <a:off x="289582" y="2420888"/>
            <a:ext cx="8564836" cy="15811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Ньютон и Лейбниц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9211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842248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CC0000"/>
                </a:solidFill>
              </a:rPr>
              <a:t>Ньютон и Лейбниц – создатели математического анализа</a:t>
            </a:r>
          </a:p>
        </p:txBody>
      </p:sp>
      <p:pic>
        <p:nvPicPr>
          <p:cNvPr id="16392" name="Picture 8" descr="200px-GodfreyKneller-IsaacNewton-168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087" y="2057400"/>
            <a:ext cx="2714625" cy="3733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93" name="Picture 9" descr="240px-Gottfried_Wilhelm_von_Leibniz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4148" y="2057400"/>
            <a:ext cx="2886075" cy="3657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685800" y="60960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Исаак Ньютон (1643 – 1727)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5105400" y="5943600"/>
            <a:ext cx="342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Готфрид Вильгельм Лейбниц (1646 – 1716)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CC0000"/>
                </a:solidFill>
              </a:rPr>
              <a:t>Производная и интеграл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3886200"/>
          </a:xfrm>
        </p:spPr>
        <p:txBody>
          <a:bodyPr>
            <a:normAutofit/>
          </a:bodyPr>
          <a:lstStyle/>
          <a:p>
            <a:r>
              <a:rPr lang="ru-RU" sz="2400" b="1" dirty="0"/>
              <a:t>В конце 17 века в Европе образовались две крупные математические школы. Главой одной из них был Готфрид Вильгельм фон Лейбниц. Его ученики и сотрудники – </a:t>
            </a:r>
            <a:r>
              <a:rPr lang="ru-RU" sz="2400" b="1" dirty="0" err="1"/>
              <a:t>Лопиталь</a:t>
            </a:r>
            <a:r>
              <a:rPr lang="ru-RU" sz="2400" b="1" dirty="0"/>
              <a:t>, братья Бернулли, Эйлер жили и творили на континенте. Вторая школа, возглавляемая Исааком Ньютоном, состояла из английских и шотландских ученых. Обе школы создали новые мощные алгоритмы, приведшие по сути к одним и тем же результатам – к созданию дифференциального и интегрального исчисления.</a:t>
            </a:r>
          </a:p>
          <a:p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>
                <a:solidFill>
                  <a:srgbClr val="CC0000"/>
                </a:solidFill>
              </a:rPr>
              <a:t>Происхождение производной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495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b="1"/>
              <a:t>Ряд задач дифференциального исчисления был решен еще в древности. Такие задачи можно найти у Евклида и у Архимеда, однако основное понятие – понятие производной функции – возникло только в17 веке в связи с необходимостью решить ряд задач из физики, механики и математики, в первую очередь следующих двух: определение скорости прямолинейного неравномерного движения и построения касательной к произвольной плоской кривой.</a:t>
            </a:r>
          </a:p>
          <a:p>
            <a:pPr>
              <a:lnSpc>
                <a:spcPct val="80000"/>
              </a:lnSpc>
            </a:pPr>
            <a:r>
              <a:rPr lang="ru-RU" sz="2000" b="1"/>
              <a:t>Первую задачу: о связи скорости и пути прямолинейно и неравномерно движущейся точки впервые решил Ньютон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/>
              <a:t>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/>
              <a:t>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b="1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/>
              <a:t>   Он пришел к формуле 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4114800" y="4953000"/>
          <a:ext cx="2819400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Формула" r:id="rId3" imgW="927100" imgH="431800" progId="Equation.3">
                  <p:embed/>
                </p:oleObj>
              </mc:Choice>
              <mc:Fallback>
                <p:oleObj name="Формула" r:id="rId3" imgW="9271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953000"/>
                        <a:ext cx="2819400" cy="1327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>
                <a:solidFill>
                  <a:srgbClr val="CC0000"/>
                </a:solidFill>
              </a:rPr>
              <a:t>Происхождение производной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/>
              <a:t>Ньютон пришел к понятию производной, исходя из вопросов механики. Свои результаты в этой области он изложил в трактате «Метод флюксий и бесконечных рядов». Написана работа была в 60-е годы 17 века, однако опубликована после смерти Ньютона. Ньютон не заботился о том, чтобы своевременно знакомить математическую общественность со своими работами. </a:t>
            </a:r>
          </a:p>
          <a:p>
            <a:r>
              <a:rPr lang="ru-RU" sz="2000" b="1"/>
              <a:t>Флюксией называлась производная функции – флюэнты.</a:t>
            </a:r>
          </a:p>
          <a:p>
            <a:r>
              <a:rPr lang="ru-RU" sz="2000" b="1"/>
              <a:t>Флюэнтой таже в дальнейшем называлась первообразная функция.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85800" y="5486400"/>
            <a:ext cx="7772400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/>
              <a:t>Портрет Ньютона художника Русакова. Мы видим фундаментальной труд «Математические начала натуральной философии», в котором Ньютон изложил закон всемирного тяготения и три закона механики, ставшие основой классической механики</a:t>
            </a:r>
            <a:r>
              <a:rPr lang="ru-RU"/>
              <a:t> </a:t>
            </a:r>
          </a:p>
        </p:txBody>
      </p:sp>
      <p:pic>
        <p:nvPicPr>
          <p:cNvPr id="9224" name="Picture 8" descr="017adddb-75e1-4b17-9576-1a3d205df337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381000"/>
            <a:ext cx="7239000" cy="5094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220px-Principia_Page_172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609600"/>
            <a:ext cx="3895725" cy="5524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5638800" y="1143000"/>
            <a:ext cx="2743200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Фундаментальный труд Ньютона «Математические начала натуральной философии»</a:t>
            </a:r>
          </a:p>
          <a:p>
            <a:pPr>
              <a:spcBef>
                <a:spcPct val="50000"/>
              </a:spcBef>
            </a:pPr>
            <a:r>
              <a:rPr lang="ru-RU" b="1"/>
              <a:t>(в современном переводе «Математические основы физики»)</a:t>
            </a:r>
          </a:p>
          <a:p>
            <a:pPr>
              <a:spcBef>
                <a:spcPct val="50000"/>
              </a:spcBef>
            </a:pPr>
            <a:r>
              <a:rPr lang="ru-RU" b="1"/>
              <a:t>был издан в 1686 году в количестве 300 экземпляров. </a:t>
            </a:r>
          </a:p>
          <a:p>
            <a:pPr>
              <a:spcBef>
                <a:spcPct val="50000"/>
              </a:spcBef>
            </a:pPr>
            <a:r>
              <a:rPr lang="ru-RU" b="1"/>
              <a:t>Распродан за 4 года, что тогда считалось очень быстро.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2000" y="621166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Страница из «Начал» Ньютона (3-е изд., 1726)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441199AE1AD4C346B9B9E867684B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38800" cy="4159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hinaPR_postalcard16_2009_Newton_b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1371600"/>
            <a:ext cx="3694112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28600" y="4191000"/>
            <a:ext cx="4953000" cy="29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Был летний день. Исаак Ньютон любил размышлять, сидя в саду, на открытом воздухе. Предание сообщает, что размышления Ньютона были прерваны падением налившегося яблока.</a:t>
            </a:r>
          </a:p>
          <a:p>
            <a:pPr>
              <a:spcBef>
                <a:spcPct val="50000"/>
              </a:spcBef>
            </a:pPr>
            <a:r>
              <a:rPr lang="ru-RU"/>
              <a:t>Так был сформулирован закон всемирного тяготения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6006514113178086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609850"/>
            <a:ext cx="6172200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1267452062_untitled-8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687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962400" y="609600"/>
            <a:ext cx="48006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Первые научные опыты Ньютона связаны с исследованиями света. В результате многолетней работы Исаак Ньютон установил, что белый солнечный луч представляет собой смесь многих цветов. 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304800" y="5410200"/>
            <a:ext cx="2819400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Ньютон построил  первый зеркальный телескоп.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>
                <a:solidFill>
                  <a:srgbClr val="CC0000"/>
                </a:solidFill>
              </a:rPr>
              <a:t>Бином Ньютона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sz="1800"/>
              <a:t>Бино́м Нью́то́на — формула для разложения на отдельные слагаемые целой неотрицательной степени суммы двух переменных, имеющая вид</a:t>
            </a:r>
          </a:p>
        </p:txBody>
      </p:sp>
      <p:pic>
        <p:nvPicPr>
          <p:cNvPr id="48132" name="Picture 4" descr="Б 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807720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3" name="Picture 5" descr="коэффиц 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67200"/>
            <a:ext cx="1981200" cy="68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33400"/>
            <a:ext cx="8229600" cy="2971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/>
              <a:t>Долгое время считалось, что для натуральных показателей степени эту формулу, как и треугольник, позволяющий находить коэффициенты, изобрёл Блез Паскаль. Однако историки науки обнаружили, что формула была известна ещё в Древнем Китае в XIII веке, а также исламским математикам в XV веке.</a:t>
            </a:r>
          </a:p>
          <a:p>
            <a:pPr>
              <a:lnSpc>
                <a:spcPct val="80000"/>
              </a:lnSpc>
            </a:pPr>
            <a:endParaRPr lang="ru-RU" sz="1800"/>
          </a:p>
          <a:p>
            <a:pPr>
              <a:lnSpc>
                <a:spcPct val="80000"/>
              </a:lnSpc>
            </a:pPr>
            <a:r>
              <a:rPr lang="ru-RU" sz="1800"/>
              <a:t>Исаак Ньютон около 1676 года обобщил формулу для произвольного показателя степени (дробного, отрицательного и др.). Из биномиального разложения Ньютон, а позднее и Эйлер, выводили всю теорию бесконечных рядов.</a:t>
            </a:r>
          </a:p>
          <a:p>
            <a:pPr>
              <a:lnSpc>
                <a:spcPct val="80000"/>
              </a:lnSpc>
            </a:pPr>
            <a:endParaRPr lang="ru-RU" sz="1800"/>
          </a:p>
        </p:txBody>
      </p:sp>
      <p:pic>
        <p:nvPicPr>
          <p:cNvPr id="49156" name="Picture 4" descr="pas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124200"/>
            <a:ext cx="4572000" cy="329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990600"/>
          </a:xfrm>
        </p:spPr>
        <p:txBody>
          <a:bodyPr/>
          <a:lstStyle/>
          <a:p>
            <a:pPr algn="ctr"/>
            <a:r>
              <a:rPr lang="ru-RU" sz="4000">
                <a:solidFill>
                  <a:srgbClr val="CC0000"/>
                </a:solidFill>
              </a:rPr>
              <a:t>    Бином Ньютона в литературе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752600"/>
            <a:ext cx="8763000" cy="4648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/>
              <a:t>В художественной литературе «бином Ньютона» появляется в нескольких запоминающихся контекстах, где речь идёт о чём-либо сложном. </a:t>
            </a:r>
          </a:p>
          <a:p>
            <a:pPr>
              <a:lnSpc>
                <a:spcPct val="80000"/>
              </a:lnSpc>
            </a:pPr>
            <a:r>
              <a:rPr lang="ru-RU" sz="1800"/>
              <a:t>В рассказе А. Конан Дойля «Последнее дело Холмса» Холмс говорит о математике профессоре Мориарти:</a:t>
            </a:r>
            <a:endParaRPr lang="ru-RU" sz="1800" i="1"/>
          </a:p>
          <a:p>
            <a:pPr>
              <a:lnSpc>
                <a:spcPct val="80000"/>
              </a:lnSpc>
            </a:pPr>
            <a:r>
              <a:rPr lang="ru-RU" sz="1800" i="1"/>
              <a:t>«Когда ему исполнился двадцать один год, он написал трактат о биноме Ньютона, завоевавший ему европейскую известность. После этого он получил кафедру математики в одном из наших провинциальных университетов, и, по всей вероятности, его ожидала блестящая будущность»</a:t>
            </a:r>
            <a:endParaRPr lang="ru-RU" sz="1800"/>
          </a:p>
          <a:p>
            <a:pPr>
              <a:lnSpc>
                <a:spcPct val="80000"/>
              </a:lnSpc>
            </a:pPr>
            <a:r>
              <a:rPr lang="ru-RU" sz="1800"/>
              <a:t>Знаменита цитата из «Мастера и Маргариты» М. А. Булгакова: «Подумаешь, бином Ньютона!». </a:t>
            </a:r>
          </a:p>
          <a:p>
            <a:pPr>
              <a:lnSpc>
                <a:spcPct val="80000"/>
              </a:lnSpc>
            </a:pPr>
            <a:r>
              <a:rPr lang="ru-RU" sz="1800"/>
              <a:t>Позже это же выражение упомянуто в фильме «Сталкер» А. А. Тарковского.</a:t>
            </a:r>
          </a:p>
          <a:p>
            <a:pPr>
              <a:lnSpc>
                <a:spcPct val="80000"/>
              </a:lnSpc>
            </a:pPr>
            <a:r>
              <a:rPr lang="ru-RU" sz="1800"/>
              <a:t>             Бином Ньютона упоминается: </a:t>
            </a:r>
          </a:p>
          <a:p>
            <a:pPr>
              <a:lnSpc>
                <a:spcPct val="80000"/>
              </a:lnSpc>
            </a:pPr>
            <a:r>
              <a:rPr lang="ru-RU" sz="1800"/>
              <a:t>в повести Льва Толстого «Юность» в эпизоде сдачи вступительных экзаменов в университет Николаем Иртеньевым;</a:t>
            </a:r>
          </a:p>
          <a:p>
            <a:pPr>
              <a:lnSpc>
                <a:spcPct val="80000"/>
              </a:lnSpc>
            </a:pPr>
            <a:r>
              <a:rPr lang="ru-RU" sz="1800"/>
              <a:t>в романе Е.И.Замятина «Мы».</a:t>
            </a:r>
          </a:p>
          <a:p>
            <a:pPr>
              <a:lnSpc>
                <a:spcPct val="80000"/>
              </a:lnSpc>
            </a:pPr>
            <a:r>
              <a:rPr lang="ru-RU" sz="1800"/>
              <a:t>в фильме «Расписание на послезавтра»;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CC0000"/>
                </a:solidFill>
              </a:rPr>
              <a:t>   Происхождение производной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/>
              <a:t>В подходе Лейбница к математическому анализу были некоторые особенности. Лейбниц мыслил высший анализ не кинематически, как Ньютон, а алгебраически. Он шел к своему открытию от анализа бесконечно малых величин и теории бесконечных рядов.</a:t>
            </a:r>
          </a:p>
          <a:p>
            <a:r>
              <a:rPr lang="ru-RU" sz="2000"/>
              <a:t>В 1675 году Лейбниц завершает свой вариант математического анализа, тщательно продумывает его символику и терминологию, отражающую существо дела. Почти все его нововведения укоренились в науке и только термин «интеграл» ввёл Якоб Бернулли (1690), сам Лейбниц вначале называл его просто суммой.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CC0000"/>
                </a:solidFill>
              </a:rPr>
              <a:t>   Происхождение производной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По мере развития анализа выяснилось, что символика Лейбница, в отличие от </a:t>
            </a:r>
            <a:r>
              <a:rPr lang="ru-RU" sz="2000" dirty="0" err="1"/>
              <a:t>ньютоновской</a:t>
            </a:r>
            <a:r>
              <a:rPr lang="ru-RU" sz="2000" dirty="0"/>
              <a:t>, отлично подходит для обозначения многократного дифференцирования, частных производных и т. д. На пользу школе Лейбница шла и его открытость, массовая </a:t>
            </a:r>
            <a:r>
              <a:rPr lang="ru-RU" sz="2000" dirty="0" smtClean="0"/>
              <a:t>популяризация новых </a:t>
            </a:r>
            <a:r>
              <a:rPr lang="ru-RU" sz="2000" dirty="0"/>
              <a:t>идей, что Ньютон делал крайне неохотно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2292" name="Picture 4" descr="1306466721_8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733800"/>
            <a:ext cx="4329113" cy="266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685800" y="457200"/>
            <a:ext cx="8001000" cy="366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Работы Лейбница по математике многочисленны и разнообразны.</a:t>
            </a:r>
          </a:p>
          <a:p>
            <a:r>
              <a:rPr lang="ru-RU"/>
              <a:t>В 1666 года он написал первое сочинение: «О комбинаторном искусстве». Сейчас комбинаторика и теория вероятности одна из обязательных тем математики в школе.</a:t>
            </a:r>
          </a:p>
          <a:p>
            <a:endParaRPr lang="ru-RU"/>
          </a:p>
          <a:p>
            <a:r>
              <a:rPr lang="ru-RU"/>
              <a:t>1672 года Лейбниц изобретает собственную конструкцию арифмометра, гораздо лучше паскалевской — он умел выполнять умножение, деление и извлечение корней. Предложенные им ступенчатый валик и подвижная каретка легли в основу всех последующих арифмометров.</a:t>
            </a:r>
          </a:p>
          <a:p>
            <a:endParaRPr lang="ru-RU"/>
          </a:p>
          <a:p>
            <a:r>
              <a:rPr lang="ru-RU"/>
              <a:t>Лейбниц также описал двоичную систему счисления с цифрами 0 и 1, на которой основана современная компьютерная техника.</a:t>
            </a:r>
          </a:p>
          <a:p>
            <a:endParaRPr lang="ru-RU"/>
          </a:p>
        </p:txBody>
      </p:sp>
      <p:pic>
        <p:nvPicPr>
          <p:cNvPr id="14345" name="Picture 9" descr="6a00d83542d51e69e201127906e90828a4-500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4419600" cy="246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арифмометр 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191000"/>
            <a:ext cx="31750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>
                <a:solidFill>
                  <a:srgbClr val="CC0000"/>
                </a:solidFill>
              </a:rPr>
              <a:t>Кто автор производной?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/>
              <a:t>Ньютон  создал свой метод, опираясь на прежние открытия, сделанные им в области анализа, но в самом главном вопросе он обратился к помощи геометрии и механики. Когда именно Ньютон открыл свой новый метод, в точности неизвестно. По тесной связи этого способа с теорией тяготения следует думать. что он был выработан Ньютоном между 1666 и 1669 годами.</a:t>
            </a:r>
          </a:p>
          <a:p>
            <a:endParaRPr lang="ru-RU" sz="1800"/>
          </a:p>
          <a:p>
            <a:r>
              <a:rPr lang="ru-RU" sz="1800"/>
              <a:t>Лейбниц обнародовав главные результаты своего открытия в 1684, опережая Исаака Ньютона, который еще раньше Лейбница пришел к сходным результатам, но не публиковал их.</a:t>
            </a:r>
          </a:p>
          <a:p>
            <a:r>
              <a:rPr lang="ru-RU" sz="1800"/>
              <a:t> Впоследствии на эту тему возник многолетний спор о приоритете открытия дифференциального исчисления.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229600" cy="1371600"/>
          </a:xfrm>
        </p:spPr>
        <p:txBody>
          <a:bodyPr/>
          <a:lstStyle/>
          <a:p>
            <a:pPr algn="ctr"/>
            <a:r>
              <a:rPr lang="ru-RU" sz="4000">
                <a:solidFill>
                  <a:srgbClr val="CC0000"/>
                </a:solidFill>
              </a:rPr>
              <a:t>Формула Ньютона-Лейбница</a:t>
            </a:r>
          </a:p>
        </p:txBody>
      </p:sp>
      <p:pic>
        <p:nvPicPr>
          <p:cNvPr id="39940" name="Picture 4" descr="ana1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4876800" cy="387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2" name="Picture 6" descr="AL_11_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76400"/>
            <a:ext cx="1792288" cy="256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4038600" y="5029200"/>
          <a:ext cx="4572000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Формула" r:id="rId5" imgW="1384200" imgH="482400" progId="Equation.3">
                  <p:embed/>
                </p:oleObj>
              </mc:Choice>
              <mc:Fallback>
                <p:oleObj name="Формула" r:id="rId5" imgW="1384200" imgH="482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029200"/>
                        <a:ext cx="4572000" cy="159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 descr="в Кембридж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3933825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1" name="Picture 7" descr="Cambridge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990600" y="6096000"/>
            <a:ext cx="739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/>
              <a:t>Памятник Ньютону в Кэмбридже.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3" name="Picture 5" descr="default_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429101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6172200"/>
            <a:ext cx="693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/>
              <a:t>Памятник Лейбницу в Лейпциге</a:t>
            </a:r>
            <a:r>
              <a:rPr lang="ru-RU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0_650_Karcev_V_Nyuton_Seriya_ZhZL_68746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68532"/>
            <a:ext cx="2638425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7" name="Picture 5" descr="250px-Newton_Opticks_titlep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238125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Picture 6" descr="i_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589" y="2127836"/>
            <a:ext cx="2409825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0876" y="4419600"/>
            <a:ext cx="259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Титульный лист «Оптики» Ньютона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00398" y="6215390"/>
            <a:ext cx="2667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«Уточнённая хронология древних царств»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8" y="381000"/>
            <a:ext cx="2405062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1" name="Picture 5" descr="w00235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19400"/>
            <a:ext cx="2447925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 descr="al_book_50893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33147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newto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4343400" cy="257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5" name="Picture 5" descr="image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505200"/>
            <a:ext cx="4724400" cy="299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9112" y="2819400"/>
            <a:ext cx="922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/>
              <a:t>Спасибо за внимание!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52555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472</TotalTime>
  <Words>1071</Words>
  <Application>Microsoft Office PowerPoint</Application>
  <PresentationFormat>Экран (4:3)</PresentationFormat>
  <Paragraphs>71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Трек</vt:lpstr>
      <vt:lpstr>Формула</vt:lpstr>
      <vt:lpstr>Презентация PowerPoint</vt:lpstr>
      <vt:lpstr>Ньютон и Лейбниц – создатели математического анализа</vt:lpstr>
      <vt:lpstr>Производная и интеграл</vt:lpstr>
      <vt:lpstr>Происхождение производной</vt:lpstr>
      <vt:lpstr>Происхождение производной</vt:lpstr>
      <vt:lpstr>Презентация PowerPoint</vt:lpstr>
      <vt:lpstr>Презентация PowerPoint</vt:lpstr>
      <vt:lpstr>Презентация PowerPoint</vt:lpstr>
      <vt:lpstr>Презентация PowerPoint</vt:lpstr>
      <vt:lpstr>Бином Ньютона</vt:lpstr>
      <vt:lpstr>Презентация PowerPoint</vt:lpstr>
      <vt:lpstr>    Бином Ньютона в литературе</vt:lpstr>
      <vt:lpstr>   Происхождение производной</vt:lpstr>
      <vt:lpstr>   Происхождение производной</vt:lpstr>
      <vt:lpstr>Презентация PowerPoint</vt:lpstr>
      <vt:lpstr>Кто автор производной?</vt:lpstr>
      <vt:lpstr>Формула Ньютона-Лейбница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Cut</dc:creator>
  <cp:lastModifiedBy>User</cp:lastModifiedBy>
  <cp:revision>9</cp:revision>
  <cp:lastPrinted>1601-01-01T00:00:00Z</cp:lastPrinted>
  <dcterms:created xsi:type="dcterms:W3CDTF">1601-01-01T00:00:00Z</dcterms:created>
  <dcterms:modified xsi:type="dcterms:W3CDTF">2013-04-03T16:45:21Z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