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ebmath.exponenta.ru/s/kiselev2/node6.htm" TargetMode="External"/><Relationship Id="rId2" Type="http://schemas.openxmlformats.org/officeDocument/2006/relationships/hyperlink" Target="http://ru.wikipedia.org/wiki/%D0%A1%D0%BF%D0%B5%D1%86%D0%B8%D0%B0%D0%BB%D1%8C%D0%BD%D1%8B%D0%B5_%D1%84%D1%83%D0%BD%D0%BA%D1%86%D0%B8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atalymath.narod.ru/laplas.html" TargetMode="External"/><Relationship Id="rId4" Type="http://schemas.openxmlformats.org/officeDocument/2006/relationships/hyperlink" Target="http://ru.wikipedia.org/wiki/%D0%A4%D1%83%D0%BD%D0%BA%D1%86%D0%B8%D1%8F_%D0%BE%D1%88%D0%B8%D0%B1%D0%BE%D0%BA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Неберущиеся интегралы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5653136" y="6597352"/>
            <a:ext cx="8077200" cy="1499616"/>
          </a:xfrm>
        </p:spPr>
        <p:txBody>
          <a:bodyPr>
            <a:normAutofit/>
          </a:bodyPr>
          <a:lstStyle/>
          <a:p>
            <a:r>
              <a:rPr lang="ru-RU" sz="900" dirty="0" smtClean="0"/>
              <a:t>Выполнил: </a:t>
            </a:r>
            <a:r>
              <a:rPr lang="ru-RU" sz="900" dirty="0" err="1" smtClean="0"/>
              <a:t>Хомутинников</a:t>
            </a:r>
            <a:r>
              <a:rPr lang="ru-RU" sz="900" dirty="0" smtClean="0"/>
              <a:t> Александр</a:t>
            </a:r>
            <a:endParaRPr lang="ru-RU" sz="9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50131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Хомутинников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Александр, 2Л21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FFFF"/>
                </a:solidFill>
              </a:rPr>
              <a:t>    Специальные функции</a:t>
            </a:r>
            <a:r>
              <a:rPr lang="ru-RU" dirty="0" smtClean="0">
                <a:solidFill>
                  <a:srgbClr val="FFFFFF"/>
                </a:solidFill>
              </a:rPr>
              <a:t> — встречающиеся в различных приложениях математики (чаще всего — в различных задачах математической физики) функции, которые не выражаются через элементарные функции. Специальные функции представляются в виде рядов или интегралов.</a:t>
            </a:r>
            <a:endParaRPr lang="ru-RU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FF"/>
                </a:solidFill>
              </a:rPr>
              <a:t>     Специальные функции возникают обычно из следующих соображений:</a:t>
            </a:r>
          </a:p>
          <a:p>
            <a:pPr>
              <a:buNone/>
            </a:pPr>
            <a:endParaRPr lang="ru-RU" dirty="0" smtClean="0">
              <a:solidFill>
                <a:srgbClr val="FFFFFF"/>
              </a:solidFill>
            </a:endParaRPr>
          </a:p>
          <a:p>
            <a:r>
              <a:rPr lang="ru-RU" u="sng" dirty="0" smtClean="0">
                <a:solidFill>
                  <a:srgbClr val="FFFFFF"/>
                </a:solidFill>
              </a:rPr>
              <a:t>«неберущиеся» интегралы</a:t>
            </a:r>
            <a:r>
              <a:rPr lang="ru-RU" dirty="0" smtClean="0">
                <a:solidFill>
                  <a:srgbClr val="FFFFFF"/>
                </a:solidFill>
              </a:rPr>
              <a:t>;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решения трансцендентных уравнений, не выражающиеся в элементарных функциях;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решения дифференциальных уравнений, не выражающиеся в элементарных функциях;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ряды, не сходящиеся к элементарным функциям;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математическое выражение свойств чисел;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необходимость задания функции с необычными свойствами.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 anchor="ctr"/>
          <a:lstStyle/>
          <a:p>
            <a:r>
              <a:rPr lang="ru-RU" dirty="0" smtClean="0">
                <a:solidFill>
                  <a:srgbClr val="FFFFFF"/>
                </a:solidFill>
              </a:rPr>
              <a:t>К специальным функциям относятся и многие первообразные для элементарных функций.. Интегралы, выражающиеся через такие первообразные, называются  </a:t>
            </a:r>
            <a:r>
              <a:rPr lang="ru-RU" u="sng" dirty="0" smtClean="0">
                <a:solidFill>
                  <a:srgbClr val="FFFFFF"/>
                </a:solidFill>
              </a:rPr>
              <a:t>неберущимися.  </a:t>
            </a:r>
            <a:r>
              <a:rPr lang="ru-RU" dirty="0" smtClean="0">
                <a:solidFill>
                  <a:srgbClr val="FFFFFF"/>
                </a:solidFill>
              </a:rPr>
              <a:t>Иными словами, интеграл не берется, если подынтегральная функция не является элементарной</a:t>
            </a:r>
            <a:endParaRPr lang="ru-RU" u="sng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399032"/>
          </a:xfrm>
        </p:spPr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pic>
        <p:nvPicPr>
          <p:cNvPr id="6" name="Содержимое 5" descr="инт.сину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1972792" cy="1584212"/>
          </a:xfrm>
        </p:spPr>
      </p:pic>
      <p:pic>
        <p:nvPicPr>
          <p:cNvPr id="7" name="Рисунок 6" descr="инт.косину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077072"/>
            <a:ext cx="2016223" cy="1497766"/>
          </a:xfrm>
          <a:prstGeom prst="rect">
            <a:avLst/>
          </a:prstGeom>
        </p:spPr>
      </p:pic>
      <p:pic>
        <p:nvPicPr>
          <p:cNvPr id="8" name="Рисунок 7" descr="инт.логариф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2636912"/>
            <a:ext cx="1721716" cy="2082075"/>
          </a:xfrm>
          <a:prstGeom prst="rect">
            <a:avLst/>
          </a:prstGeom>
        </p:spPr>
      </p:pic>
      <p:pic>
        <p:nvPicPr>
          <p:cNvPr id="9" name="Рисунок 8" descr="инт.экспонент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636912"/>
            <a:ext cx="1872208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Неберущиеся интегралы не выражаются через элементарные функции, поэтому для них вычисляют вероятности для нормальной распределенной случайной величины этой функции.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 anchor="ctr"/>
          <a:lstStyle/>
          <a:p>
            <a:pPr>
              <a:buNone/>
            </a:pPr>
            <a:r>
              <a:rPr lang="ru-RU" dirty="0" smtClean="0"/>
              <a:t>Есть 3 метода вычисления:</a:t>
            </a:r>
          </a:p>
          <a:p>
            <a:pPr>
              <a:buFontTx/>
              <a:buChar char="-"/>
            </a:pPr>
            <a:r>
              <a:rPr lang="ru-RU" dirty="0" smtClean="0"/>
              <a:t>Приближенный метод Симпсона</a:t>
            </a:r>
          </a:p>
          <a:p>
            <a:pPr>
              <a:buFontTx/>
              <a:buChar char="-"/>
            </a:pPr>
            <a:r>
              <a:rPr lang="ru-RU" dirty="0" smtClean="0"/>
              <a:t>Разложение подынтегральной функции в ряд </a:t>
            </a:r>
            <a:r>
              <a:rPr lang="ru-RU" smtClean="0"/>
              <a:t>Маклорена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 помощью таблицы значений функции Лапласа (функции ошибок)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Функция ошибок (Лапласа)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Функция широко применяется в теории вероятностей, физике, математической и прикладной статистике и других разделах науки и её приложений. Для вычисления значений функции Лапласа составлены таблицы, имеющиеся во многих учебниках, задачниках и справочниках по теории вероятностей и статистике.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Функция Лапласа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ChangeAspect="1"/>
          </p:cNvGraphicFramePr>
          <p:nvPr>
            <p:ph idx="1"/>
          </p:nvPr>
        </p:nvGraphicFramePr>
        <p:xfrm>
          <a:off x="1475656" y="2636912"/>
          <a:ext cx="6096000" cy="2722563"/>
        </p:xfrm>
        <a:graphic>
          <a:graphicData uri="http://schemas.openxmlformats.org/presentationml/2006/ole">
            <p:oleObj spid="_x0000_s2051" name="Формула" r:id="rId3" imgW="1307880" imgH="583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вычисления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Дан интеграл: </a:t>
            </a:r>
            <a:r>
              <a:rPr lang="en-US" dirty="0" smtClean="0"/>
              <a:t>       </a:t>
            </a:r>
          </a:p>
          <a:p>
            <a:pPr algn="r">
              <a:buNone/>
            </a:pPr>
            <a:r>
              <a:rPr lang="en-US" dirty="0" smtClean="0"/>
              <a:t>(</a:t>
            </a:r>
            <a:r>
              <a:rPr lang="ru-RU" dirty="0" smtClean="0"/>
              <a:t>обязательное</a:t>
            </a:r>
            <a:r>
              <a:rPr lang="en-US" dirty="0" smtClean="0"/>
              <a:t> </a:t>
            </a:r>
          </a:p>
          <a:p>
            <a:pPr algn="r">
              <a:buNone/>
            </a:pPr>
            <a:r>
              <a:rPr lang="ru-RU" dirty="0" smtClean="0"/>
              <a:t>условие </a:t>
            </a:r>
            <a:r>
              <a:rPr lang="en-US" dirty="0" smtClean="0"/>
              <a:t>F(0)=0)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Сделаем замену: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115616" y="3284984"/>
          <a:ext cx="2354109" cy="1530171"/>
        </p:xfrm>
        <a:graphic>
          <a:graphicData uri="http://schemas.openxmlformats.org/presentationml/2006/ole">
            <p:oleObj spid="_x0000_s3074" name="Формула" r:id="rId3" imgW="507960" imgH="33012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5292080" y="5661248"/>
          <a:ext cx="2160240" cy="874383"/>
        </p:xfrm>
        <a:graphic>
          <a:graphicData uri="http://schemas.openxmlformats.org/presentationml/2006/ole">
            <p:oleObj spid="_x0000_s3075" name="Формула" r:id="rId4" imgW="5331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Тогда:             </a:t>
            </a:r>
          </a:p>
          <a:p>
            <a:pPr>
              <a:buNone/>
            </a:pPr>
            <a:r>
              <a:rPr lang="ru-RU" dirty="0" smtClean="0"/>
              <a:t>                           После замен наш      </a:t>
            </a:r>
          </a:p>
          <a:p>
            <a:pPr>
              <a:buNone/>
            </a:pPr>
            <a:r>
              <a:rPr lang="ru-RU" dirty="0" smtClean="0"/>
              <a:t>                         интеграл обретет вид:</a:t>
            </a:r>
          </a:p>
          <a:p>
            <a:pPr>
              <a:buNone/>
            </a:pPr>
            <a:r>
              <a:rPr lang="ru-RU" dirty="0" smtClean="0"/>
              <a:t>                      </a:t>
            </a:r>
          </a:p>
          <a:p>
            <a:pPr>
              <a:buNone/>
            </a:pPr>
            <a:r>
              <a:rPr lang="ru-RU" dirty="0" smtClean="0"/>
              <a:t>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611560" y="2852936"/>
          <a:ext cx="2090142" cy="2860194"/>
        </p:xfrm>
        <a:graphic>
          <a:graphicData uri="http://schemas.openxmlformats.org/presentationml/2006/ole">
            <p:oleObj spid="_x0000_s4098" name="Формула" r:id="rId3" imgW="723600" imgH="99036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843808" y="3933056"/>
          <a:ext cx="6159603" cy="1080120"/>
        </p:xfrm>
        <a:graphic>
          <a:graphicData uri="http://schemas.openxmlformats.org/presentationml/2006/ole">
            <p:oleObj spid="_x0000_s4099" name="Формула" r:id="rId4" imgW="267948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39903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 первообразная для нашего интеграла, для которой </a:t>
            </a:r>
            <a:r>
              <a:rPr lang="en-US" dirty="0" smtClean="0"/>
              <a:t>F(0)=0</a:t>
            </a:r>
            <a:r>
              <a:rPr lang="ru-RU" dirty="0" smtClean="0"/>
              <a:t>, обозначается как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Функция </a:t>
            </a:r>
            <a:r>
              <a:rPr lang="en-US" dirty="0" err="1" smtClean="0"/>
              <a:t>erfx</a:t>
            </a:r>
            <a:r>
              <a:rPr lang="en-US" dirty="0" smtClean="0"/>
              <a:t> </a:t>
            </a:r>
            <a:r>
              <a:rPr lang="ru-RU" dirty="0" smtClean="0"/>
              <a:t>и называется функцией ошибок.</a:t>
            </a:r>
          </a:p>
          <a:p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716016" y="2924944"/>
          <a:ext cx="1656184" cy="1271025"/>
        </p:xfrm>
        <a:graphic>
          <a:graphicData uri="http://schemas.openxmlformats.org/presentationml/2006/ole">
            <p:oleObj spid="_x0000_s5124" name="Формула" r:id="rId3" imgW="54576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Использованная 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  <a:hlinkClick r:id="rId2"/>
              </a:rPr>
              <a:t>http://ru.wikipedia.org/wiki/%D0%A1%D0%BF%D0%B5%D1%86%D0%B8%D0%B0%D0%BB%D1%8C%D0%BD%D1%8B%D0%B5_%D1%84%D1%83%D0%BD%D0%BA%D1%86%D0%B8%D0%B8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  <a:hlinkClick r:id="rId3"/>
              </a:rPr>
              <a:t>http://webmath.exponenta.ru/s/kiselev2/node6.htm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  <a:hlinkClick r:id="rId4"/>
              </a:rPr>
              <a:t>http://ru.wikipedia.org/wiki/%D0%A4%D1%83%D0%BD%D0%BA%D1%86%D0%B8%D1%8F_%D0%BE%D1%88%D0%B8%D0%B1%D0%BE%D0%BA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  <a:hlinkClick r:id="rId5"/>
              </a:rPr>
              <a:t>http://natalymath.narod.ru/laplas.html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Содержимое 3" descr="кидма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28800"/>
            <a:ext cx="6480720" cy="500806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111</TotalTime>
  <Words>221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Яркая</vt:lpstr>
      <vt:lpstr>Формула</vt:lpstr>
      <vt:lpstr>Неберущиеся интегралы</vt:lpstr>
      <vt:lpstr>Специальная функция</vt:lpstr>
      <vt:lpstr>Слайд 3</vt:lpstr>
      <vt:lpstr>Слайд 4</vt:lpstr>
      <vt:lpstr>Примеры</vt:lpstr>
      <vt:lpstr>Вычисление</vt:lpstr>
      <vt:lpstr>Слайд 7</vt:lpstr>
      <vt:lpstr>Функция ошибок (Лапласа)</vt:lpstr>
      <vt:lpstr>Функция Лапласа</vt:lpstr>
      <vt:lpstr>Пример вычисления</vt:lpstr>
      <vt:lpstr>Слайд 11</vt:lpstr>
      <vt:lpstr> </vt:lpstr>
      <vt:lpstr>Использованная литература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Неберущиеся интегралы</dc:title>
  <cp:lastModifiedBy>User</cp:lastModifiedBy>
  <cp:revision>15</cp:revision>
  <dcterms:modified xsi:type="dcterms:W3CDTF">2013-04-03T03:30:23Z</dcterms:modified>
</cp:coreProperties>
</file>