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451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542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983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822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721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381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333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38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17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657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60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3271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3042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6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691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646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006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6239457-B20B-4641-8255-6EFFF22D56D8}" type="datetimeFigureOut">
              <a:rPr lang="ru-RU" smtClean="0"/>
              <a:t>27.10.2013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90845-33BC-4C66-91F9-2252A1089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1072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3774" y="1122363"/>
            <a:ext cx="11578226" cy="2387600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/>
              <a:t>Доклад по теме:</a:t>
            </a:r>
            <a:br>
              <a:rPr lang="ru-RU" sz="4000" dirty="0" smtClean="0"/>
            </a:br>
            <a:r>
              <a:rPr lang="en-US" sz="4000" u="sng" dirty="0" smtClean="0"/>
              <a:t>“</a:t>
            </a:r>
            <a:r>
              <a:rPr lang="ru-RU" sz="4000" u="sng" dirty="0" smtClean="0"/>
              <a:t>Комплексные числа и действия над ними</a:t>
            </a:r>
            <a:r>
              <a:rPr lang="en-US" sz="4000" u="sng" dirty="0" smtClean="0"/>
              <a:t>”</a:t>
            </a:r>
            <a:endParaRPr lang="ru-RU" sz="40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3775" y="3602038"/>
            <a:ext cx="10054225" cy="1655762"/>
          </a:xfrm>
        </p:spPr>
        <p:txBody>
          <a:bodyPr/>
          <a:lstStyle/>
          <a:p>
            <a:pPr algn="l"/>
            <a:r>
              <a:rPr lang="ru-RU" b="1" dirty="0" smtClean="0"/>
              <a:t>Выполнил</a:t>
            </a:r>
          </a:p>
          <a:p>
            <a:pPr algn="l"/>
            <a:r>
              <a:rPr lang="ru-RU" b="1" dirty="0" smtClean="0"/>
              <a:t>Студент группы 2Г31 МИШАНЬКИН А.Ю.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9454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7134" y="663879"/>
            <a:ext cx="2746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</a:t>
            </a:r>
            <a:endParaRPr lang="ru-RU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5468" y="2229633"/>
            <a:ext cx="206486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u="sng" dirty="0" smtClean="0"/>
              <a:t>Комплексные числа </a:t>
            </a:r>
            <a:r>
              <a:rPr lang="ru-RU" sz="2400" dirty="0" smtClean="0"/>
              <a:t>- </a:t>
            </a:r>
            <a:r>
              <a:rPr lang="ru-RU" sz="2400" dirty="0"/>
              <a:t>упорядоченная пара действительных чисел </a:t>
            </a:r>
            <a:r>
              <a:rPr lang="ru-RU" sz="2400" i="1" dirty="0"/>
              <a:t>(x; y). </a:t>
            </a:r>
            <a:endParaRPr lang="ru-RU" sz="2400" i="1" dirty="0" smtClean="0"/>
          </a:p>
          <a:p>
            <a:r>
              <a:rPr lang="ru-RU" sz="2400" dirty="0" smtClean="0"/>
              <a:t>Множество </a:t>
            </a:r>
            <a:r>
              <a:rPr lang="ru-RU" sz="2400" dirty="0"/>
              <a:t>комплексных чисел обозначается через</a:t>
            </a:r>
            <a:r>
              <a:rPr lang="ru-RU" sz="2400" i="1" dirty="0"/>
              <a:t> Ȼ</a:t>
            </a:r>
            <a:r>
              <a:rPr lang="ru-RU" sz="2400" dirty="0"/>
              <a:t>.</a:t>
            </a:r>
          </a:p>
          <a:p>
            <a:endParaRPr lang="ru-RU" sz="2400" dirty="0" smtClean="0"/>
          </a:p>
          <a:p>
            <a:r>
              <a:rPr lang="ru-RU" sz="2400" dirty="0"/>
              <a:t>Два комплексных числа (x</a:t>
            </a:r>
            <a:r>
              <a:rPr lang="ru-RU" sz="2400" baseline="-25000" dirty="0"/>
              <a:t>1</a:t>
            </a:r>
            <a:r>
              <a:rPr lang="ru-RU" sz="2400" dirty="0"/>
              <a:t>; y</a:t>
            </a:r>
            <a:r>
              <a:rPr lang="ru-RU" sz="2400" baseline="-25000" dirty="0"/>
              <a:t>1</a:t>
            </a:r>
            <a:r>
              <a:rPr lang="ru-RU" sz="2400" dirty="0"/>
              <a:t>) и </a:t>
            </a:r>
            <a:r>
              <a:rPr lang="ru-RU" sz="2400" i="1" dirty="0"/>
              <a:t>(x</a:t>
            </a:r>
            <a:r>
              <a:rPr lang="ru-RU" sz="2400" i="1" baseline="-25000" dirty="0"/>
              <a:t>2</a:t>
            </a:r>
            <a:r>
              <a:rPr lang="ru-RU" sz="2400" i="1" dirty="0"/>
              <a:t>; y</a:t>
            </a:r>
            <a:r>
              <a:rPr lang="ru-RU" sz="2400" i="1" baseline="-25000" dirty="0"/>
              <a:t>2</a:t>
            </a:r>
            <a:r>
              <a:rPr lang="ru-RU" sz="2400" i="1" dirty="0"/>
              <a:t>) </a:t>
            </a:r>
            <a:r>
              <a:rPr lang="ru-RU" sz="2400" dirty="0"/>
              <a:t>называются </a:t>
            </a:r>
            <a:r>
              <a:rPr lang="ru-RU" sz="2400" i="1" dirty="0"/>
              <a:t>равными</a:t>
            </a:r>
            <a:r>
              <a:rPr lang="ru-RU" sz="2400" dirty="0"/>
              <a:t>, </a:t>
            </a:r>
            <a:endParaRPr lang="ru-RU" sz="2400" dirty="0" smtClean="0"/>
          </a:p>
          <a:p>
            <a:r>
              <a:rPr lang="ru-RU" sz="2400" dirty="0" smtClean="0"/>
              <a:t>если </a:t>
            </a:r>
            <a:r>
              <a:rPr lang="ru-RU" sz="2400" dirty="0"/>
              <a:t>x</a:t>
            </a:r>
            <a:r>
              <a:rPr lang="ru-RU" sz="2400" baseline="-25000" dirty="0"/>
              <a:t>1 </a:t>
            </a:r>
            <a:r>
              <a:rPr lang="ru-RU" sz="2400" dirty="0"/>
              <a:t>= x</a:t>
            </a:r>
            <a:r>
              <a:rPr lang="ru-RU" sz="2400" baseline="-25000" dirty="0"/>
              <a:t>2</a:t>
            </a:r>
            <a:r>
              <a:rPr lang="ru-RU" sz="2400" dirty="0"/>
              <a:t>, y</a:t>
            </a:r>
            <a:r>
              <a:rPr lang="ru-RU" sz="2400" baseline="-25000" dirty="0"/>
              <a:t>1 </a:t>
            </a:r>
            <a:r>
              <a:rPr lang="ru-RU" sz="2400" dirty="0"/>
              <a:t>= y2.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2417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899" y="1635821"/>
            <a:ext cx="7615824" cy="43641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1665" y="538620"/>
            <a:ext cx="6609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Расположение комплексных чисел</a:t>
            </a:r>
            <a:endParaRPr lang="ru-RU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190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937" y="501041"/>
            <a:ext cx="980428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Геометрическая интерпретация комплексных чисел.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13" y="1495163"/>
            <a:ext cx="3757808" cy="33273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08328" y="1495164"/>
            <a:ext cx="78913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Комплексное число </a:t>
            </a:r>
            <a:r>
              <a:rPr lang="ru-RU" sz="2400" i="1" dirty="0" smtClean="0"/>
              <a:t>z = x + </a:t>
            </a:r>
            <a:r>
              <a:rPr lang="ru-RU" sz="2400" i="1" dirty="0" err="1" smtClean="0"/>
              <a:t>iy</a:t>
            </a:r>
            <a:r>
              <a:rPr lang="ru-RU" sz="2400" i="1" dirty="0" smtClean="0"/>
              <a:t> </a:t>
            </a:r>
            <a:r>
              <a:rPr lang="ru-RU" sz="2400" dirty="0" smtClean="0"/>
              <a:t>изображают на координатной плоскости </a:t>
            </a:r>
            <a:r>
              <a:rPr lang="ru-RU" sz="2400" i="1" dirty="0" smtClean="0"/>
              <a:t>O x y</a:t>
            </a:r>
            <a:r>
              <a:rPr lang="ru-RU" sz="2400" dirty="0" smtClean="0"/>
              <a:t> точкой</a:t>
            </a:r>
            <a:r>
              <a:rPr lang="ru-RU" sz="2400" i="1" dirty="0" smtClean="0"/>
              <a:t> с </a:t>
            </a:r>
            <a:r>
              <a:rPr lang="ru-RU" sz="2400" dirty="0" smtClean="0"/>
              <a:t>координатами </a:t>
            </a:r>
            <a:r>
              <a:rPr lang="ru-RU" sz="2400" i="1" dirty="0" smtClean="0"/>
              <a:t>( x; y ).</a:t>
            </a:r>
            <a:r>
              <a:rPr lang="ru-RU" sz="2400" i="1" dirty="0"/>
              <a:t> </a:t>
            </a:r>
            <a:r>
              <a:rPr lang="ru-RU" sz="2400" dirty="0"/>
              <a:t>Эта плоскость </a:t>
            </a:r>
            <a:r>
              <a:rPr lang="ru-RU" sz="2400" dirty="0" smtClean="0"/>
              <a:t>называется </a:t>
            </a:r>
            <a:r>
              <a:rPr lang="ru-RU" sz="2400" i="1" u="sng" dirty="0" smtClean="0"/>
              <a:t>комплексной плоскостью. </a:t>
            </a:r>
          </a:p>
          <a:p>
            <a:endParaRPr lang="ru-RU" sz="2400" i="1" u="sng" dirty="0" smtClean="0"/>
          </a:p>
          <a:p>
            <a:r>
              <a:rPr lang="ru-RU" sz="2400" dirty="0" smtClean="0"/>
              <a:t>Ось </a:t>
            </a:r>
            <a:r>
              <a:rPr lang="ru-RU" sz="2400" i="1" dirty="0" err="1" smtClean="0"/>
              <a:t>Ox</a:t>
            </a:r>
            <a:r>
              <a:rPr lang="ru-RU" sz="2400" dirty="0" smtClean="0"/>
              <a:t> называется </a:t>
            </a:r>
            <a:r>
              <a:rPr lang="ru-RU" sz="2400" i="1" dirty="0" smtClean="0"/>
              <a:t>действительной осью</a:t>
            </a:r>
            <a:r>
              <a:rPr lang="ru-RU" sz="2400" dirty="0" smtClean="0"/>
              <a:t>, а ось </a:t>
            </a:r>
            <a:r>
              <a:rPr lang="ru-RU" sz="2400" i="1" dirty="0" err="1" smtClean="0"/>
              <a:t>Oy</a:t>
            </a:r>
            <a:r>
              <a:rPr lang="ru-RU" sz="2400" dirty="0" smtClean="0"/>
              <a:t> – </a:t>
            </a:r>
            <a:r>
              <a:rPr lang="ru-RU" sz="2400" i="1" dirty="0" smtClean="0"/>
              <a:t>мнимой осью</a:t>
            </a:r>
            <a:r>
              <a:rPr lang="ru-RU" sz="2400" i="1" u="sng" dirty="0" smtClean="0"/>
              <a:t>.</a:t>
            </a:r>
            <a:endParaRPr lang="ru-RU" sz="2400" u="sng" dirty="0"/>
          </a:p>
        </p:txBody>
      </p:sp>
    </p:spTree>
    <p:extLst>
      <p:ext uri="{BB962C8B-B14F-4D97-AF65-F5344CB8AC3E}">
        <p14:creationId xmlns:p14="http://schemas.microsoft.com/office/powerpoint/2010/main" val="399618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2055" y="304382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3463" y="1609955"/>
            <a:ext cx="110604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i="1" dirty="0" smtClean="0"/>
              <a:t>Суммой </a:t>
            </a:r>
            <a:r>
              <a:rPr lang="ru-RU" sz="2400" dirty="0"/>
              <a:t>комплексных чисел (</a:t>
            </a:r>
            <a:r>
              <a:rPr lang="ru-RU" sz="2400" i="1" dirty="0"/>
              <a:t>x</a:t>
            </a:r>
            <a:r>
              <a:rPr lang="ru-RU" sz="2400" i="1" baseline="-25000" dirty="0"/>
              <a:t>1</a:t>
            </a:r>
            <a:r>
              <a:rPr lang="ru-RU" sz="2400" dirty="0"/>
              <a:t>; </a:t>
            </a:r>
            <a:r>
              <a:rPr lang="ru-RU" sz="2400" i="1" dirty="0"/>
              <a:t>y</a:t>
            </a:r>
            <a:r>
              <a:rPr lang="ru-RU" sz="2400" i="1" baseline="-25000" dirty="0"/>
              <a:t>1</a:t>
            </a:r>
            <a:r>
              <a:rPr lang="ru-RU" sz="2400" dirty="0"/>
              <a:t>) и (</a:t>
            </a:r>
            <a:r>
              <a:rPr lang="ru-RU" sz="2400" i="1" dirty="0"/>
              <a:t>x</a:t>
            </a:r>
            <a:r>
              <a:rPr lang="ru-RU" sz="2400" i="1" baseline="-25000" dirty="0"/>
              <a:t>2</a:t>
            </a:r>
            <a:r>
              <a:rPr lang="ru-RU" sz="2400" dirty="0"/>
              <a:t>; </a:t>
            </a:r>
            <a:r>
              <a:rPr lang="ru-RU" sz="2400" i="1" dirty="0"/>
              <a:t>y</a:t>
            </a:r>
            <a:r>
              <a:rPr lang="ru-RU" sz="2400" i="1" baseline="-25000" dirty="0"/>
              <a:t>2</a:t>
            </a:r>
            <a:r>
              <a:rPr lang="ru-RU" sz="2400" dirty="0"/>
              <a:t>) называется комплексное число (</a:t>
            </a:r>
            <a:r>
              <a:rPr lang="ru-RU" sz="2400" i="1" dirty="0" smtClean="0"/>
              <a:t>x</a:t>
            </a:r>
            <a:r>
              <a:rPr lang="ru-RU" sz="2400" i="1" baseline="-25000" dirty="0" smtClean="0"/>
              <a:t>1 </a:t>
            </a:r>
            <a:r>
              <a:rPr lang="ru-RU" sz="2400" i="1" dirty="0" smtClean="0"/>
              <a:t>+ x</a:t>
            </a:r>
            <a:r>
              <a:rPr lang="ru-RU" sz="2400" i="1" baseline="-25000" dirty="0" smtClean="0"/>
              <a:t>2</a:t>
            </a:r>
            <a:r>
              <a:rPr lang="ru-RU" sz="2400" dirty="0"/>
              <a:t>; </a:t>
            </a:r>
            <a:r>
              <a:rPr lang="ru-RU" sz="2400" i="1" dirty="0" smtClean="0"/>
              <a:t>y</a:t>
            </a:r>
            <a:r>
              <a:rPr lang="ru-RU" sz="2400" i="1" baseline="-25000" dirty="0" smtClean="0"/>
              <a:t>1 </a:t>
            </a:r>
            <a:r>
              <a:rPr lang="ru-RU" sz="2400" i="1" dirty="0" smtClean="0"/>
              <a:t>+ y</a:t>
            </a:r>
            <a:r>
              <a:rPr lang="ru-RU" sz="2400" i="1" baseline="-25000" dirty="0" smtClean="0"/>
              <a:t>2</a:t>
            </a:r>
            <a:r>
              <a:rPr lang="ru-RU" sz="2400" dirty="0" smtClean="0"/>
              <a:t>).</a:t>
            </a:r>
          </a:p>
          <a:p>
            <a:pPr marL="457200" indent="-457200">
              <a:buFontTx/>
              <a:buAutoNum type="arabicPeriod"/>
            </a:pPr>
            <a:r>
              <a:rPr lang="ru-RU" sz="2400" i="1" dirty="0"/>
              <a:t>Разностью</a:t>
            </a:r>
            <a:r>
              <a:rPr lang="ru-RU" sz="2400" dirty="0"/>
              <a:t> комплексных чисел </a:t>
            </a:r>
            <a:r>
              <a:rPr lang="ru-RU" sz="2400" i="1" dirty="0"/>
              <a:t>z</a:t>
            </a:r>
            <a:r>
              <a:rPr lang="ru-RU" sz="2400" i="1" baseline="-25000" dirty="0"/>
              <a:t>1</a:t>
            </a:r>
            <a:r>
              <a:rPr lang="ru-RU" sz="2400" baseline="-25000" dirty="0"/>
              <a:t> </a:t>
            </a:r>
            <a:r>
              <a:rPr lang="ru-RU" sz="2400" dirty="0"/>
              <a:t>и </a:t>
            </a:r>
            <a:r>
              <a:rPr lang="ru-RU" sz="2400" i="1" dirty="0"/>
              <a:t>z</a:t>
            </a:r>
            <a:r>
              <a:rPr lang="ru-RU" sz="2400" i="1" baseline="-25000" dirty="0"/>
              <a:t>2</a:t>
            </a:r>
            <a:r>
              <a:rPr lang="ru-RU" sz="2400" baseline="-25000" dirty="0"/>
              <a:t> </a:t>
            </a:r>
            <a:r>
              <a:rPr lang="ru-RU" sz="2400" dirty="0"/>
              <a:t>называется комплексное число </a:t>
            </a:r>
            <a:r>
              <a:rPr lang="ru-RU" sz="2400" i="1" dirty="0"/>
              <a:t>z</a:t>
            </a:r>
            <a:r>
              <a:rPr lang="ru-RU" sz="2400" dirty="0"/>
              <a:t>, для которого выполнено равенство </a:t>
            </a:r>
            <a:r>
              <a:rPr lang="ru-RU" sz="2400" i="1" dirty="0"/>
              <a:t>z + z</a:t>
            </a:r>
            <a:r>
              <a:rPr lang="ru-RU" sz="2400" i="1" baseline="-25000" dirty="0"/>
              <a:t>2 </a:t>
            </a:r>
            <a:r>
              <a:rPr lang="ru-RU" sz="2400" i="1" dirty="0"/>
              <a:t>= z</a:t>
            </a:r>
            <a:r>
              <a:rPr lang="ru-RU" sz="2400" i="1" baseline="-25000" dirty="0"/>
              <a:t>1</a:t>
            </a:r>
            <a:r>
              <a:rPr lang="ru-RU" sz="2400" i="1" dirty="0" smtClean="0"/>
              <a:t>.</a:t>
            </a:r>
          </a:p>
          <a:p>
            <a:pPr marL="457200" indent="-457200">
              <a:buFontTx/>
              <a:buAutoNum type="arabicPeriod"/>
            </a:pPr>
            <a:r>
              <a:rPr lang="ru-RU" sz="2400" i="1" dirty="0"/>
              <a:t>Произведением </a:t>
            </a:r>
            <a:r>
              <a:rPr lang="ru-RU" sz="2400" dirty="0"/>
              <a:t>комплексных чисел (</a:t>
            </a:r>
            <a:r>
              <a:rPr lang="ru-RU" sz="2400" i="1" dirty="0"/>
              <a:t>x</a:t>
            </a:r>
            <a:r>
              <a:rPr lang="ru-RU" sz="2400" i="1" baseline="-25000" dirty="0"/>
              <a:t>1</a:t>
            </a:r>
            <a:r>
              <a:rPr lang="ru-RU" sz="2400" dirty="0"/>
              <a:t>; </a:t>
            </a:r>
            <a:r>
              <a:rPr lang="ru-RU" sz="2400" i="1" dirty="0"/>
              <a:t>y</a:t>
            </a:r>
            <a:r>
              <a:rPr lang="ru-RU" sz="2400" i="1" baseline="-25000" dirty="0"/>
              <a:t>1</a:t>
            </a:r>
            <a:r>
              <a:rPr lang="ru-RU" sz="2400" dirty="0"/>
              <a:t>) и (</a:t>
            </a:r>
            <a:r>
              <a:rPr lang="ru-RU" sz="2400" i="1" dirty="0"/>
              <a:t>x</a:t>
            </a:r>
            <a:r>
              <a:rPr lang="ru-RU" sz="2400" i="1" baseline="-25000" dirty="0"/>
              <a:t>2</a:t>
            </a:r>
            <a:r>
              <a:rPr lang="ru-RU" sz="2400" dirty="0"/>
              <a:t>; </a:t>
            </a:r>
            <a:r>
              <a:rPr lang="ru-RU" sz="2400" i="1" dirty="0"/>
              <a:t>y</a:t>
            </a:r>
            <a:r>
              <a:rPr lang="ru-RU" sz="2400" i="1" baseline="-25000" dirty="0"/>
              <a:t>2</a:t>
            </a:r>
            <a:r>
              <a:rPr lang="ru-RU" sz="2400" dirty="0"/>
              <a:t>) называется комплексное число (</a:t>
            </a:r>
            <a:r>
              <a:rPr lang="ru-RU" sz="2400" i="1" dirty="0" smtClean="0"/>
              <a:t>x</a:t>
            </a:r>
            <a:r>
              <a:rPr lang="ru-RU" sz="2400" i="1" baseline="-25000" dirty="0" smtClean="0"/>
              <a:t>1</a:t>
            </a:r>
            <a:r>
              <a:rPr lang="ru-RU" sz="2400" i="1" dirty="0" smtClean="0"/>
              <a:t>x</a:t>
            </a:r>
            <a:r>
              <a:rPr lang="ru-RU" sz="2400" i="1" baseline="-25000" dirty="0" smtClean="0"/>
              <a:t>2 </a:t>
            </a:r>
            <a:r>
              <a:rPr lang="ru-RU" sz="2400" i="1" dirty="0" smtClean="0"/>
              <a:t>− y</a:t>
            </a:r>
            <a:r>
              <a:rPr lang="ru-RU" sz="2400" i="1" baseline="-25000" dirty="0" smtClean="0"/>
              <a:t>1</a:t>
            </a:r>
            <a:r>
              <a:rPr lang="ru-RU" sz="2400" i="1" dirty="0" smtClean="0"/>
              <a:t>y</a:t>
            </a:r>
            <a:r>
              <a:rPr lang="ru-RU" sz="2400" i="1" baseline="-25000" dirty="0" smtClean="0"/>
              <a:t>2</a:t>
            </a:r>
            <a:r>
              <a:rPr lang="ru-RU" sz="2400" dirty="0"/>
              <a:t>; </a:t>
            </a:r>
            <a:r>
              <a:rPr lang="ru-RU" sz="2400" i="1" dirty="0" smtClean="0"/>
              <a:t>x</a:t>
            </a:r>
            <a:r>
              <a:rPr lang="ru-RU" sz="2400" i="1" baseline="-25000" dirty="0" smtClean="0"/>
              <a:t>1</a:t>
            </a:r>
            <a:r>
              <a:rPr lang="ru-RU" sz="2400" i="1" dirty="0" smtClean="0"/>
              <a:t>y</a:t>
            </a:r>
            <a:r>
              <a:rPr lang="ru-RU" sz="2400" i="1" baseline="-25000" dirty="0" smtClean="0"/>
              <a:t>2 </a:t>
            </a:r>
            <a:r>
              <a:rPr lang="ru-RU" sz="2400" i="1" dirty="0" smtClean="0"/>
              <a:t>+ x</a:t>
            </a:r>
            <a:r>
              <a:rPr lang="ru-RU" sz="2400" i="1" baseline="-25000" dirty="0" smtClean="0"/>
              <a:t>2</a:t>
            </a:r>
            <a:r>
              <a:rPr lang="ru-RU" sz="2400" i="1" dirty="0" smtClean="0"/>
              <a:t>y</a:t>
            </a:r>
            <a:r>
              <a:rPr lang="ru-RU" sz="2400" i="1" baseline="-25000" dirty="0" smtClean="0"/>
              <a:t>1</a:t>
            </a:r>
            <a:r>
              <a:rPr lang="ru-RU" sz="2400" dirty="0"/>
              <a:t>).</a:t>
            </a:r>
          </a:p>
          <a:p>
            <a:pPr marL="457200" indent="-457200">
              <a:buFontTx/>
              <a:buAutoNum type="arabicPeriod"/>
            </a:pPr>
            <a:r>
              <a:rPr lang="ru-RU" sz="2400" i="1" dirty="0"/>
              <a:t>Частным</a:t>
            </a:r>
            <a:r>
              <a:rPr lang="ru-RU" sz="2400" dirty="0"/>
              <a:t> комплексных чисел </a:t>
            </a:r>
            <a:r>
              <a:rPr lang="ru-RU" sz="2400" i="1" dirty="0"/>
              <a:t>z</a:t>
            </a:r>
            <a:r>
              <a:rPr lang="ru-RU" sz="2400" i="1" baseline="-25000" dirty="0"/>
              <a:t>1</a:t>
            </a:r>
            <a:r>
              <a:rPr lang="ru-RU" sz="2400" dirty="0"/>
              <a:t> и </a:t>
            </a:r>
            <a:r>
              <a:rPr lang="ru-RU" sz="2400" i="1" dirty="0"/>
              <a:t>z</a:t>
            </a:r>
            <a:r>
              <a:rPr lang="ru-RU" sz="2400" i="1" baseline="-25000" dirty="0"/>
              <a:t>2</a:t>
            </a:r>
            <a:r>
              <a:rPr lang="ru-RU" sz="2400" dirty="0"/>
              <a:t>, где </a:t>
            </a:r>
            <a:r>
              <a:rPr lang="ru-RU" sz="2400" i="1" dirty="0" smtClean="0"/>
              <a:t>z</a:t>
            </a:r>
            <a:r>
              <a:rPr lang="ru-RU" sz="2400" i="1" baseline="-25000" dirty="0" smtClean="0"/>
              <a:t>2 </a:t>
            </a:r>
            <a:r>
              <a:rPr lang="ru-RU" sz="2400" i="1" dirty="0" smtClean="0"/>
              <a:t>≠ 0</a:t>
            </a:r>
            <a:r>
              <a:rPr lang="ru-RU" sz="2400" dirty="0"/>
              <a:t>, называется комплексное число </a:t>
            </a:r>
            <a:r>
              <a:rPr lang="ru-RU" sz="2400" i="1" dirty="0"/>
              <a:t>z</a:t>
            </a:r>
            <a:r>
              <a:rPr lang="ru-RU" sz="2400" dirty="0"/>
              <a:t>, для которого выполнено равенство </a:t>
            </a:r>
            <a:r>
              <a:rPr lang="ru-RU" sz="2400" i="1" dirty="0"/>
              <a:t>z · </a:t>
            </a:r>
            <a:r>
              <a:rPr lang="ru-RU" sz="2400" i="1" dirty="0" smtClean="0"/>
              <a:t>z</a:t>
            </a:r>
            <a:r>
              <a:rPr lang="ru-RU" sz="2400" i="1" baseline="-25000" dirty="0" smtClean="0"/>
              <a:t>2 </a:t>
            </a:r>
            <a:r>
              <a:rPr lang="ru-RU" sz="2400" i="1" dirty="0" smtClean="0"/>
              <a:t>= </a:t>
            </a:r>
            <a:r>
              <a:rPr lang="ru-RU" sz="2400" i="1" dirty="0"/>
              <a:t>z</a:t>
            </a:r>
            <a:r>
              <a:rPr lang="ru-RU" sz="2400" i="1" baseline="-25000" dirty="0"/>
              <a:t>1</a:t>
            </a:r>
            <a:r>
              <a:rPr lang="ru-RU" sz="2400" i="1" dirty="0"/>
              <a:t>.</a:t>
            </a:r>
            <a:endParaRPr lang="ru-RU" sz="2400" dirty="0"/>
          </a:p>
          <a:p>
            <a:pPr marL="457200" indent="-457200">
              <a:buFontTx/>
              <a:buAutoNum type="arabicPeriod"/>
            </a:pPr>
            <a:endParaRPr lang="ru-RU" sz="2400" dirty="0"/>
          </a:p>
          <a:p>
            <a:pPr marL="457200" indent="-457200">
              <a:buAutoNum type="arabicPeriod"/>
            </a:pPr>
            <a:endParaRPr lang="ru-RU" sz="2400" dirty="0"/>
          </a:p>
          <a:p>
            <a:endParaRPr lang="ru-RU" sz="2400" dirty="0" smtClean="0"/>
          </a:p>
          <a:p>
            <a:pPr marL="457200" indent="-457200">
              <a:buAutoNum type="arabicPeriod"/>
            </a:pP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4192" y="576197"/>
            <a:ext cx="7188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Действия над комплексными числами</a:t>
            </a:r>
            <a:endParaRPr lang="ru-RU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566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3670" y="701458"/>
            <a:ext cx="983293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Теорема. (Формула Муавра, 1707 г.)</a:t>
            </a:r>
          </a:p>
          <a:p>
            <a:endParaRPr lang="ru-RU" dirty="0"/>
          </a:p>
          <a:p>
            <a:endParaRPr lang="en-US" dirty="0" smtClean="0"/>
          </a:p>
          <a:p>
            <a:r>
              <a:rPr lang="ru-RU" sz="2400" dirty="0" smtClean="0"/>
              <a:t>Для </a:t>
            </a:r>
            <a:r>
              <a:rPr lang="ru-RU" sz="2400" dirty="0"/>
              <a:t>любого целого числа </a:t>
            </a:r>
            <a:r>
              <a:rPr lang="ru-RU" sz="2400" i="1" dirty="0"/>
              <a:t>n </a:t>
            </a:r>
            <a:r>
              <a:rPr lang="ru-RU" sz="2400" dirty="0"/>
              <a:t>и </a:t>
            </a:r>
            <a:r>
              <a:rPr lang="ru-RU" sz="2400" dirty="0" smtClean="0"/>
              <a:t>любого</a:t>
            </a:r>
            <a:r>
              <a:rPr lang="en-US" sz="2400" dirty="0" smtClean="0"/>
              <a:t> </a:t>
            </a:r>
            <a:r>
              <a:rPr lang="ru-RU" sz="2400" dirty="0" smtClean="0"/>
              <a:t>действительного числа </a:t>
            </a:r>
            <a:r>
              <a:rPr lang="en-US" sz="2400" i="1" dirty="0" smtClean="0"/>
              <a:t>k </a:t>
            </a:r>
            <a:r>
              <a:rPr lang="ru-RU" sz="2400" dirty="0" smtClean="0"/>
              <a:t>  </a:t>
            </a:r>
            <a:endParaRPr lang="en-US" sz="2400" dirty="0" smtClean="0"/>
          </a:p>
          <a:p>
            <a:endParaRPr lang="en-US" sz="2400" dirty="0"/>
          </a:p>
          <a:p>
            <a:r>
              <a:rPr lang="ru-RU" sz="2400" dirty="0" smtClean="0"/>
              <a:t>имеет место </a:t>
            </a:r>
            <a:r>
              <a:rPr lang="ru-RU" sz="2400" dirty="0"/>
              <a:t>следующее равенство</a:t>
            </a:r>
            <a:r>
              <a:rPr lang="ru-RU" sz="2400" dirty="0" smtClean="0"/>
              <a:t>: </a:t>
            </a:r>
          </a:p>
          <a:p>
            <a:endParaRPr lang="ru-RU" sz="2400" dirty="0"/>
          </a:p>
          <a:p>
            <a:r>
              <a:rPr lang="ru-RU" sz="2400" dirty="0"/>
              <a:t>где </a:t>
            </a:r>
            <a:r>
              <a:rPr lang="ru-RU" sz="2400" i="1" dirty="0"/>
              <a:t>r</a:t>
            </a:r>
            <a:r>
              <a:rPr lang="ru-RU" sz="2400" dirty="0"/>
              <a:t> — модуль</a:t>
            </a:r>
            <a:r>
              <a:rPr lang="ru-RU" sz="2400" dirty="0" smtClean="0"/>
              <a:t>, </a:t>
            </a:r>
            <a:r>
              <a:rPr lang="ru-RU" sz="2400" i="1" dirty="0"/>
              <a:t>φ</a:t>
            </a:r>
            <a:r>
              <a:rPr lang="ru-RU" sz="2400" dirty="0" smtClean="0"/>
              <a:t> </a:t>
            </a:r>
            <a:r>
              <a:rPr lang="ru-RU" sz="2400" dirty="0"/>
              <a:t>— аргумент комплексного числа.</a:t>
            </a:r>
            <a:endParaRPr lang="ru-RU" sz="2400" dirty="0" smtClean="0"/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112" y="2269959"/>
            <a:ext cx="4910203" cy="723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563670" y="3507288"/>
            <a:ext cx="102659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Открыта французским математиком Абрахамом де Муавром.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63670" y="4358736"/>
            <a:ext cx="113861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Формула Муавра следует из формулы Эйлера </a:t>
            </a:r>
          </a:p>
          <a:p>
            <a:endParaRPr lang="ru-RU" sz="2400" dirty="0" smtClean="0"/>
          </a:p>
          <a:p>
            <a:r>
              <a:rPr lang="ru-RU" sz="2400" dirty="0" smtClean="0"/>
              <a:t>и тождества для экспонент                                       , где </a:t>
            </a:r>
            <a:r>
              <a:rPr lang="en-US" sz="2400" i="1" dirty="0" smtClean="0"/>
              <a:t>b</a:t>
            </a:r>
            <a:r>
              <a:rPr lang="en-US" sz="2400" dirty="0" smtClean="0"/>
              <a:t> – </a:t>
            </a:r>
            <a:r>
              <a:rPr lang="ru-RU" sz="2400" dirty="0" smtClean="0"/>
              <a:t>целое число.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524" y="4455174"/>
            <a:ext cx="3683306" cy="85445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677" y="5344988"/>
            <a:ext cx="3018772" cy="79885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5-конечная звезда 9"/>
          <p:cNvSpPr/>
          <p:nvPr/>
        </p:nvSpPr>
        <p:spPr>
          <a:xfrm>
            <a:off x="37574" y="3814481"/>
            <a:ext cx="551147" cy="47062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37574" y="4672941"/>
            <a:ext cx="551147" cy="47062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5-конечная звезда 12"/>
          <p:cNvSpPr/>
          <p:nvPr/>
        </p:nvSpPr>
        <p:spPr>
          <a:xfrm>
            <a:off x="37574" y="1656247"/>
            <a:ext cx="551147" cy="47062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40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931" y="1803748"/>
            <a:ext cx="110359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Всякий отличный от константы </a:t>
            </a:r>
            <a:r>
              <a:rPr lang="ru-RU" sz="2400" dirty="0" smtClean="0"/>
              <a:t>многочлен</a:t>
            </a:r>
            <a:r>
              <a:rPr lang="ru-RU" sz="2400" dirty="0"/>
              <a:t> (от одной переменной) с комплексными коэффициентами имеет по крайней мере один </a:t>
            </a:r>
            <a:r>
              <a:rPr lang="ru-RU" sz="2400" dirty="0" smtClean="0"/>
              <a:t>корень</a:t>
            </a:r>
            <a:r>
              <a:rPr lang="ru-RU" sz="2400" dirty="0"/>
              <a:t> в поле комплексных чисел.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78279" y="563671"/>
            <a:ext cx="1846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Теорема</a:t>
            </a:r>
            <a:endParaRPr lang="ru-RU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upload.wikimedia.org/wikipedia/commons/thumb/b/b9/Kreis5Teilung.svg/220px-Kreis5Teilung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31" y="3319399"/>
            <a:ext cx="3314134" cy="321918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TextBox 3"/>
          <p:cNvSpPr txBox="1"/>
          <p:nvPr/>
        </p:nvSpPr>
        <p:spPr>
          <a:xfrm>
            <a:off x="3777065" y="3490101"/>
            <a:ext cx="57038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dirty="0" smtClean="0"/>
              <a:t>Корни пятой степени из единицы </a:t>
            </a:r>
          </a:p>
          <a:p>
            <a:r>
              <a:rPr lang="ru-RU" sz="2400" dirty="0" smtClean="0"/>
              <a:t>    (вершины пятиугольника).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5796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9556" y="1640908"/>
            <a:ext cx="101836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/>
              <a:t>Модулем (абсолютной величиной) </a:t>
            </a:r>
            <a:r>
              <a:rPr lang="ru-RU" sz="2400" dirty="0"/>
              <a:t>комплексного числа называется длина </a:t>
            </a:r>
            <a:r>
              <a:rPr lang="ru-RU" sz="2400" dirty="0" smtClean="0"/>
              <a:t>радиус-вектора</a:t>
            </a:r>
            <a:r>
              <a:rPr lang="ru-RU" sz="2400" dirty="0"/>
              <a:t> соответствующей точки </a:t>
            </a:r>
            <a:r>
              <a:rPr lang="ru-RU" sz="2400" dirty="0" smtClean="0"/>
              <a:t>комплексной плоскости</a:t>
            </a:r>
            <a:r>
              <a:rPr lang="ru-RU" sz="2400" dirty="0"/>
              <a:t> (или, что то же, расстояние между точкой комплексной плоскости, соответствующей этому числу, и началом координат</a:t>
            </a:r>
            <a:r>
              <a:rPr lang="ru-RU" sz="2400" dirty="0" smtClean="0"/>
              <a:t>).</a:t>
            </a:r>
          </a:p>
          <a:p>
            <a:endParaRPr lang="ru-RU" sz="2400" dirty="0"/>
          </a:p>
          <a:p>
            <a:r>
              <a:rPr lang="ru-RU" sz="2400" dirty="0"/>
              <a:t>Для пары комплексных чисел </a:t>
            </a:r>
            <a:r>
              <a:rPr lang="ru-RU" sz="2400" i="1" dirty="0" smtClean="0"/>
              <a:t>z1</a:t>
            </a:r>
            <a:r>
              <a:rPr lang="ru-RU" sz="2400" dirty="0" smtClean="0"/>
              <a:t> </a:t>
            </a:r>
            <a:r>
              <a:rPr lang="ru-RU" sz="2400" dirty="0"/>
              <a:t>и </a:t>
            </a:r>
            <a:r>
              <a:rPr lang="ru-RU" sz="2400" i="1" dirty="0" smtClean="0"/>
              <a:t>z2</a:t>
            </a:r>
            <a:r>
              <a:rPr lang="ru-RU" sz="2400" dirty="0" smtClean="0"/>
              <a:t> </a:t>
            </a:r>
            <a:r>
              <a:rPr lang="ru-RU" sz="2400" dirty="0"/>
              <a:t>модуль их разности </a:t>
            </a:r>
            <a:r>
              <a:rPr lang="ru-RU" sz="2400" i="1" dirty="0"/>
              <a:t>|</a:t>
            </a:r>
            <a:r>
              <a:rPr lang="ru-RU" sz="2400" i="1" dirty="0" smtClean="0"/>
              <a:t>z1- z2</a:t>
            </a:r>
            <a:r>
              <a:rPr lang="ru-RU" sz="2400" i="1" dirty="0"/>
              <a:t>| </a:t>
            </a:r>
            <a:r>
              <a:rPr lang="ru-RU" sz="2400" dirty="0"/>
              <a:t>равен расстоянию между соответствующими точками комплексной плоскости.</a:t>
            </a:r>
          </a:p>
          <a:p>
            <a:r>
              <a:rPr lang="ru-RU" sz="2400" dirty="0"/>
              <a:t>Угол </a:t>
            </a:r>
            <a:r>
              <a:rPr lang="ru-RU" sz="2400" i="1" dirty="0"/>
              <a:t>φ</a:t>
            </a:r>
            <a:r>
              <a:rPr lang="ru-RU" sz="2400" dirty="0" smtClean="0"/>
              <a:t> </a:t>
            </a:r>
            <a:r>
              <a:rPr lang="ru-RU" sz="2400" dirty="0"/>
              <a:t>(в радианах) радиус-вектора точки, соответствующей числу </a:t>
            </a:r>
            <a:r>
              <a:rPr lang="ru-RU" sz="2400" i="1" dirty="0"/>
              <a:t>z</a:t>
            </a:r>
            <a:r>
              <a:rPr lang="ru-RU" sz="2400" dirty="0"/>
              <a:t>, называется </a:t>
            </a:r>
            <a:r>
              <a:rPr lang="ru-RU" sz="2400" i="1" dirty="0"/>
              <a:t>аргументом</a:t>
            </a:r>
            <a:r>
              <a:rPr lang="ru-RU" sz="2400" dirty="0"/>
              <a:t> числа </a:t>
            </a:r>
            <a:r>
              <a:rPr lang="ru-RU" sz="2400" i="1" dirty="0"/>
              <a:t>z</a:t>
            </a:r>
            <a:r>
              <a:rPr lang="ru-RU" sz="2400" dirty="0"/>
              <a:t> и обозначается </a:t>
            </a:r>
            <a:r>
              <a:rPr lang="ru-RU" sz="2400" i="1" dirty="0" err="1" smtClean="0"/>
              <a:t>Arg</a:t>
            </a:r>
            <a:r>
              <a:rPr lang="ru-RU" sz="2400" i="1" dirty="0" smtClean="0"/>
              <a:t> </a:t>
            </a:r>
            <a:r>
              <a:rPr lang="ru-RU" sz="2400" i="1" dirty="0"/>
              <a:t>(z)</a:t>
            </a:r>
            <a:r>
              <a:rPr lang="ru-RU" sz="24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9556" y="513567"/>
            <a:ext cx="3664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Модуль и аргумент</a:t>
            </a:r>
            <a:endParaRPr lang="ru-RU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425885" y="1640908"/>
            <a:ext cx="563671" cy="5260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5-конечная звезда 13"/>
          <p:cNvSpPr/>
          <p:nvPr/>
        </p:nvSpPr>
        <p:spPr>
          <a:xfrm>
            <a:off x="425885" y="3847576"/>
            <a:ext cx="563671" cy="5260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38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upload.wikimedia.org/wikipedia/commons/thumb/a/ab/Complex_number.svg/220px-Complex_number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02" y="934862"/>
            <a:ext cx="4341271" cy="417575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extBox 1"/>
          <p:cNvSpPr txBox="1"/>
          <p:nvPr/>
        </p:nvSpPr>
        <p:spPr>
          <a:xfrm>
            <a:off x="5273457" y="2066794"/>
            <a:ext cx="63754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Модуль, аргумент, вещественная (</a:t>
            </a:r>
            <a:r>
              <a:rPr lang="en-US" sz="2400" i="1" dirty="0" smtClean="0"/>
              <a:t>Re z</a:t>
            </a:r>
            <a:r>
              <a:rPr lang="en-US" sz="2400" dirty="0" smtClean="0"/>
              <a:t>)</a:t>
            </a:r>
            <a:r>
              <a:rPr lang="ru-RU" sz="2400" dirty="0" smtClean="0"/>
              <a:t> </a:t>
            </a:r>
            <a:endParaRPr lang="en-US" sz="2400" dirty="0" smtClean="0"/>
          </a:p>
          <a:p>
            <a:r>
              <a:rPr lang="ru-RU" sz="2400" dirty="0" smtClean="0"/>
              <a:t>и мнимая</a:t>
            </a:r>
            <a:r>
              <a:rPr lang="en-US" sz="2400" dirty="0" smtClean="0"/>
              <a:t> (</a:t>
            </a:r>
            <a:r>
              <a:rPr lang="en-US" sz="2400" i="1" dirty="0" err="1" smtClean="0"/>
              <a:t>Im</a:t>
            </a:r>
            <a:r>
              <a:rPr lang="en-US" sz="2400" i="1" dirty="0" smtClean="0"/>
              <a:t> z</a:t>
            </a:r>
            <a:r>
              <a:rPr lang="en-US" sz="2400" dirty="0" smtClean="0"/>
              <a:t>)</a:t>
            </a:r>
            <a:r>
              <a:rPr lang="ru-RU" sz="2400" dirty="0" smtClean="0"/>
              <a:t> части.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7288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9523" y="1941533"/>
            <a:ext cx="10696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Если комплексное число                                   , то число            </a:t>
            </a:r>
          </a:p>
          <a:p>
            <a:endParaRPr lang="ru-RU" sz="2400" dirty="0" smtClean="0"/>
          </a:p>
          <a:p>
            <a:r>
              <a:rPr lang="ru-RU" sz="2400" dirty="0" smtClean="0"/>
              <a:t>называется </a:t>
            </a:r>
            <a:r>
              <a:rPr lang="ru-RU" sz="2400" i="1" dirty="0" smtClean="0"/>
              <a:t>сопряжённым (комплексно сопряжённым).   </a:t>
            </a:r>
            <a:endParaRPr lang="ru-RU" sz="2400" i="1" dirty="0"/>
          </a:p>
        </p:txBody>
      </p:sp>
      <p:pic>
        <p:nvPicPr>
          <p:cNvPr id="4100" name="Picture 4" descr="z=x+i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334" y="1635540"/>
            <a:ext cx="2870808" cy="90615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TextBox 7"/>
          <p:cNvSpPr txBox="1"/>
          <p:nvPr/>
        </p:nvSpPr>
        <p:spPr>
          <a:xfrm>
            <a:off x="13133671" y="7026926"/>
            <a:ext cx="8719054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ru-RU" sz="2400" dirty="0" smtClean="0"/>
              <a:t>Если комплексное число                                   , то число  </a:t>
            </a:r>
            <a:endParaRPr lang="ru-RU" sz="2400" dirty="0"/>
          </a:p>
        </p:txBody>
      </p:sp>
      <p:pic>
        <p:nvPicPr>
          <p:cNvPr id="9" name="Picture 6" descr="\bar z=x-i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128" y="1635540"/>
            <a:ext cx="2586811" cy="90615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extBox 4"/>
          <p:cNvSpPr txBox="1"/>
          <p:nvPr/>
        </p:nvSpPr>
        <p:spPr>
          <a:xfrm>
            <a:off x="1114816" y="663879"/>
            <a:ext cx="3906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Сопряжённые числа</a:t>
            </a:r>
            <a:endParaRPr lang="ru-RU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4" name="Picture 8" descr="http://upload.wikimedia.org/wikipedia/commons/thumb/6/69/Complex_conjugate_picture.svg/220px-Complex_conjugate_picture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23" y="3337664"/>
            <a:ext cx="2654822" cy="32385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TextBox 5"/>
          <p:cNvSpPr txBox="1"/>
          <p:nvPr/>
        </p:nvSpPr>
        <p:spPr>
          <a:xfrm>
            <a:off x="3294345" y="4308953"/>
            <a:ext cx="8730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- Геометрическое представление сопряжённых чисел.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4845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70335" y="1027133"/>
            <a:ext cx="3820438" cy="12526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Формы представления комплексных чисел</a:t>
            </a:r>
            <a:endParaRPr lang="ru-RU" sz="2400" dirty="0"/>
          </a:p>
        </p:txBody>
      </p:sp>
      <p:sp>
        <p:nvSpPr>
          <p:cNvPr id="6" name="Стрелка вниз 5"/>
          <p:cNvSpPr/>
          <p:nvPr/>
        </p:nvSpPr>
        <p:spPr>
          <a:xfrm>
            <a:off x="3795388" y="246762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7106141" y="246831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5450764" y="2467627"/>
            <a:ext cx="484632" cy="25553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890460" y="3488499"/>
            <a:ext cx="328181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Алгебраическая форма</a:t>
            </a:r>
            <a:endParaRPr lang="ru-RU" sz="2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43023" y="3488499"/>
            <a:ext cx="3217247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Показательная форма</a:t>
            </a:r>
            <a:endParaRPr lang="ru-RU" sz="24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303520" y="5065401"/>
            <a:ext cx="519635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Тригонометрическая форма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7105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418</TotalTime>
  <Words>328</Words>
  <Application>Microsoft Office PowerPoint</Application>
  <PresentationFormat>Широкоэкранный</PresentationFormat>
  <Paragraphs>56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Ион</vt:lpstr>
      <vt:lpstr>Доклад по теме: “Комплексные числа и действия над ними”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по теме: “Комплексные числа и действия над ними”</dc:title>
  <dc:creator>Пользователь</dc:creator>
  <cp:lastModifiedBy>Пользователь</cp:lastModifiedBy>
  <cp:revision>25</cp:revision>
  <dcterms:created xsi:type="dcterms:W3CDTF">2013-10-21T12:39:51Z</dcterms:created>
  <dcterms:modified xsi:type="dcterms:W3CDTF">2013-10-27T05:05:46Z</dcterms:modified>
</cp:coreProperties>
</file>