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1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5/25/2012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81000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 smtClean="0">
              <a:latin typeface="Calibri" pitchFamily="34" charset="0"/>
              <a:cs typeface="Calibri" pitchFamily="34" charset="0"/>
            </a:endParaRPr>
          </a:p>
          <a:p>
            <a:endParaRPr lang="ru-RU" sz="36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3600" dirty="0" smtClean="0">
                <a:latin typeface="Calibri" pitchFamily="34" charset="0"/>
                <a:cs typeface="Calibri" pitchFamily="34" charset="0"/>
              </a:rPr>
              <a:t>Методы численного интегрирования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47244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Выполнили: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ст. гр. 2Б15: Забродько П. О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                                               Золоторёв Р. Н</a:t>
            </a:r>
          </a:p>
          <a:p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Руководитель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: Тарбокова Т. В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685800"/>
            <a:ext cx="5410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Численное интегрирование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 вычисление значения определённого интеграла (как правило, приближённое). </a:t>
            </a:r>
          </a:p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Численное интегрирование применяется, когда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:       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Сама подынтегральная функция не задана аналитически;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Аналитическое представление подынтегральной функции известно, но её первообразная не выражается через аналитические функции.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asus\Desktop\НКврврврварв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667000"/>
            <a:ext cx="31623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4572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alibri" pitchFamily="34" charset="0"/>
                <a:cs typeface="Calibri" pitchFamily="34" charset="0"/>
              </a:rPr>
              <a:t>              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Одномерный случай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143000"/>
            <a:ext cx="8382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>
                <a:latin typeface="Calibri" pitchFamily="34" charset="0"/>
                <a:cs typeface="Calibri" pitchFamily="34" charset="0"/>
              </a:rPr>
              <a:t>Основная идея большинства методов численного интегрирования состоит в замене подынтегральной функции на более простую, интеграл от которой легко вычисляется.</a:t>
            </a:r>
          </a:p>
          <a:p>
            <a:endParaRPr lang="ru-RU" sz="2300" dirty="0" smtClean="0">
              <a:latin typeface="Calibri" pitchFamily="34" charset="0"/>
              <a:cs typeface="Calibri" pitchFamily="34" charset="0"/>
            </a:endParaRPr>
          </a:p>
          <a:p>
            <a:endParaRPr lang="ru-RU" dirty="0"/>
          </a:p>
        </p:txBody>
      </p:sp>
      <p:pic>
        <p:nvPicPr>
          <p:cNvPr id="2050" name="Picture 2" descr="C:\Users\asus\Desktop\фффффффффффф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2571750" cy="914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124200" y="2590800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  <a:cs typeface="Calibri" pitchFamily="34" charset="0"/>
              </a:rPr>
              <a:t>формула для оценки значения интеграла.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505200"/>
            <a:ext cx="74676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Метод Котеса: </a:t>
            </a:r>
            <a:r>
              <a:rPr lang="ru-RU" sz="2300" dirty="0" smtClean="0">
                <a:latin typeface="Calibri" pitchFamily="34" charset="0"/>
                <a:cs typeface="Calibri" pitchFamily="34" charset="0"/>
              </a:rPr>
              <a:t>Основной идеей метода является замена подынтегральной функции каким-либо интерполяционным многочленом:</a:t>
            </a: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3" name="Picture 5" descr="C:\Users\asus\Desktop\ывафывпывпр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724400"/>
            <a:ext cx="3962400" cy="1066800"/>
          </a:xfrm>
          <a:prstGeom prst="rect">
            <a:avLst/>
          </a:prstGeom>
          <a:noFill/>
        </p:spPr>
      </p:pic>
      <p:pic>
        <p:nvPicPr>
          <p:cNvPr id="2055" name="Picture 7" descr="C:\Users\asus\Desktop\ппппппп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4572000"/>
            <a:ext cx="29718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286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alibri" pitchFamily="34" charset="0"/>
                <a:cs typeface="Calibri" pitchFamily="34" charset="0"/>
              </a:rPr>
              <a:t>Метод прямоугольников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144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Метод прямоугольников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- метод численного интегрирования функции одной переменной, заключающийся в замене подынтегральной функции на многочлен нулевой степени, т.е. константу, на каждом элементарном отрезке.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2098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  <a:cs typeface="Calibri" pitchFamily="34" charset="0"/>
              </a:rPr>
              <a:t>Если отрезок  является элементарным и не подвергается дальнейшему разбиению, значение интеграла можно найти по:</a:t>
            </a:r>
          </a:p>
          <a:p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9718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  Формуле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левых прямоугольников:</a:t>
            </a:r>
            <a:endParaRPr lang="ru-RU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657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Формуле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правых прямоугольников:</a:t>
            </a:r>
            <a:endParaRPr lang="ru-RU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 descr="C:\Users\asus\Desktop\цуццццццццццццц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581400"/>
            <a:ext cx="2717800" cy="533400"/>
          </a:xfrm>
          <a:prstGeom prst="rect">
            <a:avLst/>
          </a:prstGeom>
          <a:noFill/>
        </p:spPr>
      </p:pic>
      <p:pic>
        <p:nvPicPr>
          <p:cNvPr id="3076" name="Picture 4" descr="C:\Users\asus\Desktop\ввввввввввввввв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895600"/>
            <a:ext cx="2667000" cy="5524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28600" y="43434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  Формуле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прямоугольников (средних):</a:t>
            </a:r>
            <a:endParaRPr lang="ru-RU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7" name="Picture 5" descr="C:\Users\asus\Desktop\кккккк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191000"/>
            <a:ext cx="2819400" cy="685800"/>
          </a:xfrm>
          <a:prstGeom prst="rect">
            <a:avLst/>
          </a:prstGeom>
          <a:noFill/>
        </p:spPr>
      </p:pic>
      <p:pic>
        <p:nvPicPr>
          <p:cNvPr id="3078" name="Picture 6" descr="C:\Users\asus\Desktop\фффффффаак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4876800"/>
            <a:ext cx="45720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3048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Calibri" pitchFamily="34" charset="0"/>
                <a:cs typeface="Calibri" pitchFamily="34" charset="0"/>
              </a:rPr>
              <a:t>Метод трапеций</a:t>
            </a:r>
            <a:endParaRPr lang="ru-RU" sz="4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2192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Метод трапеций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 метод численного интегрирования функции одной переменной, заключающийся в замене на каждом элементарном отрезке подынтегральной функции на многочлен первой степени, то есть линейную функцию.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 descr="C:\Users\asus\Desktop\тппппппп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438400"/>
            <a:ext cx="2514600" cy="790575"/>
          </a:xfrm>
          <a:prstGeom prst="rect">
            <a:avLst/>
          </a:prstGeom>
          <a:noFill/>
        </p:spPr>
      </p:pic>
      <p:pic>
        <p:nvPicPr>
          <p:cNvPr id="4099" name="Picture 3" descr="C:\Users\asus\Desktop\ыыыыыыыыыыыы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505200"/>
            <a:ext cx="2743200" cy="8001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00400" y="25146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площадь трапеции на каждом отрезке;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37338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- полная формула  площади трапеций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6" descr="C:\Users\asus\Desktop\5ке7гоппппппппппп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4419600"/>
            <a:ext cx="4307568" cy="212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609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alibri" pitchFamily="34" charset="0"/>
                <a:cs typeface="Calibri" pitchFamily="34" charset="0"/>
              </a:rPr>
              <a:t>Метод парабол (метод Симпсона)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192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  <a:cs typeface="Calibri" pitchFamily="34" charset="0"/>
              </a:rPr>
              <a:t>Формулой Симпсона называется интеграл от интерполяционного многочлена второй степени на отрезке:</a:t>
            </a:r>
          </a:p>
          <a:p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C:\Users\asus\Desktop\вввввввы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3600"/>
            <a:ext cx="5257800" cy="762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32004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Суть приёма заключается в приближении подынтегральной функции на отрезке  интерполяционным многочленом второй степени , то есть приближение графика функции на отрезке параболой. 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3" name="Picture 3" descr="C:\Users\asus\Desktop\аврвррововово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4038600"/>
            <a:ext cx="3810000" cy="2539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4572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Calibri" pitchFamily="34" charset="0"/>
                <a:cs typeface="Calibri" pitchFamily="34" charset="0"/>
              </a:rPr>
              <a:t>Метод Гаусса</a:t>
            </a:r>
            <a:endParaRPr lang="ru-RU" sz="4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6764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Метод Гаусса </a:t>
            </a:r>
            <a:r>
              <a:rPr lang="ru-RU" sz="2400" dirty="0" smtClean="0"/>
              <a:t>— метод численного интегрирования, позволяющий повысить алгебраический порядок точности методов на основе интерполяционных формул путём специального выбора узлов интегрирования без увеличения числа используемых значений подынтегральной функции.</a:t>
            </a:r>
            <a:endParaRPr lang="ru-RU" sz="2400" dirty="0"/>
          </a:p>
        </p:txBody>
      </p:sp>
      <p:pic>
        <p:nvPicPr>
          <p:cNvPr id="6146" name="Picture 2" descr="C:\Users\asus\Desktop\ччччччччччччччччч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495800"/>
            <a:ext cx="54102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6858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alibri" pitchFamily="34" charset="0"/>
                <a:cs typeface="Calibri" pitchFamily="34" charset="0"/>
              </a:rPr>
              <a:t>Метод Гаусса-Кронрода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5240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Недостаток метода Гаусса состоит в том, что он не имеет лёгкого  пути оценки погрешности полученного значения интеграла. Кронродом был предложен следующий метод оценки значения интеграла: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C:\Users\asus\Desktop\дддддддддддд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276600"/>
            <a:ext cx="4191000" cy="838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600" y="4572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для оценки погрешности можно использовать эмпирическую формулу:</a:t>
            </a:r>
          </a:p>
          <a:p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1" name="Picture 3" descr="C:\Users\asus\Desktop\ввввввввввыфффффф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029200"/>
            <a:ext cx="25908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6096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alibri" pitchFamily="34" charset="0"/>
                <a:cs typeface="Calibri" pitchFamily="34" charset="0"/>
              </a:rPr>
              <a:t>Методы Монте-Карло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2954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  <a:cs typeface="Calibri" pitchFamily="34" charset="0"/>
              </a:rPr>
              <a:t>Общее название группы численных методов, основанных на получении большого числа реализации случайного процесса, который формируется так, чтобы его вероятностные характеристики совпадали с аналогичными величинами решаемой задачи.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743200"/>
            <a:ext cx="4800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  <a:cs typeface="Calibri" pitchFamily="34" charset="0"/>
              </a:rPr>
              <a:t>Для определения площади под графиком функции можно использовать следующий алгоритм: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 ограничим функцию прямоугольником;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 «набросаем» в этот прямоугольник некоторое количество точек;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 определим число точек  которые попадут под график;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 площадь области, ограниченной функцией и осями координат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дается выражением:</a:t>
            </a:r>
          </a:p>
        </p:txBody>
      </p:sp>
      <p:pic>
        <p:nvPicPr>
          <p:cNvPr id="8194" name="Picture 2" descr="C:\Users\asus\Desktop\ддлдодл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5943600"/>
            <a:ext cx="1600200" cy="609600"/>
          </a:xfrm>
          <a:prstGeom prst="rect">
            <a:avLst/>
          </a:prstGeom>
          <a:noFill/>
        </p:spPr>
      </p:pic>
      <p:pic>
        <p:nvPicPr>
          <p:cNvPr id="8195" name="Picture 3" descr="C:\Users\asus\Desktop\ипппппп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514600"/>
            <a:ext cx="34671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sus\Desktop\23525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" y="3895940"/>
            <a:ext cx="3939540" cy="2962060"/>
          </a:xfrm>
          <a:prstGeom prst="rect">
            <a:avLst/>
          </a:prstGeom>
          <a:noFill/>
        </p:spPr>
      </p:pic>
      <p:pic>
        <p:nvPicPr>
          <p:cNvPr id="1026" name="Picture 2" descr="C:\Users\asus\Desktop\кегкегк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-146824" y="1"/>
            <a:ext cx="9290824" cy="685799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20475291">
            <a:off x="-68568" y="2421539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Calibri" pitchFamily="34" charset="0"/>
                <a:cs typeface="Calibri" pitchFamily="34" charset="0"/>
              </a:rPr>
              <a:t>СПАСИБО ЗА ВНИМАНИЕ!</a:t>
            </a:r>
            <a:endParaRPr lang="ru-RU" sz="48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260</TotalTime>
  <Words>416</Words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29</cp:revision>
  <dcterms:created xsi:type="dcterms:W3CDTF">2012-05-24T12:54:05Z</dcterms:created>
  <dcterms:modified xsi:type="dcterms:W3CDTF">2012-05-25T06:27:26Z</dcterms:modified>
</cp:coreProperties>
</file>