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Метод Гаусса и </a:t>
            </a:r>
            <a:r>
              <a:rPr lang="ru-RU" dirty="0" err="1" smtClean="0"/>
              <a:t>Крамера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Иога́нн Карл Фри́дрих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Га́усс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ru-RU" dirty="0" smtClean="0">
                <a:latin typeface="Calibri" pitchFamily="34" charset="0"/>
                <a:cs typeface="Calibri" pitchFamily="34" charset="0"/>
              </a:rPr>
            </a:br>
            <a:r>
              <a:rPr lang="ru-RU" dirty="0" smtClean="0">
                <a:latin typeface="Calibri" pitchFamily="34" charset="0"/>
                <a:cs typeface="Calibri" pitchFamily="34" charset="0"/>
              </a:rPr>
              <a:t>(1777-1855)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Содержимое 3" descr="Carl_Friedrich_Gaus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1714488"/>
            <a:ext cx="3066607" cy="3929090"/>
          </a:xfrm>
        </p:spPr>
      </p:pic>
      <p:sp>
        <p:nvSpPr>
          <p:cNvPr id="5" name="TextBox 4"/>
          <p:cNvSpPr txBox="1"/>
          <p:nvPr/>
        </p:nvSpPr>
        <p:spPr>
          <a:xfrm>
            <a:off x="285720" y="5857892"/>
            <a:ext cx="8858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Немецкий математик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 механик, физик и 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астроном.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Считается одним из величайших математиков всех времён, «королём математиков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». Лауреат медали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Копли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 (1838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1026" name="Picture 2" descr="C:\Users\Home\Downloads\Carl_Friedrich_Gau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3457867" cy="44291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57686" y="1928802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Хотя в настоящее время данный метод повсеместно называется методом Гаусса, он был известен и до К. Ф. Гаусса.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Первое </a:t>
            </a:r>
            <a:r>
              <a:rPr lang="ru-RU" sz="2400" dirty="0" smtClean="0"/>
              <a:t>известное описание данного метода — в китайском трактате «Математика в девяти книгах», составленном между I в. до н.э. и II в. н. э.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метода Гаусса</a:t>
            </a:r>
            <a:endParaRPr lang="ru-RU" dirty="0"/>
          </a:p>
        </p:txBody>
      </p:sp>
      <p:pic>
        <p:nvPicPr>
          <p:cNvPr id="6" name="Содержимое 5" descr="Условие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142984"/>
            <a:ext cx="8189070" cy="2396341"/>
          </a:xfrm>
        </p:spPr>
      </p:pic>
      <p:pic>
        <p:nvPicPr>
          <p:cNvPr id="2050" name="Picture 2" descr="C:\Users\Home\Downloads\Условие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00438"/>
            <a:ext cx="8315614" cy="1979148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14282" y="578645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Матрица</a:t>
            </a:r>
            <a:r>
              <a:rPr lang="ru-RU" dirty="0" smtClean="0">
                <a:solidFill>
                  <a:srgbClr val="252525"/>
                </a:solidFill>
                <a:cs typeface="Arial" charset="0"/>
              </a:rPr>
              <a:t> </a:t>
            </a:r>
            <a:r>
              <a:rPr lang="ru-RU" dirty="0" smtClean="0">
                <a:solidFill>
                  <a:srgbClr val="252525"/>
                </a:solidFill>
                <a:cs typeface="Arial" charset="0"/>
              </a:rPr>
              <a:t>А </a:t>
            </a:r>
            <a:r>
              <a:rPr lang="ru-RU" dirty="0" smtClean="0">
                <a:solidFill>
                  <a:srgbClr val="252525"/>
                </a:solidFill>
                <a:cs typeface="Arial" charset="0"/>
              </a:rPr>
              <a:t>—</a:t>
            </a:r>
            <a:r>
              <a:rPr lang="ru-RU" dirty="0" smtClean="0">
                <a:solidFill>
                  <a:srgbClr val="252525"/>
                </a:solidFill>
                <a:cs typeface="Arial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основная матрица системы, </a:t>
            </a:r>
            <a:r>
              <a:rPr lang="ru-RU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b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 — столб</a:t>
            </a:r>
            <a:r>
              <a:rPr lang="ru-RU" dirty="0" smtClean="0">
                <a:solidFill>
                  <a:srgbClr val="252525"/>
                </a:solidFill>
                <a:cs typeface="Arial" charset="0"/>
              </a:rPr>
              <a:t>ец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 свободных членов.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 </a:t>
            </a:r>
          </a:p>
        </p:txBody>
      </p:sp>
      <p:pic>
        <p:nvPicPr>
          <p:cNvPr id="2052" name="Picture 4" descr="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125" y="-68263"/>
            <a:ext cx="142875" cy="133351"/>
          </a:xfrm>
          <a:prstGeom prst="rect">
            <a:avLst/>
          </a:prstGeom>
          <a:noFill/>
        </p:spPr>
      </p:pic>
      <p:pic>
        <p:nvPicPr>
          <p:cNvPr id="2053" name="Picture 5" descr="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52750" y="-68263"/>
            <a:ext cx="85725" cy="133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метода Гаусса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800" dirty="0" smtClean="0">
                <a:cs typeface="Arial" pitchFamily="34" charset="0"/>
              </a:rPr>
              <a:t>Тогда</a:t>
            </a:r>
            <a:r>
              <a:rPr lang="ru-RU" sz="1800" dirty="0" smtClean="0">
                <a:cs typeface="Arial" pitchFamily="34" charset="0"/>
              </a:rPr>
              <a:t>, согласно свойству элементарных преобразований над строками, основную матрицу этой системы можно привести к ступенчатому </a:t>
            </a:r>
            <a:r>
              <a:rPr lang="ru-RU" sz="1800" dirty="0" smtClean="0">
                <a:cs typeface="Arial" pitchFamily="34" charset="0"/>
              </a:rPr>
              <a:t>виду</a:t>
            </a:r>
            <a:r>
              <a:rPr lang="en-US" sz="1800" dirty="0" smtClean="0">
                <a:cs typeface="Arial" pitchFamily="34" charset="0"/>
              </a:rPr>
              <a:t>:</a:t>
            </a:r>
            <a:endParaRPr lang="ru-RU" sz="1800" dirty="0">
              <a:cs typeface="Arial" pitchFamily="34" charset="0"/>
            </a:endParaRPr>
          </a:p>
        </p:txBody>
      </p:sp>
      <p:pic>
        <p:nvPicPr>
          <p:cNvPr id="3073" name="Picture 1" descr="C:\Users\Home\Downloads\Столбчатый ви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357430"/>
            <a:ext cx="7744164" cy="2552706"/>
          </a:xfrm>
          <a:prstGeom prst="rect">
            <a:avLst/>
          </a:prstGeom>
          <a:noFill/>
        </p:spPr>
      </p:pic>
      <p:pic>
        <p:nvPicPr>
          <p:cNvPr id="3075" name="Picture 3" descr="C:\Users\Home\Downloads\Столбчатый вид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5214950"/>
            <a:ext cx="3572627" cy="1117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Достоинства метода Гаусса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матриц ограниченного размера менее трудоёмкий по сравнению с другими методами.</a:t>
            </a:r>
          </a:p>
          <a:p>
            <a:r>
              <a:rPr lang="ru-RU" dirty="0" smtClean="0"/>
              <a:t>Позволяет однозначно установить, совместна система или нет, и если совместна, найти её решение.</a:t>
            </a:r>
          </a:p>
          <a:p>
            <a:r>
              <a:rPr lang="ru-RU" dirty="0" smtClean="0"/>
              <a:t>Позволяет найти максимальное число линейно независимых уравнений — ранг</a:t>
            </a:r>
            <a:r>
              <a:rPr lang="ru-RU" u="sng" dirty="0" smtClean="0"/>
              <a:t> </a:t>
            </a:r>
            <a:r>
              <a:rPr lang="ru-RU" dirty="0" smtClean="0"/>
              <a:t>матрицы </a:t>
            </a:r>
            <a:r>
              <a:rPr lang="ru-RU" dirty="0" smtClean="0"/>
              <a:t>системы.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Габриэ́ль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Кра́мер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ru-RU" dirty="0" smtClean="0">
                <a:latin typeface="Calibri" pitchFamily="34" charset="0"/>
                <a:cs typeface="Calibri" pitchFamily="34" charset="0"/>
              </a:rPr>
            </a:br>
            <a:r>
              <a:rPr lang="ru-RU" dirty="0" smtClean="0">
                <a:latin typeface="Calibri" pitchFamily="34" charset="0"/>
                <a:cs typeface="Calibri" pitchFamily="34" charset="0"/>
              </a:rPr>
              <a:t>(1704 – 1752)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Содержимое 3" descr="Gabriel_Cram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500174"/>
            <a:ext cx="4143404" cy="4143404"/>
          </a:xfrm>
        </p:spPr>
      </p:pic>
      <p:sp>
        <p:nvSpPr>
          <p:cNvPr id="6" name="Прямоугольник 5"/>
          <p:cNvSpPr/>
          <p:nvPr/>
        </p:nvSpPr>
        <p:spPr>
          <a:xfrm>
            <a:off x="1571604" y="5929330"/>
            <a:ext cx="6429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cs typeface="Arial" pitchFamily="34" charset="0"/>
              </a:rPr>
              <a:t>Швейцарский математик</a:t>
            </a:r>
            <a:r>
              <a:rPr lang="ru-RU" dirty="0" smtClean="0">
                <a:cs typeface="Arial" pitchFamily="34" charset="0"/>
              </a:rPr>
              <a:t>, ученик и друг Иоганна Бернулли, один </a:t>
            </a:r>
            <a:r>
              <a:rPr lang="ru-RU" dirty="0" smtClean="0">
                <a:cs typeface="Arial" pitchFamily="34" charset="0"/>
              </a:rPr>
              <a:t>из создателей</a:t>
            </a:r>
            <a:r>
              <a:rPr lang="ru-RU" dirty="0" smtClean="0">
                <a:cs typeface="Arial" pitchFamily="34" charset="0"/>
              </a:rPr>
              <a:t> линейной алгебры.</a:t>
            </a:r>
            <a:endParaRPr lang="ru-RU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</a:t>
            </a:r>
            <a:r>
              <a:rPr lang="ru-RU" dirty="0" err="1" smtClean="0"/>
              <a:t>Крамера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endParaRPr lang="ru-RU" dirty="0"/>
          </a:p>
        </p:txBody>
      </p:sp>
      <p:pic>
        <p:nvPicPr>
          <p:cNvPr id="18435" name="Picture 3" descr="C:\Users\Home\Downloads\Gabriel_Cram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3357586" cy="423895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29058" y="2500306"/>
            <a:ext cx="50006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Метод </a:t>
            </a:r>
            <a:r>
              <a:rPr lang="ru-RU" sz="2400" dirty="0" err="1" smtClean="0"/>
              <a:t>Крамера</a:t>
            </a:r>
            <a:r>
              <a:rPr lang="ru-RU" sz="2400" dirty="0" smtClean="0"/>
              <a:t> — способ решения квадратных систем линейных алгебраических уравнений </a:t>
            </a:r>
            <a:r>
              <a:rPr lang="ru-RU" sz="2400" dirty="0" smtClean="0"/>
              <a:t>с ненулевым</a:t>
            </a:r>
            <a:r>
              <a:rPr lang="ru-RU" sz="2400" dirty="0" smtClean="0"/>
              <a:t> определителем основной матрицы (причём для таких уравнений решение существует и единственно).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метода </a:t>
            </a:r>
            <a:r>
              <a:rPr lang="ru-RU" dirty="0" err="1" smtClean="0"/>
              <a:t>Крамера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Для системы  линейных уравнений с  неизвестными (над произвольным полем)</a:t>
            </a:r>
            <a:endParaRPr lang="ru-RU" sz="1800" dirty="0"/>
          </a:p>
        </p:txBody>
      </p:sp>
      <p:pic>
        <p:nvPicPr>
          <p:cNvPr id="19458" name="Picture 2" descr="C:\Users\Home\Downloads\Крамер условие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643182"/>
            <a:ext cx="7858148" cy="2896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метода </a:t>
            </a:r>
            <a:r>
              <a:rPr lang="ru-RU" dirty="0" err="1" smtClean="0"/>
              <a:t>Крамера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71540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       с </a:t>
            </a:r>
            <a:r>
              <a:rPr lang="ru-RU" sz="1800" dirty="0" smtClean="0"/>
              <a:t>определителем матрицы системы , отличным от нуля, решение </a:t>
            </a:r>
            <a:r>
              <a:rPr lang="ru-RU" sz="1800" dirty="0" smtClean="0"/>
              <a:t>записывается в виде</a:t>
            </a:r>
            <a:endParaRPr lang="ru-RU" sz="1800" dirty="0"/>
          </a:p>
        </p:txBody>
      </p:sp>
      <p:pic>
        <p:nvPicPr>
          <p:cNvPr id="20482" name="Picture 2" descr="C:\Users\Home\Downloads\решение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500306"/>
            <a:ext cx="8358278" cy="20938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5143512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(</a:t>
            </a:r>
            <a:r>
              <a:rPr lang="ru-RU" dirty="0" err="1" smtClean="0"/>
              <a:t>i-ый</a:t>
            </a:r>
            <a:r>
              <a:rPr lang="ru-RU" dirty="0" smtClean="0"/>
              <a:t> столбец матрицы системы заменяется столбцом свободных членов).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метода </a:t>
            </a:r>
            <a:r>
              <a:rPr lang="ru-RU" dirty="0" err="1" smtClean="0"/>
              <a:t>Крамера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472518" cy="507209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1800" dirty="0" smtClean="0"/>
              <a:t> В </a:t>
            </a:r>
            <a:r>
              <a:rPr lang="ru-RU" sz="1800" dirty="0" smtClean="0"/>
              <a:t>другой форме правило </a:t>
            </a:r>
            <a:r>
              <a:rPr lang="ru-RU" sz="1800" dirty="0" err="1" smtClean="0"/>
              <a:t>Крамера</a:t>
            </a:r>
            <a:r>
              <a:rPr lang="ru-RU" sz="1800" dirty="0" smtClean="0"/>
              <a:t> формулируется так: для любых коэффициентов c</a:t>
            </a:r>
            <a:r>
              <a:rPr lang="ru-RU" sz="1800" baseline="-25000" dirty="0" smtClean="0"/>
              <a:t>1</a:t>
            </a:r>
            <a:r>
              <a:rPr lang="ru-RU" sz="1800" dirty="0" smtClean="0"/>
              <a:t>, c</a:t>
            </a:r>
            <a:r>
              <a:rPr lang="ru-RU" sz="1800" baseline="-25000" dirty="0" smtClean="0"/>
              <a:t>2</a:t>
            </a:r>
            <a:r>
              <a:rPr lang="ru-RU" sz="1800" dirty="0" smtClean="0"/>
              <a:t>, …, </a:t>
            </a:r>
            <a:r>
              <a:rPr lang="ru-RU" sz="1800" dirty="0" err="1" smtClean="0"/>
              <a:t>c</a:t>
            </a:r>
            <a:r>
              <a:rPr lang="ru-RU" sz="1800" baseline="-25000" dirty="0" err="1" smtClean="0"/>
              <a:t>n</a:t>
            </a:r>
            <a:r>
              <a:rPr lang="ru-RU" sz="1800" dirty="0" smtClean="0"/>
              <a:t> справедливо равенство:</a:t>
            </a:r>
            <a:endParaRPr lang="ru-RU" sz="1800" dirty="0"/>
          </a:p>
        </p:txBody>
      </p:sp>
      <p:pic>
        <p:nvPicPr>
          <p:cNvPr id="21506" name="Picture 2" descr="C:\Users\Home\Downloads\решение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000372"/>
            <a:ext cx="8215338" cy="2008193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28564" y="5643578"/>
            <a:ext cx="87154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В этой форме формула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Крамера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 справедлива без предположения, что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cs typeface="Arial" charset="0"/>
              </a:rPr>
              <a:t> отлично от нуля,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 </a:t>
            </a:r>
          </a:p>
        </p:txBody>
      </p:sp>
      <p:pic>
        <p:nvPicPr>
          <p:cNvPr id="21508" name="Picture 4" descr="\Del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4463" y="-68263"/>
            <a:ext cx="152400" cy="133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149</Words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Метод Гаусса и Крамера</vt:lpstr>
      <vt:lpstr>Иога́нн Карл Фри́дрих Га́усс (1777-1855)</vt:lpstr>
      <vt:lpstr>История</vt:lpstr>
      <vt:lpstr>Описание метода Гаусса</vt:lpstr>
      <vt:lpstr>Описание метода Гаусса</vt:lpstr>
      <vt:lpstr>Достоинства метода Гаусса</vt:lpstr>
      <vt:lpstr>Габриэ́ль Кра́мер (1704 – 1752)</vt:lpstr>
      <vt:lpstr>Метод Крамера</vt:lpstr>
      <vt:lpstr>Описание метода Крамера</vt:lpstr>
      <vt:lpstr>Описание метода Крамера</vt:lpstr>
      <vt:lpstr>Описание метода Крамера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Гаусса и Крамера</dc:title>
  <dc:creator>Home</dc:creator>
  <cp:lastModifiedBy>Home</cp:lastModifiedBy>
  <cp:revision>20</cp:revision>
  <dcterms:created xsi:type="dcterms:W3CDTF">2013-10-27T12:24:51Z</dcterms:created>
  <dcterms:modified xsi:type="dcterms:W3CDTF">2013-10-27T13:49:15Z</dcterms:modified>
</cp:coreProperties>
</file>