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2" r:id="rId13"/>
    <p:sldId id="271" r:id="rId14"/>
    <p:sldId id="270" r:id="rId15"/>
    <p:sldId id="258" r:id="rId16"/>
    <p:sldId id="269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76335" autoAdjust="0"/>
  </p:normalViewPr>
  <p:slideViewPr>
    <p:cSldViewPr>
      <p:cViewPr>
        <p:scale>
          <a:sx n="70" d="100"/>
          <a:sy n="70" d="100"/>
        </p:scale>
        <p:origin x="-1386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u="sng" dirty="0" smtClean="0"/>
              <a:t>Поверхности второго порядка</a:t>
            </a:r>
            <a:endParaRPr lang="ru-RU" b="1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804248" y="6093296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Выполнил:</a:t>
            </a:r>
          </a:p>
          <a:p>
            <a:r>
              <a:rPr lang="ru-RU" dirty="0" err="1" smtClean="0"/>
              <a:t>Чукарин</a:t>
            </a:r>
            <a:r>
              <a:rPr lang="ru-RU" dirty="0" smtClean="0"/>
              <a:t> Евгений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855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/>
              <a:t>Поверхности второго порядка</a:t>
            </a:r>
            <a:endParaRPr lang="ru-RU" b="1" u="sng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47260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Поверхностью второго порядка называется геометрическое </a:t>
            </a:r>
            <a:r>
              <a:rPr lang="ru-RU" dirty="0"/>
              <a:t>место точек трёхмерного пространства, прямоугольные координаты которых удовлетворяют уравнению </a:t>
            </a:r>
            <a:r>
              <a:rPr lang="ru-RU" dirty="0" smtClean="0"/>
              <a:t>вида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/>
              <a:t>котором по крайней мере один из </a:t>
            </a:r>
            <a:r>
              <a:rPr lang="ru-RU" dirty="0" smtClean="0"/>
              <a:t>коэффициентов       ,      ,       ,      ,      ,       </a:t>
            </a:r>
          </a:p>
          <a:p>
            <a:pPr marL="0" indent="0">
              <a:buNone/>
            </a:pPr>
            <a:r>
              <a:rPr lang="ru-RU" dirty="0"/>
              <a:t>отличен от </a:t>
            </a:r>
            <a:r>
              <a:rPr lang="ru-RU" dirty="0" smtClean="0"/>
              <a:t>нуля.</a:t>
            </a:r>
          </a:p>
          <a:p>
            <a:endParaRPr lang="ru-RU" dirty="0"/>
          </a:p>
        </p:txBody>
      </p:sp>
      <p:pic>
        <p:nvPicPr>
          <p:cNvPr id="1026" name="Picture 2" descr="C:\Users\User-PC\Desktop\3fe7628b6aef7d77a917e06254d7ec7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10" y="3242369"/>
            <a:ext cx="8064896" cy="546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-PC\Desktop\63035f1ef50cbb58bda4b1984d80b36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581127"/>
            <a:ext cx="576064" cy="32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-PC\Desktop\524265cb63d5086916abfb377fd6a84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434" y="4581127"/>
            <a:ext cx="558924" cy="27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-PC\Desktop\e381c9ad92ab83537c95fd5cab1bb8a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581127"/>
            <a:ext cx="558924" cy="27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-PC\Desktop\dc3a4659a418943955caa9ea8aac07fb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737" y="4581127"/>
            <a:ext cx="515928" cy="279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User-PC\Desktop\3de9f7ef5729330aead9f2b7c2e81ca7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796" y="4578775"/>
            <a:ext cx="563626" cy="28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User-PC\Desktop\8ec8f5d819dc8a772b82f6c69e6fdd8e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911" y="4578776"/>
            <a:ext cx="635415" cy="28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91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/>
              <a:t>Поверхности  второго  порядка 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u="sng" dirty="0" smtClean="0"/>
              <a:t>Вырожденные</a:t>
            </a:r>
            <a:r>
              <a:rPr lang="ru-RU" dirty="0" smtClean="0"/>
              <a:t> </a:t>
            </a:r>
            <a:r>
              <a:rPr lang="ru-RU" dirty="0"/>
              <a:t>поверхности второго порядка это плоскости и точки, которые задаются уравнением второго порядка. Если уравнению второго порядка не удовлетворяет ни одна точка пространства, то тоже говорят, что уравнение определяет вырожденную поверхность (мнимую поверхность второго порядка).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u="sng" dirty="0" smtClean="0"/>
              <a:t>Невырожденные </a:t>
            </a:r>
            <a:r>
              <a:rPr lang="ru-RU" dirty="0"/>
              <a:t>поверхности второго порядка подразделяются на пять </a:t>
            </a:r>
            <a:r>
              <a:rPr lang="ru-RU" dirty="0" smtClean="0"/>
              <a:t>типов:</a:t>
            </a:r>
          </a:p>
          <a:p>
            <a:pPr>
              <a:buFont typeface="Wingdings" pitchFamily="2" charset="2"/>
              <a:buChar char="Ø"/>
            </a:pPr>
            <a:r>
              <a:rPr lang="ru-RU" sz="3800" u="sng" dirty="0"/>
              <a:t>Эллипсоид </a:t>
            </a:r>
            <a:endParaRPr lang="ru-RU" sz="3800" u="sng" dirty="0" smtClean="0"/>
          </a:p>
          <a:p>
            <a:pPr>
              <a:buFont typeface="Wingdings" pitchFamily="2" charset="2"/>
              <a:buChar char="Ø"/>
            </a:pPr>
            <a:r>
              <a:rPr lang="ru-RU" sz="3800" u="sng" dirty="0" smtClean="0"/>
              <a:t>Гиперболоиды</a:t>
            </a:r>
          </a:p>
          <a:p>
            <a:pPr>
              <a:buFont typeface="Wingdings" pitchFamily="2" charset="2"/>
              <a:buChar char="Ø"/>
            </a:pPr>
            <a:r>
              <a:rPr lang="ru-RU" sz="3800" u="sng" dirty="0"/>
              <a:t>Конус </a:t>
            </a:r>
            <a:endParaRPr lang="ru-RU" sz="3800" u="sng" dirty="0" smtClean="0"/>
          </a:p>
          <a:p>
            <a:pPr>
              <a:buFont typeface="Wingdings" pitchFamily="2" charset="2"/>
              <a:buChar char="Ø"/>
            </a:pPr>
            <a:r>
              <a:rPr lang="ru-RU" sz="3800" u="sng" dirty="0" smtClean="0"/>
              <a:t>Параболоиды</a:t>
            </a:r>
          </a:p>
          <a:p>
            <a:pPr>
              <a:buFont typeface="Wingdings" pitchFamily="2" charset="2"/>
              <a:buChar char="Ø"/>
            </a:pPr>
            <a:r>
              <a:rPr lang="ru-RU" sz="3800" u="sng" dirty="0"/>
              <a:t>Цилиндры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733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/>
              <a:t>Эллипсоид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u="sng" dirty="0" smtClean="0"/>
              <a:t>Эллипсоидом</a:t>
            </a:r>
            <a:r>
              <a:rPr lang="ru-RU" sz="2800" dirty="0" smtClean="0"/>
              <a:t> называется поверхность </a:t>
            </a:r>
            <a:r>
              <a:rPr lang="ru-RU" sz="2800" dirty="0"/>
              <a:t>в трёхмерном пространстве, полученная деформацией сферы вдоль трёх взаимно перпендикулярных осей. </a:t>
            </a:r>
          </a:p>
          <a:p>
            <a:pPr marL="0" indent="0">
              <a:buNone/>
            </a:pPr>
            <a:r>
              <a:rPr lang="ru-RU" sz="2800" dirty="0" smtClean="0"/>
              <a:t>Каноническое </a:t>
            </a:r>
            <a:r>
              <a:rPr lang="ru-RU" sz="2800" dirty="0"/>
              <a:t>уравнение эллипсоида в декартовых координатах, совпадающих с осями деформации эллипсоида</a:t>
            </a:r>
            <a:r>
              <a:rPr lang="ru-RU" sz="2800" dirty="0" smtClean="0"/>
              <a:t>:</a:t>
            </a:r>
          </a:p>
          <a:p>
            <a:pPr marL="0" indent="0">
              <a:buNone/>
            </a:pPr>
            <a:r>
              <a:rPr lang="ru-RU" sz="2800" dirty="0" smtClean="0"/>
              <a:t>                                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dirty="0" smtClean="0"/>
              <a:t>где  </a:t>
            </a:r>
            <a:r>
              <a:rPr lang="ru-RU" sz="2800" dirty="0"/>
              <a:t>a, b, c – положительные </a:t>
            </a:r>
            <a:r>
              <a:rPr lang="ru-RU" sz="2800" dirty="0" smtClean="0"/>
              <a:t>константы</a:t>
            </a:r>
            <a:r>
              <a:rPr lang="ru-RU" sz="2800" dirty="0"/>
              <a:t> </a:t>
            </a:r>
            <a:r>
              <a:rPr lang="en-US" sz="2800" dirty="0" smtClean="0"/>
              <a:t>(</a:t>
            </a:r>
            <a:r>
              <a:rPr lang="ru-RU" sz="2800" dirty="0" smtClean="0"/>
              <a:t>полуоси).</a:t>
            </a:r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5216" y="4149080"/>
            <a:ext cx="85994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66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/>
              <a:t>Эллипсоид 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Если </a:t>
            </a:r>
            <a:r>
              <a:rPr lang="ru-RU" dirty="0" smtClean="0"/>
              <a:t>величины </a:t>
            </a:r>
            <a:r>
              <a:rPr lang="en-US" dirty="0" smtClean="0"/>
              <a:t>a, b, c</a:t>
            </a:r>
            <a:r>
              <a:rPr lang="en-US" dirty="0"/>
              <a:t> </a:t>
            </a:r>
            <a:r>
              <a:rPr lang="ru-RU" dirty="0" smtClean="0"/>
              <a:t>различны</a:t>
            </a:r>
            <a:r>
              <a:rPr lang="ru-RU" dirty="0"/>
              <a:t>, то эллипсоид называется </a:t>
            </a:r>
            <a:r>
              <a:rPr lang="ru-RU" b="1" u="sng" dirty="0" err="1"/>
              <a:t>трехостным</a:t>
            </a:r>
            <a:r>
              <a:rPr lang="ru-RU" dirty="0"/>
              <a:t>.</a:t>
            </a:r>
          </a:p>
          <a:p>
            <a:r>
              <a:rPr lang="ru-RU" dirty="0"/>
              <a:t>Если две из трех полуосей равны, эллипсоид является поверхностью </a:t>
            </a:r>
            <a:r>
              <a:rPr lang="ru-RU" dirty="0" smtClean="0"/>
              <a:t>вращения</a:t>
            </a:r>
            <a:r>
              <a:rPr lang="en-US" dirty="0" smtClean="0"/>
              <a:t> (</a:t>
            </a:r>
            <a:r>
              <a:rPr lang="ru-RU" u="sng" dirty="0" smtClean="0"/>
              <a:t>сфероид</a:t>
            </a:r>
            <a:r>
              <a:rPr lang="ru-RU" dirty="0" smtClean="0"/>
              <a:t>).  </a:t>
            </a:r>
            <a:r>
              <a:rPr lang="ru-RU" dirty="0"/>
              <a:t>Он получается в результате вращения эллипса вокруг одной из своих осей. </a:t>
            </a:r>
          </a:p>
          <a:p>
            <a:endParaRPr lang="ru-RU" dirty="0"/>
          </a:p>
        </p:txBody>
      </p:sp>
      <p:pic>
        <p:nvPicPr>
          <p:cNvPr id="3074" name="Picture 2" descr="C:\Users\User-PC\Desktop\Constructie_ellipsoïde.gif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8760"/>
            <a:ext cx="320040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-PC\Desktop\2000px-Gnuplot_ellipsoid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93843"/>
            <a:ext cx="4824536" cy="3384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280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/>
              <a:t>Гиперболоиды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 математике гиперболоид — это вид поверхности второго порядка в трёхмерном пространстве, задаваемый в декартовых координатах </a:t>
            </a:r>
            <a:r>
              <a:rPr lang="ru-RU" dirty="0" smtClean="0"/>
              <a:t>уравнением</a:t>
            </a:r>
            <a:r>
              <a:rPr lang="en-US" dirty="0" smtClean="0"/>
              <a:t>: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                    (</a:t>
            </a:r>
            <a:r>
              <a:rPr lang="ru-RU" b="1" u="sng" dirty="0" smtClean="0"/>
              <a:t>однополосный гиперболоид</a:t>
            </a:r>
            <a:r>
              <a:rPr lang="ru-RU" dirty="0" smtClean="0"/>
              <a:t>),</a:t>
            </a:r>
          </a:p>
          <a:p>
            <a:pPr marL="0" indent="0">
              <a:buNone/>
            </a:pPr>
            <a:r>
              <a:rPr lang="ru-RU" dirty="0" smtClean="0"/>
              <a:t>где </a:t>
            </a:r>
            <a:r>
              <a:rPr lang="en-US" dirty="0" smtClean="0"/>
              <a:t>a </a:t>
            </a:r>
            <a:r>
              <a:rPr lang="ru-RU" dirty="0" smtClean="0"/>
              <a:t>и </a:t>
            </a:r>
            <a:r>
              <a:rPr lang="en-US" dirty="0" smtClean="0"/>
              <a:t>b – </a:t>
            </a:r>
            <a:r>
              <a:rPr lang="ru-RU" dirty="0" smtClean="0"/>
              <a:t>действительные</a:t>
            </a:r>
          </a:p>
          <a:p>
            <a:pPr marL="0" indent="0">
              <a:buNone/>
            </a:pPr>
            <a:r>
              <a:rPr lang="ru-RU" dirty="0" smtClean="0"/>
              <a:t>полуоси, а </a:t>
            </a:r>
            <a:r>
              <a:rPr lang="en-US" dirty="0" smtClean="0"/>
              <a:t>c – </a:t>
            </a:r>
            <a:r>
              <a:rPr lang="ru-RU" dirty="0" smtClean="0"/>
              <a:t>мнимая полуось.</a:t>
            </a:r>
          </a:p>
          <a:p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28800" y="3473354"/>
            <a:ext cx="8570913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103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/>
              <a:t>Гиперболоиды 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u="sng" dirty="0"/>
              <a:t>Двуполостным гиперболоидом </a:t>
            </a:r>
            <a:r>
              <a:rPr lang="ru-RU" dirty="0"/>
              <a:t>называется геометрическое место точек пространства, координаты которых в некоторой декартовой системе координат удовлетворяют уравнению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                       где </a:t>
            </a:r>
            <a:r>
              <a:rPr lang="en-US" dirty="0" smtClean="0"/>
              <a:t>a </a:t>
            </a:r>
            <a:r>
              <a:rPr lang="ru-RU" dirty="0" smtClean="0"/>
              <a:t>и</a:t>
            </a:r>
            <a:r>
              <a:rPr lang="en-US" dirty="0" smtClean="0"/>
              <a:t> b</a:t>
            </a:r>
            <a:r>
              <a:rPr lang="ru-RU" dirty="0" smtClean="0"/>
              <a:t> – мнимые полуоси, </a:t>
            </a:r>
            <a:r>
              <a:rPr lang="en-US" dirty="0" smtClean="0"/>
              <a:t>c –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д</a:t>
            </a:r>
            <a:r>
              <a:rPr lang="ru-RU" dirty="0" smtClean="0"/>
              <a:t>ействительная полуось.</a:t>
            </a:r>
            <a:endParaRPr lang="ru-RU" dirty="0"/>
          </a:p>
          <a:p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84784" y="4077072"/>
            <a:ext cx="8570913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129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/>
              <a:t>Гиперболоиды </a:t>
            </a:r>
          </a:p>
        </p:txBody>
      </p:sp>
      <p:pic>
        <p:nvPicPr>
          <p:cNvPr id="6146" name="Picture 2" descr="C:\Users\User-PC\Desktop\HyperboloidOfOneSheet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6"/>
            <a:ext cx="3667125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-PC\Desktop\HyperboloidOfTwoSheets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412776"/>
            <a:ext cx="3867150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27584" y="632702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Однополостный </a:t>
            </a:r>
            <a:r>
              <a:rPr lang="ru-RU" dirty="0" smtClean="0"/>
              <a:t>гиперболоид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20072" y="630932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Двуполостный гиперболоид</a:t>
            </a:r>
          </a:p>
        </p:txBody>
      </p:sp>
    </p:spTree>
    <p:extLst>
      <p:ext uri="{BB962C8B-B14F-4D97-AF65-F5344CB8AC3E}">
        <p14:creationId xmlns:p14="http://schemas.microsoft.com/office/powerpoint/2010/main" val="428369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/>
              <a:t>Конус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300" b="1" u="sng" dirty="0"/>
              <a:t>Конусом</a:t>
            </a:r>
            <a:r>
              <a:rPr lang="ru-RU" sz="3300" dirty="0"/>
              <a:t> называется геометрическое место точек пространства, координаты которых в некоторой декартовой системе координат удовлетворяют </a:t>
            </a:r>
            <a:r>
              <a:rPr lang="ru-RU" sz="3300" dirty="0" smtClean="0"/>
              <a:t>уравнению</a:t>
            </a:r>
          </a:p>
          <a:p>
            <a:pPr marL="0" indent="0">
              <a:buNone/>
            </a:pPr>
            <a:r>
              <a:rPr lang="ru-RU" sz="3300" dirty="0"/>
              <a:t> </a:t>
            </a:r>
            <a:r>
              <a:rPr lang="ru-RU" sz="3300" dirty="0" smtClean="0"/>
              <a:t>                           где </a:t>
            </a:r>
            <a:r>
              <a:rPr lang="en-US" sz="3300" dirty="0" smtClean="0"/>
              <a:t>a, b, c </a:t>
            </a:r>
            <a:r>
              <a:rPr lang="ru-RU" sz="3300" dirty="0" smtClean="0"/>
              <a:t>– положительные </a:t>
            </a:r>
          </a:p>
          <a:p>
            <a:pPr marL="0" indent="0">
              <a:buNone/>
            </a:pPr>
            <a:r>
              <a:rPr lang="ru-RU" sz="3300" dirty="0" smtClean="0"/>
              <a:t>константы                        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8760" y="3573016"/>
            <a:ext cx="8570913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912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/>
              <a:t>Конус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Если a=b, то конус является поверхностью вращения.  Он получается в результате вращения прямой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вокруг </a:t>
            </a:r>
            <a:r>
              <a:rPr lang="ru-RU" dirty="0"/>
              <a:t>оси  </a:t>
            </a:r>
            <a:r>
              <a:rPr lang="en-US" dirty="0" smtClean="0"/>
              <a:t>Oz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10" y="3645024"/>
            <a:ext cx="96202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 descr="C:\Users\User-PC\Desktop\1085px-DoubleCone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196752"/>
            <a:ext cx="4392488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20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/>
              <a:t>Параболоиды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Параболоид </a:t>
            </a:r>
            <a:r>
              <a:rPr lang="ru-RU" dirty="0"/>
              <a:t>― тип поверхности второго порядка. Параболоид может быть охарактеризован как незамкнутая нецентральная (то есть не имеющая центра симметрии) поверхность второго </a:t>
            </a:r>
            <a:r>
              <a:rPr lang="ru-RU" dirty="0" smtClean="0"/>
              <a:t>порядка.</a:t>
            </a:r>
          </a:p>
          <a:p>
            <a:pPr marL="0" indent="0">
              <a:buNone/>
            </a:pPr>
            <a:r>
              <a:rPr lang="ru-RU" dirty="0" smtClean="0"/>
              <a:t>Канонические </a:t>
            </a:r>
            <a:r>
              <a:rPr lang="ru-RU" dirty="0"/>
              <a:t>уравнения параболоида в декартовых координатах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/>
              <a:t>если </a:t>
            </a:r>
            <a:r>
              <a:rPr lang="en-US" dirty="0" smtClean="0"/>
              <a:t>a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en-US" dirty="0" smtClean="0"/>
              <a:t>b</a:t>
            </a:r>
            <a:r>
              <a:rPr lang="ru-RU" dirty="0" smtClean="0"/>
              <a:t> </a:t>
            </a:r>
            <a:r>
              <a:rPr lang="ru-RU" dirty="0"/>
              <a:t>одного знака, то параболоид называется </a:t>
            </a:r>
            <a:r>
              <a:rPr lang="ru-RU" b="1" u="sng" dirty="0"/>
              <a:t>эллиптическим</a:t>
            </a:r>
            <a:r>
              <a:rPr lang="ru-RU" dirty="0"/>
              <a:t>.</a:t>
            </a:r>
          </a:p>
          <a:p>
            <a:r>
              <a:rPr lang="ru-RU" dirty="0"/>
              <a:t>если </a:t>
            </a:r>
            <a:r>
              <a:rPr lang="en-US" dirty="0" smtClean="0"/>
              <a:t>a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en-US" dirty="0" smtClean="0"/>
              <a:t>b</a:t>
            </a:r>
            <a:r>
              <a:rPr lang="ru-RU" dirty="0" smtClean="0"/>
              <a:t> </a:t>
            </a:r>
            <a:r>
              <a:rPr lang="ru-RU" dirty="0"/>
              <a:t>разного знака, то параболоид называется </a:t>
            </a:r>
            <a:r>
              <a:rPr lang="ru-RU" b="1" u="sng" dirty="0"/>
              <a:t>гиперболическим</a:t>
            </a:r>
            <a:r>
              <a:rPr lang="ru-RU" dirty="0"/>
              <a:t>.</a:t>
            </a:r>
          </a:p>
          <a:p>
            <a:r>
              <a:rPr lang="ru-RU" dirty="0"/>
              <a:t>если один из коэффициентов равен нулю, то параболоид называется </a:t>
            </a:r>
            <a:r>
              <a:rPr lang="ru-RU" b="1" u="sng" dirty="0"/>
              <a:t>параболическим цилиндром</a:t>
            </a:r>
            <a:r>
              <a:rPr lang="ru-RU" dirty="0"/>
              <a:t>.</a:t>
            </a:r>
          </a:p>
        </p:txBody>
      </p:sp>
      <p:pic>
        <p:nvPicPr>
          <p:cNvPr id="9218" name="Picture 2" descr="C:\Users\User-PC\Desktop\76360de061cab5e275971000bac7fce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573016"/>
            <a:ext cx="2475537" cy="4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43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/>
              <a:t>Эллиптический параболоид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u="sng" dirty="0"/>
              <a:t>Эллиптическим параболоидом</a:t>
            </a:r>
            <a:r>
              <a:rPr lang="ru-RU" sz="2400" dirty="0"/>
              <a:t> называется геометрическое место точек пространства, координаты которых в некоторой декартовой системе координат удовлетворяют </a:t>
            </a:r>
            <a:r>
              <a:rPr lang="ru-RU" sz="2400" dirty="0" smtClean="0"/>
              <a:t>уравнению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              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              </a:t>
            </a: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где </a:t>
            </a:r>
            <a:r>
              <a:rPr lang="en-US" sz="2400" dirty="0" smtClean="0"/>
              <a:t>a </a:t>
            </a:r>
            <a:r>
              <a:rPr lang="ru-RU" sz="2400" dirty="0" smtClean="0"/>
              <a:t>и </a:t>
            </a:r>
            <a:r>
              <a:rPr lang="en-US" sz="2400" dirty="0" smtClean="0"/>
              <a:t>b – </a:t>
            </a:r>
            <a:r>
              <a:rPr lang="ru-RU" sz="2400" dirty="0" smtClean="0"/>
              <a:t>положительные константы.</a:t>
            </a:r>
            <a:endParaRPr lang="en-US" sz="2400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4824" y="4293096"/>
            <a:ext cx="8570913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 descr="C:\Users\User-PC\Desktop\22928727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1780381"/>
            <a:ext cx="3378200" cy="416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70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/>
              <a:t>Гиперболический параболоид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u="sng" dirty="0" smtClean="0"/>
              <a:t>Гиперболический параболоид </a:t>
            </a:r>
            <a:r>
              <a:rPr lang="ru-RU" dirty="0"/>
              <a:t>(называемый в строительстве «</a:t>
            </a:r>
            <a:r>
              <a:rPr lang="ru-RU" dirty="0" err="1"/>
              <a:t>гипар</a:t>
            </a:r>
            <a:r>
              <a:rPr lang="ru-RU" dirty="0"/>
              <a:t>») — седлообразная поверхность, описываемая в прямоугольной системе координат уравнением </a:t>
            </a:r>
            <a:r>
              <a:rPr lang="ru-RU" dirty="0" smtClean="0"/>
              <a:t>вида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Гиперболический параболоид является </a:t>
            </a:r>
            <a:r>
              <a:rPr lang="ru-RU" u="sng" dirty="0"/>
              <a:t>линейчатой поверхностью</a:t>
            </a:r>
            <a:r>
              <a:rPr lang="ru-RU" dirty="0"/>
              <a:t>.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72816" y="4034408"/>
            <a:ext cx="857091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 descr="C:\Users\User-PC\Desktop\22513354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47331"/>
            <a:ext cx="4038600" cy="278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User-PC\Desktop\Hyperbolic_paraboloid_as_a_conoid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69060"/>
            <a:ext cx="4032448" cy="2628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31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/>
              <a:t>Цилиндры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u="sng" dirty="0"/>
              <a:t>Цилиндрической</a:t>
            </a:r>
            <a:r>
              <a:rPr lang="ru-RU" dirty="0"/>
              <a:t> </a:t>
            </a:r>
            <a:r>
              <a:rPr lang="ru-RU" b="1" u="sng" dirty="0"/>
              <a:t>поверхностью </a:t>
            </a:r>
            <a:r>
              <a:rPr lang="ru-RU" dirty="0"/>
              <a:t>(цилиндром) называется поверхность, которую описывает прямая (называемая образующей), перемещающаяся параллельно самой себе вдоль некоторой кривой (называемой направляющей) .</a:t>
            </a:r>
          </a:p>
          <a:p>
            <a:pPr marL="0" indent="0">
              <a:buNone/>
            </a:pPr>
            <a:r>
              <a:rPr lang="ru-RU" dirty="0"/>
              <a:t>Цилиндры называют по виду направляющей: круговые, эллиптические, параболические, гиперболические.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843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/>
              <a:t>Цилиндрические поверхности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0860086"/>
              </p:ext>
            </p:extLst>
          </p:nvPr>
        </p:nvGraphicFramePr>
        <p:xfrm>
          <a:off x="457200" y="1228318"/>
          <a:ext cx="8507288" cy="5225018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3020888"/>
              </a:tblGrid>
              <a:tr h="894469">
                <a:tc>
                  <a:txBody>
                    <a:bodyPr/>
                    <a:lstStyle/>
                    <a:p>
                      <a:r>
                        <a:rPr lang="ru-RU" u="sng" dirty="0">
                          <a:effectLst/>
                        </a:rPr>
                        <a:t>Эллиптический цилиндр: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u="sng" dirty="0">
                          <a:effectLst/>
                        </a:rPr>
                        <a:t>Параболический цилиндр: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u="sng" dirty="0">
                          <a:effectLst/>
                        </a:rPr>
                        <a:t>Гиперболический цилиндр: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FF"/>
                    </a:solidFill>
                  </a:tcPr>
                </a:tc>
              </a:tr>
              <a:tr h="816179">
                <a:tc>
                  <a:txBody>
                    <a:bodyPr/>
                    <a:lstStyle/>
                    <a:p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65958"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1348">
                <a:tc>
                  <a:txBody>
                    <a:bodyPr/>
                    <a:lstStyle/>
                    <a:p>
                      <a:r>
                        <a:rPr lang="ru-RU" u="sng" dirty="0">
                          <a:effectLst/>
                        </a:rPr>
                        <a:t>Пара совпавших прямых: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u="sng" dirty="0">
                          <a:effectLst/>
                        </a:rPr>
                        <a:t>Пара совпавших плоскостей: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u="sng" dirty="0">
                          <a:effectLst/>
                        </a:rPr>
                        <a:t>Пара пересекающихся плоскостей: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FF"/>
                    </a:solidFill>
                  </a:tcPr>
                </a:tc>
              </a:tr>
              <a:tr h="817064">
                <a:tc>
                  <a:txBody>
                    <a:bodyPr/>
                    <a:lstStyle/>
                    <a:p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 descr="\frac{x^2}{a^2}+\frac{y^2}{b^2}=1\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168" y="2205257"/>
            <a:ext cx="971550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y^2=2px\!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928" y="2305269"/>
            <a:ext cx="714375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\frac{x^2}{a^2}-\frac{y^2}{b^2}\!=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752" y="2213367"/>
            <a:ext cx="952500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il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68960"/>
            <a:ext cx="2376263" cy="135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ar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068960"/>
            <a:ext cx="2376264" cy="1356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Hip el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94" y="3068960"/>
            <a:ext cx="2237534" cy="1356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\frac{x^2}{a^2}+\frac{y^2}{b^2}=0\!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743779"/>
            <a:ext cx="971550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y^2=0\!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193" y="5843792"/>
            <a:ext cx="5143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\frac{x^2}{a^2}-\frac{y^2}{b^2}\!=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074" y="5739017"/>
            <a:ext cx="952500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457200" y="2674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24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/>
              <a:t>Матричный вид уравнения поверхности второго порядка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Уравнение поверхности второго порядка может быть переписано в матричном виде</a:t>
            </a:r>
            <a:r>
              <a:rPr lang="ru-RU" sz="2400" dirty="0" smtClean="0"/>
              <a:t>: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Также </a:t>
            </a:r>
            <a:r>
              <a:rPr lang="ru-RU" sz="2400" dirty="0"/>
              <a:t>можно выделить квадратичную и линейную части друг от друга</a:t>
            </a:r>
            <a:r>
              <a:rPr lang="ru-RU" sz="2400" dirty="0" smtClean="0"/>
              <a:t>: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/>
              <a:t>Если </a:t>
            </a:r>
            <a:r>
              <a:rPr lang="ru-RU" sz="2400" dirty="0" smtClean="0"/>
              <a:t>обозначить                                                                                    , </a:t>
            </a:r>
          </a:p>
          <a:p>
            <a:pPr marL="0" indent="0">
              <a:buNone/>
            </a:pPr>
            <a:r>
              <a:rPr lang="ru-RU" sz="2400" dirty="0" smtClean="0"/>
              <a:t>то уравнение приобретет следующий вид: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12290" name="Picture 2" descr="C:\Users\User-PC\Desktop\27030b4193fabb2df47bc0f4030dc6c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83253"/>
            <a:ext cx="3960440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User-PC\Desktop\730b119734d75046e4c52f2466b1b3b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40" y="4077072"/>
            <a:ext cx="5343525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User-PC\Desktop\1164a9db7fddc3421892c1dfefd8ea3e (1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647" y="4757999"/>
            <a:ext cx="5663972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User-PC\Desktop\1478d2ac82da5dd6d0051ec7f223821c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07" y="5977285"/>
            <a:ext cx="3374895" cy="344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72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5400" dirty="0" smtClean="0"/>
          </a:p>
          <a:p>
            <a:pPr marL="0" indent="0" algn="ctr">
              <a:buNone/>
            </a:pPr>
            <a:r>
              <a:rPr lang="ru-RU" sz="5400" dirty="0" smtClean="0"/>
              <a:t>Спасибо за внимание!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01542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543</Words>
  <Application>Microsoft Office PowerPoint</Application>
  <PresentationFormat>Экран (4:3)</PresentationFormat>
  <Paragraphs>89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Поверхности второго порядка</vt:lpstr>
      <vt:lpstr>Поверхности второго порядка</vt:lpstr>
      <vt:lpstr>Поверхности  второго  порядка </vt:lpstr>
      <vt:lpstr>Эллипсоид </vt:lpstr>
      <vt:lpstr>Эллипсоид </vt:lpstr>
      <vt:lpstr>Гиперболоиды </vt:lpstr>
      <vt:lpstr>Гиперболоиды </vt:lpstr>
      <vt:lpstr>Гиперболоиды </vt:lpstr>
      <vt:lpstr>Конус </vt:lpstr>
      <vt:lpstr>Конус </vt:lpstr>
      <vt:lpstr>Параболоиды</vt:lpstr>
      <vt:lpstr>Эллиптический параболоид</vt:lpstr>
      <vt:lpstr>Гиперболический параболоид</vt:lpstr>
      <vt:lpstr>Цилиндры</vt:lpstr>
      <vt:lpstr>Цилиндрические поверхности</vt:lpstr>
      <vt:lpstr>Матричный вид уравнения поверхности второго порядка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Поверхности второго порядка</dc:title>
  <dc:creator>User-PC</dc:creator>
  <cp:lastModifiedBy>User-PC</cp:lastModifiedBy>
  <cp:revision>16</cp:revision>
  <dcterms:created xsi:type="dcterms:W3CDTF">2013-10-25T15:36:30Z</dcterms:created>
  <dcterms:modified xsi:type="dcterms:W3CDTF">2013-10-28T13:12:09Z</dcterms:modified>
</cp:coreProperties>
</file>