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2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0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6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2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88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07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63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92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907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85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77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278CC-2971-4CBE-A4D0-3B4F05035BBF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CA9C9-487D-4F2C-9AE2-7F7072CE68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78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03648" y="1484784"/>
            <a:ext cx="59766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latin typeface="Monotype Corsiva" pitchFamily="66" charset="0"/>
              </a:rPr>
              <a:t>Колин </a:t>
            </a:r>
            <a:r>
              <a:rPr lang="ru-RU" sz="9600" b="1" i="1" dirty="0" err="1" smtClean="0">
                <a:latin typeface="Monotype Corsiva" pitchFamily="66" charset="0"/>
              </a:rPr>
              <a:t>Маклорен</a:t>
            </a:r>
            <a:endParaRPr lang="ru-RU" sz="9600" b="1" i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768" y="5877272"/>
            <a:ext cx="5603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Monotype Corsiva" pitchFamily="66" charset="0"/>
              </a:rPr>
              <a:t>Выполнил: студент гр. 2Л31 Благовещенская А.И.</a:t>
            </a:r>
          </a:p>
          <a:p>
            <a:r>
              <a:rPr lang="ru-RU" sz="2000" dirty="0" smtClean="0">
                <a:latin typeface="Monotype Corsiva" pitchFamily="66" charset="0"/>
              </a:rPr>
              <a:t>Проверил: доцент </a:t>
            </a:r>
            <a:r>
              <a:rPr lang="ru-RU" sz="2000" dirty="0" err="1" smtClean="0">
                <a:latin typeface="Monotype Corsiva" pitchFamily="66" charset="0"/>
              </a:rPr>
              <a:t>Тарбокова</a:t>
            </a:r>
            <a:r>
              <a:rPr lang="ru-RU" sz="2000" dirty="0" smtClean="0">
                <a:latin typeface="Monotype Corsiva" pitchFamily="66" charset="0"/>
              </a:rPr>
              <a:t> Т.В.</a:t>
            </a:r>
            <a:endParaRPr lang="ru-RU" sz="20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3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" t="5006" r="6643" b="3741"/>
          <a:stretch/>
        </p:blipFill>
        <p:spPr>
          <a:xfrm>
            <a:off x="4211960" y="444136"/>
            <a:ext cx="4637314" cy="59697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51520" y="1772816"/>
            <a:ext cx="41044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Колин </a:t>
            </a:r>
            <a:r>
              <a:rPr lang="ru-RU" sz="2400" dirty="0" err="1" smtClean="0">
                <a:latin typeface="Monotype Corsiva" pitchFamily="66" charset="0"/>
              </a:rPr>
              <a:t>Маклорен</a:t>
            </a:r>
            <a:r>
              <a:rPr lang="ru-RU" sz="2400" dirty="0" smtClean="0">
                <a:latin typeface="Monotype Corsiva" pitchFamily="66" charset="0"/>
              </a:rPr>
              <a:t> (февраль 1698 - 14 июня 1746) — выдающийся шотландский математик. Основные исследования посвящены математическому анализу и геометрии. Одним из первых воспринял и начал развивать математический анализ.</a:t>
            </a:r>
            <a:endParaRPr lang="ru-RU" sz="2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6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1772816"/>
            <a:ext cx="849694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	</a:t>
            </a:r>
            <a:r>
              <a:rPr lang="ru-RU" sz="2800" dirty="0" err="1" smtClean="0">
                <a:latin typeface="Monotype Corsiva" pitchFamily="66" charset="0"/>
              </a:rPr>
              <a:t>Маклорен</a:t>
            </a:r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dirty="0">
                <a:latin typeface="Monotype Corsiva" pitchFamily="66" charset="0"/>
              </a:rPr>
              <a:t>родился в шотландском приходе </a:t>
            </a:r>
            <a:r>
              <a:rPr lang="ru-RU" sz="2800" dirty="0" err="1">
                <a:latin typeface="Monotype Corsiva" pitchFamily="66" charset="0"/>
              </a:rPr>
              <a:t>Килмодэн</a:t>
            </a:r>
            <a:r>
              <a:rPr lang="ru-RU" sz="2800" dirty="0">
                <a:latin typeface="Monotype Corsiva" pitchFamily="66" charset="0"/>
              </a:rPr>
              <a:t>, где его отец, Джон </a:t>
            </a:r>
            <a:r>
              <a:rPr lang="ru-RU" sz="2800" dirty="0" err="1">
                <a:latin typeface="Monotype Corsiva" pitchFamily="66" charset="0"/>
              </a:rPr>
              <a:t>Маклорен</a:t>
            </a:r>
            <a:r>
              <a:rPr lang="ru-RU" sz="2800" dirty="0">
                <a:latin typeface="Monotype Corsiva" pitchFamily="66" charset="0"/>
              </a:rPr>
              <a:t>, был настоятелем. Своё детство Колин провел в фамильном поместье в </a:t>
            </a:r>
            <a:r>
              <a:rPr lang="ru-RU" sz="2800" dirty="0" err="1">
                <a:latin typeface="Monotype Corsiva" pitchFamily="66" charset="0"/>
              </a:rPr>
              <a:t>Эргилшире</a:t>
            </a:r>
            <a:r>
              <a:rPr lang="ru-RU" sz="2800" dirty="0">
                <a:latin typeface="Monotype Corsiva" pitchFamily="66" charset="0"/>
              </a:rPr>
              <a:t> с двумя братьями. Его мать хотела, чтобы сыновья получили хорошее образование, поэтому семья переехала в </a:t>
            </a:r>
            <a:r>
              <a:rPr lang="ru-RU" sz="2800" dirty="0" err="1">
                <a:latin typeface="Monotype Corsiva" pitchFamily="66" charset="0"/>
              </a:rPr>
              <a:t>Думбартон</a:t>
            </a:r>
            <a:r>
              <a:rPr lang="ru-RU" sz="2800" dirty="0">
                <a:latin typeface="Monotype Corsiva" pitchFamily="66" charset="0"/>
              </a:rPr>
              <a:t>, где мальчики посещали школу.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118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07704" y="128761"/>
            <a:ext cx="71256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Monotype Corsiva" pitchFamily="66" charset="0"/>
              </a:rPr>
              <a:t>В 1709 </a:t>
            </a:r>
            <a:r>
              <a:rPr lang="ru-RU" sz="2800" dirty="0">
                <a:latin typeface="Monotype Corsiva" pitchFamily="66" charset="0"/>
              </a:rPr>
              <a:t>году, в возрасте одиннадцати лет </a:t>
            </a:r>
            <a:r>
              <a:rPr lang="ru-RU" sz="2800" dirty="0" smtClean="0">
                <a:latin typeface="Monotype Corsiva" pitchFamily="66" charset="0"/>
              </a:rPr>
              <a:t>Колин поступил </a:t>
            </a:r>
            <a:r>
              <a:rPr lang="ru-RU" sz="2800" dirty="0">
                <a:latin typeface="Monotype Corsiva" pitchFamily="66" charset="0"/>
              </a:rPr>
              <a:t>в университет города Глазго.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885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9471" y="188640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В 19 лет, в 1717 году,  пройдя конкурсный отбор, Колин </a:t>
            </a:r>
            <a:r>
              <a:rPr lang="ru-RU" sz="2400" dirty="0" err="1" smtClean="0">
                <a:latin typeface="Monotype Corsiva" pitchFamily="66" charset="0"/>
              </a:rPr>
              <a:t>Маклорен</a:t>
            </a:r>
            <a:r>
              <a:rPr lang="ru-RU" sz="2400" dirty="0" smtClean="0">
                <a:latin typeface="Monotype Corsiva" pitchFamily="66" charset="0"/>
              </a:rPr>
              <a:t> занял кафедру профессора математики в Абердине, оставаясь на ней в течение 5 лет.</a:t>
            </a:r>
            <a:endParaRPr lang="ru-RU" sz="2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273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1398" y="260648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</a:t>
            </a:r>
            <a:r>
              <a:rPr lang="ru-RU" sz="2000" dirty="0" smtClean="0">
                <a:latin typeface="Monotype Corsiva" pitchFamily="66" charset="0"/>
              </a:rPr>
              <a:t>В 1719 году </a:t>
            </a:r>
            <a:r>
              <a:rPr lang="ru-RU" sz="2000" dirty="0" err="1" smtClean="0">
                <a:latin typeface="Monotype Corsiva" pitchFamily="66" charset="0"/>
              </a:rPr>
              <a:t>Маклорен</a:t>
            </a:r>
            <a:r>
              <a:rPr lang="ru-RU" sz="2000" dirty="0" smtClean="0">
                <a:latin typeface="Monotype Corsiva" pitchFamily="66" charset="0"/>
              </a:rPr>
              <a:t> был избран в члены Лондонского королевского общества. Поводом к такому раннему избранию были обратившие на себя внимание математиков два его </a:t>
            </a:r>
            <a:r>
              <a:rPr lang="ru-RU" sz="2000" dirty="0" err="1" smtClean="0">
                <a:latin typeface="Monotype Corsiva" pitchFamily="66" charset="0"/>
              </a:rPr>
              <a:t>мемуара</a:t>
            </a:r>
            <a:r>
              <a:rPr lang="ru-RU" sz="2000" dirty="0" smtClean="0">
                <a:latin typeface="Monotype Corsiva" pitchFamily="66" charset="0"/>
              </a:rPr>
              <a:t>, помещенные в «</a:t>
            </a:r>
            <a:r>
              <a:rPr lang="ru-RU" sz="2000" dirty="0" err="1" smtClean="0">
                <a:latin typeface="Monotype Corsiva" pitchFamily="66" charset="0"/>
              </a:rPr>
              <a:t>Philosophical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Transactions</a:t>
            </a:r>
            <a:r>
              <a:rPr lang="ru-RU" sz="2000" dirty="0" smtClean="0">
                <a:latin typeface="Monotype Corsiva" pitchFamily="66" charset="0"/>
              </a:rPr>
              <a:t>» в 1718 и 1719 годах. </a:t>
            </a:r>
          </a:p>
          <a:p>
            <a:r>
              <a:rPr lang="ru-RU" sz="2000" dirty="0" smtClean="0">
                <a:latin typeface="Monotype Corsiva" pitchFamily="66" charset="0"/>
              </a:rPr>
              <a:t>	</a:t>
            </a:r>
            <a:endParaRPr lang="ru-RU" sz="2000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180490"/>
            <a:ext cx="61926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Monotype Corsiva" pitchFamily="66" charset="0"/>
              </a:rPr>
              <a:t>	В следующем 1720 году вышла в Лондоне, в отдельном издании, книга </a:t>
            </a:r>
            <a:r>
              <a:rPr lang="ru-RU" sz="2000" dirty="0" err="1" smtClean="0">
                <a:latin typeface="Monotype Corsiva" pitchFamily="66" charset="0"/>
              </a:rPr>
              <a:t>Маклорена</a:t>
            </a:r>
            <a:r>
              <a:rPr lang="ru-RU" sz="2000" dirty="0" smtClean="0">
                <a:latin typeface="Monotype Corsiva" pitchFamily="66" charset="0"/>
              </a:rPr>
              <a:t> «</a:t>
            </a:r>
            <a:r>
              <a:rPr lang="ru-RU" sz="2000" dirty="0" err="1" smtClean="0">
                <a:latin typeface="Monotype Corsiva" pitchFamily="66" charset="0"/>
              </a:rPr>
              <a:t>Geometria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organica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sive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descriptio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linearum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curvarum</a:t>
            </a: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 err="1" smtClean="0">
                <a:latin typeface="Monotype Corsiva" pitchFamily="66" charset="0"/>
              </a:rPr>
              <a:t>universalis</a:t>
            </a:r>
            <a:r>
              <a:rPr lang="ru-RU" sz="2000" dirty="0" smtClean="0">
                <a:latin typeface="Monotype Corsiva" pitchFamily="66" charset="0"/>
              </a:rPr>
              <a:t>», сразу поставившая автора в ряд первоклассных геометров эпохи.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996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47864" y="2060848"/>
            <a:ext cx="5616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latin typeface="Monotype Corsiva" pitchFamily="66" charset="0"/>
              </a:rPr>
              <a:t>В 1724 году получает от Парижской академии наук премию за работу по вопросу, относящемуся к падению тел. </a:t>
            </a:r>
          </a:p>
          <a:p>
            <a:pPr algn="r"/>
            <a:r>
              <a:rPr lang="ru-RU" sz="2400" dirty="0" smtClean="0">
                <a:latin typeface="Monotype Corsiva" pitchFamily="66" charset="0"/>
              </a:rPr>
              <a:t>В 1740 году Парижская  академия постановила разделить премию за лучшее сочинение о приливе и отливе между </a:t>
            </a:r>
            <a:r>
              <a:rPr lang="ru-RU" sz="2400" dirty="0" err="1" smtClean="0">
                <a:latin typeface="Monotype Corsiva" pitchFamily="66" charset="0"/>
              </a:rPr>
              <a:t>Маклореном</a:t>
            </a:r>
            <a:r>
              <a:rPr lang="ru-RU" sz="2400" dirty="0" smtClean="0">
                <a:latin typeface="Monotype Corsiva" pitchFamily="66" charset="0"/>
              </a:rPr>
              <a:t>, Даниилом Бернулли и Эйлером.</a:t>
            </a:r>
            <a:endParaRPr lang="ru-RU" sz="2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25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7504" y="1371540"/>
            <a:ext cx="89289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	Кроме </a:t>
            </a:r>
            <a:r>
              <a:rPr lang="ru-RU" sz="2400" dirty="0">
                <a:latin typeface="Monotype Corsiva" pitchFamily="66" charset="0"/>
              </a:rPr>
              <a:t>того, следует упомянуть такие сочинения </a:t>
            </a:r>
            <a:r>
              <a:rPr lang="ru-RU" sz="2400" dirty="0" err="1">
                <a:latin typeface="Monotype Corsiva" pitchFamily="66" charset="0"/>
              </a:rPr>
              <a:t>Маклорена</a:t>
            </a:r>
            <a:r>
              <a:rPr lang="ru-RU" sz="2400" dirty="0">
                <a:latin typeface="Monotype Corsiva" pitchFamily="66" charset="0"/>
              </a:rPr>
              <a:t>, как: «Трактат алгебры», «Трактат </a:t>
            </a:r>
            <a:r>
              <a:rPr lang="ru-RU" sz="2400" dirty="0" err="1">
                <a:latin typeface="Monotype Corsiva" pitchFamily="66" charset="0"/>
              </a:rPr>
              <a:t>флюкций</a:t>
            </a:r>
            <a:r>
              <a:rPr lang="ru-RU" sz="2400" dirty="0">
                <a:latin typeface="Monotype Corsiva" pitchFamily="66" charset="0"/>
              </a:rPr>
              <a:t>» (1742), «Изложение философских открытий Ньютона» (1748).</a:t>
            </a:r>
          </a:p>
          <a:p>
            <a:r>
              <a:rPr lang="ru-RU" sz="2400" dirty="0" smtClean="0">
                <a:latin typeface="Monotype Corsiva" pitchFamily="66" charset="0"/>
              </a:rPr>
              <a:t>	Из </a:t>
            </a:r>
            <a:r>
              <a:rPr lang="ru-RU" sz="2400" dirty="0">
                <a:latin typeface="Monotype Corsiva" pitchFamily="66" charset="0"/>
              </a:rPr>
              <a:t>этих сочинений особенный исторический интерес представляет «Трактат </a:t>
            </a:r>
            <a:r>
              <a:rPr lang="ru-RU" sz="2400" dirty="0" err="1">
                <a:latin typeface="Monotype Corsiva" pitchFamily="66" charset="0"/>
              </a:rPr>
              <a:t>флюкций</a:t>
            </a:r>
            <a:r>
              <a:rPr lang="ru-RU" sz="2400" dirty="0">
                <a:latin typeface="Monotype Corsiva" pitchFamily="66" charset="0"/>
              </a:rPr>
              <a:t>», в котором автор старается заполнить важный пробел, допущенный самими творцами анализа бесконечно малых, Ньютоном и Лейбницем, состоявший в отсутствии доказательств. </a:t>
            </a:r>
            <a:endParaRPr lang="ru-RU" sz="2400" dirty="0" smtClean="0">
              <a:latin typeface="Monotype Corsiva" pitchFamily="66" charset="0"/>
            </a:endParaRPr>
          </a:p>
          <a:p>
            <a:r>
              <a:rPr lang="ru-RU" sz="2400" dirty="0" smtClean="0">
                <a:latin typeface="Monotype Corsiva" pitchFamily="66" charset="0"/>
              </a:rPr>
              <a:t>	В </a:t>
            </a:r>
            <a:r>
              <a:rPr lang="ru-RU" sz="2400" dirty="0">
                <a:latin typeface="Monotype Corsiva" pitchFamily="66" charset="0"/>
              </a:rPr>
              <a:t>своем алгебраическом трактате </a:t>
            </a:r>
            <a:r>
              <a:rPr lang="ru-RU" sz="2400" dirty="0" err="1">
                <a:latin typeface="Monotype Corsiva" pitchFamily="66" charset="0"/>
              </a:rPr>
              <a:t>Маклорен</a:t>
            </a:r>
            <a:r>
              <a:rPr lang="ru-RU" sz="2400" dirty="0">
                <a:latin typeface="Monotype Corsiva" pitchFamily="66" charset="0"/>
              </a:rPr>
              <a:t> доказал правило решения квадратных систем линейных уравнений для случаев 2-х и 3-х неизвестных, и рассматривал случай 4-х неизвестных. </a:t>
            </a:r>
          </a:p>
        </p:txBody>
      </p:sp>
    </p:spTree>
    <p:extLst>
      <p:ext uri="{BB962C8B-B14F-4D97-AF65-F5344CB8AC3E}">
        <p14:creationId xmlns:p14="http://schemas.microsoft.com/office/powerpoint/2010/main" val="761993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7504" y="2132856"/>
            <a:ext cx="892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	</a:t>
            </a:r>
            <a:r>
              <a:rPr lang="ru-RU" sz="2800" dirty="0" err="1" smtClean="0">
                <a:latin typeface="Monotype Corsiva" pitchFamily="66" charset="0"/>
              </a:rPr>
              <a:t>Маклорен</a:t>
            </a:r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dirty="0">
                <a:latin typeface="Monotype Corsiva" pitchFamily="66" charset="0"/>
              </a:rPr>
              <a:t>внес значительный вклад в теорию гравитационного притяжения </a:t>
            </a:r>
            <a:r>
              <a:rPr lang="ru-RU" sz="2800" dirty="0" smtClean="0">
                <a:latin typeface="Monotype Corsiva" pitchFamily="66" charset="0"/>
              </a:rPr>
              <a:t>эллипсоидов.</a:t>
            </a:r>
            <a:endParaRPr lang="ru-RU" sz="2800" dirty="0">
              <a:latin typeface="Monotype Corsiva" pitchFamily="66" charset="0"/>
            </a:endParaRPr>
          </a:p>
          <a:p>
            <a:r>
              <a:rPr lang="ru-RU" sz="2800" dirty="0" smtClean="0">
                <a:latin typeface="Monotype Corsiva" pitchFamily="66" charset="0"/>
              </a:rPr>
              <a:t>	Также </a:t>
            </a:r>
            <a:r>
              <a:rPr lang="ru-RU" sz="2800" dirty="0">
                <a:latin typeface="Monotype Corsiva" pitchFamily="66" charset="0"/>
              </a:rPr>
              <a:t>стоит отметить работу </a:t>
            </a:r>
            <a:r>
              <a:rPr lang="ru-RU" sz="2800" dirty="0" err="1">
                <a:latin typeface="Monotype Corsiva" pitchFamily="66" charset="0"/>
              </a:rPr>
              <a:t>Маклорена</a:t>
            </a:r>
            <a:r>
              <a:rPr lang="ru-RU" sz="2800" dirty="0">
                <a:latin typeface="Monotype Corsiva" pitchFamily="66" charset="0"/>
              </a:rPr>
              <a:t> «Изложение философских открытий Ньютона». Здесь мы можем заметить неблагосклонное отношение автора к трудам Декарта и </a:t>
            </a:r>
            <a:r>
              <a:rPr lang="ru-RU" sz="2800" dirty="0" smtClean="0">
                <a:latin typeface="Monotype Corsiva" pitchFamily="66" charset="0"/>
              </a:rPr>
              <a:t>Лейбница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48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48189" y="116632"/>
            <a:ext cx="5256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latin typeface="Monotype Corsiva" pitchFamily="66" charset="0"/>
              </a:rPr>
              <a:t>В 1745 году </a:t>
            </a:r>
            <a:r>
              <a:rPr lang="ru-RU" sz="2400" dirty="0" err="1" smtClean="0">
                <a:latin typeface="Monotype Corsiva" pitchFamily="66" charset="0"/>
              </a:rPr>
              <a:t>Маклорен</a:t>
            </a:r>
            <a:r>
              <a:rPr lang="ru-RU" sz="2400" dirty="0" smtClean="0">
                <a:latin typeface="Monotype Corsiva" pitchFamily="66" charset="0"/>
              </a:rPr>
              <a:t> принял деятельное участие в подготовке к защите Эдинбурга, а затем и в его обороне, во время восстания якобитов. После падения города </a:t>
            </a:r>
            <a:r>
              <a:rPr lang="ru-RU" sz="2400" dirty="0" err="1" smtClean="0">
                <a:latin typeface="Monotype Corsiva" pitchFamily="66" charset="0"/>
              </a:rPr>
              <a:t>Маклорен</a:t>
            </a:r>
            <a:r>
              <a:rPr lang="ru-RU" sz="2400" dirty="0" smtClean="0">
                <a:latin typeface="Monotype Corsiva" pitchFamily="66" charset="0"/>
              </a:rPr>
              <a:t> бежал в Англию. </a:t>
            </a:r>
            <a:endParaRPr lang="ru-RU" sz="2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9" y="135253"/>
            <a:ext cx="5437132" cy="660611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364088" y="2333198"/>
            <a:ext cx="36724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latin typeface="Monotype Corsiva" pitchFamily="66" charset="0"/>
              </a:rPr>
              <a:t>Колин </a:t>
            </a:r>
            <a:r>
              <a:rPr lang="ru-RU" sz="2800" dirty="0" err="1">
                <a:latin typeface="Monotype Corsiva" pitchFamily="66" charset="0"/>
              </a:rPr>
              <a:t>Маклорен</a:t>
            </a:r>
            <a:r>
              <a:rPr lang="ru-RU" sz="2800" dirty="0">
                <a:latin typeface="Monotype Corsiva" pitchFamily="66" charset="0"/>
              </a:rPr>
              <a:t> умер 14 июня 1746 года, и был похоронен в Эдинбурге, в церкви </a:t>
            </a:r>
            <a:r>
              <a:rPr lang="ru-RU" sz="2800" dirty="0" err="1">
                <a:latin typeface="Monotype Corsiva" pitchFamily="66" charset="0"/>
              </a:rPr>
              <a:t>Грейфрайарс</a:t>
            </a:r>
            <a:r>
              <a:rPr lang="ru-RU" sz="2800" dirty="0">
                <a:latin typeface="Monotype Corsiva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960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205472"/>
            <a:ext cx="8640960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dirty="0">
                <a:latin typeface="Monotype Corsiva" pitchFamily="66" charset="0"/>
              </a:rPr>
              <a:t>Имя </a:t>
            </a:r>
            <a:r>
              <a:rPr lang="ru-RU" sz="2800" dirty="0" err="1">
                <a:latin typeface="Monotype Corsiva" pitchFamily="66" charset="0"/>
              </a:rPr>
              <a:t>Маклорена</a:t>
            </a:r>
            <a:r>
              <a:rPr lang="ru-RU" sz="2800" dirty="0">
                <a:latin typeface="Monotype Corsiva" pitchFamily="66" charset="0"/>
              </a:rPr>
              <a:t> носят следующие математические объекты</a:t>
            </a:r>
            <a:r>
              <a:rPr lang="ru-RU" sz="2800" dirty="0" smtClean="0">
                <a:latin typeface="Monotype Corsiva" pitchFamily="66" charset="0"/>
              </a:rPr>
              <a:t>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100" dirty="0" smtClean="0">
                <a:latin typeface="Monotype Corsiva" pitchFamily="66" charset="0"/>
              </a:rPr>
              <a:t>ряд </a:t>
            </a:r>
            <a:r>
              <a:rPr lang="ru-RU" sz="2100" dirty="0" err="1" smtClean="0">
                <a:latin typeface="Monotype Corsiva" pitchFamily="66" charset="0"/>
              </a:rPr>
              <a:t>Маклорена</a:t>
            </a:r>
            <a:endParaRPr lang="ru-RU" sz="2100" dirty="0" smtClean="0">
              <a:latin typeface="Monotype Corsiva" pitchFamily="66" charset="0"/>
            </a:endParaRPr>
          </a:p>
          <a:p>
            <a:pPr lvl="0"/>
            <a:endParaRPr lang="ru-RU" sz="2100" dirty="0" smtClean="0">
              <a:latin typeface="Monotype Corsiva" pitchFamily="66" charset="0"/>
            </a:endParaRPr>
          </a:p>
          <a:p>
            <a:pPr lvl="0"/>
            <a:endParaRPr lang="ru-RU" sz="2100" dirty="0" smtClean="0">
              <a:latin typeface="Monotype Corsiva" pitchFamily="66" charset="0"/>
            </a:endParaRPr>
          </a:p>
          <a:p>
            <a:pPr lvl="0"/>
            <a:endParaRPr lang="ru-RU" sz="2100" dirty="0" smtClean="0">
              <a:latin typeface="Monotype Corsiva" pitchFamily="66" charset="0"/>
            </a:endParaRPr>
          </a:p>
          <a:p>
            <a:r>
              <a:rPr lang="ru-RU" sz="2100" dirty="0">
                <a:latin typeface="Monotype Corsiva" pitchFamily="66" charset="0"/>
              </a:rPr>
              <a:t>Ряд </a:t>
            </a:r>
            <a:r>
              <a:rPr lang="ru-RU" sz="2100" dirty="0" err="1">
                <a:latin typeface="Monotype Corsiva" pitchFamily="66" charset="0"/>
              </a:rPr>
              <a:t>Маклорена</a:t>
            </a:r>
            <a:r>
              <a:rPr lang="ru-RU" sz="2100" dirty="0">
                <a:latin typeface="Monotype Corsiva" pitchFamily="66" charset="0"/>
              </a:rPr>
              <a:t> является частным случаем ряда Тейлора.</a:t>
            </a:r>
          </a:p>
          <a:p>
            <a:r>
              <a:rPr lang="ru-RU" sz="2100" dirty="0">
                <a:latin typeface="Monotype Corsiva" pitchFamily="66" charset="0"/>
              </a:rPr>
              <a:t>Условия </a:t>
            </a:r>
            <a:r>
              <a:rPr lang="ru-RU" sz="2100" dirty="0" smtClean="0">
                <a:latin typeface="Monotype Corsiva" pitchFamily="66" charset="0"/>
              </a:rPr>
              <a:t>применения </a:t>
            </a:r>
            <a:r>
              <a:rPr lang="ru-RU" sz="2100" dirty="0">
                <a:latin typeface="Monotype Corsiva" pitchFamily="66" charset="0"/>
              </a:rPr>
              <a:t>ряда </a:t>
            </a:r>
            <a:r>
              <a:rPr lang="ru-RU" sz="2100" dirty="0" err="1">
                <a:latin typeface="Monotype Corsiva" pitchFamily="66" charset="0"/>
              </a:rPr>
              <a:t>Маклорена</a:t>
            </a:r>
            <a:r>
              <a:rPr lang="ru-RU" sz="2100" dirty="0">
                <a:latin typeface="Monotype Corsiva" pitchFamily="66" charset="0"/>
              </a:rPr>
              <a:t>:</a:t>
            </a:r>
          </a:p>
          <a:p>
            <a:r>
              <a:rPr lang="ru-RU" sz="2100" dirty="0">
                <a:latin typeface="Monotype Corsiva" pitchFamily="66" charset="0"/>
              </a:rPr>
              <a:t>1) Для того, чтобы функция f(x) могла быть разложена в ряд </a:t>
            </a:r>
            <a:r>
              <a:rPr lang="ru-RU" sz="2100" dirty="0" err="1">
                <a:latin typeface="Monotype Corsiva" pitchFamily="66" charset="0"/>
              </a:rPr>
              <a:t>Маклорена</a:t>
            </a:r>
            <a:r>
              <a:rPr lang="ru-RU" sz="2100" dirty="0">
                <a:latin typeface="Monotype Corsiva" pitchFamily="66" charset="0"/>
              </a:rPr>
              <a:t>  на интервале (-R;R) необходимо и достаточно, чтобы остаточный член в формуле </a:t>
            </a:r>
            <a:r>
              <a:rPr lang="ru-RU" sz="2100" dirty="0" err="1">
                <a:latin typeface="Monotype Corsiva" pitchFamily="66" charset="0"/>
              </a:rPr>
              <a:t>Маклорена</a:t>
            </a:r>
            <a:r>
              <a:rPr lang="ru-RU" sz="2100" dirty="0">
                <a:latin typeface="Monotype Corsiva" pitchFamily="66" charset="0"/>
              </a:rPr>
              <a:t> для данной функции стремился к нулю при k→∞ на указанном интервале (-R;R).</a:t>
            </a:r>
          </a:p>
          <a:p>
            <a:r>
              <a:rPr lang="ru-RU" sz="2100" dirty="0">
                <a:latin typeface="Monotype Corsiva" pitchFamily="66" charset="0"/>
              </a:rPr>
              <a:t>2) Необходимо чтобы существовали производные для данной функции в точке а=0, в окрестности которой мы собираемся строить ряд </a:t>
            </a:r>
            <a:r>
              <a:rPr lang="ru-RU" sz="2100" dirty="0" err="1">
                <a:latin typeface="Monotype Corsiva" pitchFamily="66" charset="0"/>
              </a:rPr>
              <a:t>Маклорена</a:t>
            </a:r>
            <a:r>
              <a:rPr lang="ru-RU" sz="2100" dirty="0">
                <a:latin typeface="Monotype Corsiva" pitchFamily="66" charset="0"/>
              </a:rPr>
              <a:t> 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100" dirty="0" smtClean="0">
                <a:latin typeface="Monotype Corsiva" pitchFamily="66" charset="0"/>
              </a:rPr>
              <a:t>теорема </a:t>
            </a:r>
            <a:r>
              <a:rPr lang="ru-RU" sz="2100" dirty="0" err="1" smtClean="0">
                <a:latin typeface="Monotype Corsiva" pitchFamily="66" charset="0"/>
              </a:rPr>
              <a:t>Маклорена</a:t>
            </a:r>
            <a:endParaRPr lang="ru-RU" sz="2100" dirty="0" smtClean="0">
              <a:latin typeface="Monotype Corsiva" pitchFamily="66" charset="0"/>
            </a:endParaRPr>
          </a:p>
          <a:p>
            <a:r>
              <a:rPr lang="ru-RU" sz="2100" dirty="0">
                <a:latin typeface="Monotype Corsiva" pitchFamily="66" charset="0"/>
              </a:rPr>
              <a:t>Арифметико-геометрические средние n положительных чисел  x</a:t>
            </a:r>
            <a:r>
              <a:rPr lang="ru-RU" sz="2100" baseline="-25000" dirty="0">
                <a:latin typeface="Monotype Corsiva" pitchFamily="66" charset="0"/>
              </a:rPr>
              <a:t>1</a:t>
            </a:r>
            <a:r>
              <a:rPr lang="ru-RU" sz="2100" dirty="0">
                <a:latin typeface="Monotype Corsiva" pitchFamily="66" charset="0"/>
              </a:rPr>
              <a:t>,… ,x</a:t>
            </a:r>
            <a:r>
              <a:rPr lang="en-US" sz="2100" baseline="-25000" dirty="0">
                <a:latin typeface="Monotype Corsiva" pitchFamily="66" charset="0"/>
              </a:rPr>
              <a:t>n</a:t>
            </a:r>
            <a:r>
              <a:rPr lang="en-US" sz="2100" dirty="0">
                <a:latin typeface="Monotype Corsiva" pitchFamily="66" charset="0"/>
              </a:rPr>
              <a:t> </a:t>
            </a:r>
            <a:r>
              <a:rPr lang="ru-RU" sz="2100" dirty="0">
                <a:latin typeface="Monotype Corsiva" pitchFamily="66" charset="0"/>
              </a:rPr>
              <a:t>удовлетворяют нестрогим неравенствам:</a:t>
            </a:r>
          </a:p>
          <a:p>
            <a:r>
              <a:rPr lang="ru-RU" sz="2100" dirty="0">
                <a:latin typeface="Monotype Corsiva" pitchFamily="66" charset="0"/>
              </a:rPr>
              <a:t> </a:t>
            </a:r>
            <a:r>
              <a:rPr lang="en-US" sz="2100" i="1" dirty="0">
                <a:latin typeface="Monotype Corsiva" pitchFamily="66" charset="0"/>
              </a:rPr>
              <a:t>A</a:t>
            </a:r>
            <a:r>
              <a:rPr lang="en-US" sz="2100" i="1" baseline="-25000" dirty="0">
                <a:latin typeface="Monotype Corsiva" pitchFamily="66" charset="0"/>
              </a:rPr>
              <a:t>n </a:t>
            </a:r>
            <a:r>
              <a:rPr lang="ru-RU" sz="2100" i="1" dirty="0">
                <a:latin typeface="Monotype Corsiva" pitchFamily="66" charset="0"/>
              </a:rPr>
              <a:t>= </a:t>
            </a:r>
            <a:r>
              <a:rPr lang="en-US" sz="2100" i="1" dirty="0" err="1">
                <a:latin typeface="Monotype Corsiva" pitchFamily="66" charset="0"/>
              </a:rPr>
              <a:t>p</a:t>
            </a:r>
            <a:r>
              <a:rPr lang="en-US" sz="2100" i="1" baseline="-25000" dirty="0" err="1">
                <a:latin typeface="Monotype Corsiva" pitchFamily="66" charset="0"/>
              </a:rPr>
              <a:t>n</a:t>
            </a:r>
            <a:r>
              <a:rPr lang="ru-RU" sz="2100" i="1" baseline="-25000" dirty="0">
                <a:latin typeface="Monotype Corsiva" pitchFamily="66" charset="0"/>
              </a:rPr>
              <a:t>1</a:t>
            </a:r>
            <a:r>
              <a:rPr lang="ru-RU" sz="2100" i="1" dirty="0">
                <a:latin typeface="Monotype Corsiva" pitchFamily="66" charset="0"/>
              </a:rPr>
              <a:t> </a:t>
            </a:r>
            <a:r>
              <a:rPr lang="ru-RU" sz="2100" dirty="0">
                <a:latin typeface="Monotype Corsiva" pitchFamily="66" charset="0"/>
              </a:rPr>
              <a:t>≥ </a:t>
            </a:r>
            <a:r>
              <a:rPr lang="en-US" sz="2100" dirty="0" err="1">
                <a:latin typeface="Monotype Corsiva" pitchFamily="66" charset="0"/>
              </a:rPr>
              <a:t>p</a:t>
            </a:r>
            <a:r>
              <a:rPr lang="en-US" sz="2100" baseline="-25000" dirty="0" err="1">
                <a:latin typeface="Monotype Corsiva" pitchFamily="66" charset="0"/>
              </a:rPr>
              <a:t>n</a:t>
            </a:r>
            <a:r>
              <a:rPr lang="ru-RU" sz="2100" baseline="-25000" dirty="0">
                <a:latin typeface="Monotype Corsiva" pitchFamily="66" charset="0"/>
              </a:rPr>
              <a:t>2</a:t>
            </a:r>
            <a:r>
              <a:rPr lang="ru-RU" sz="2100" dirty="0">
                <a:latin typeface="Monotype Corsiva" pitchFamily="66" charset="0"/>
              </a:rPr>
              <a:t> ≥ … ≥ </a:t>
            </a:r>
            <a:r>
              <a:rPr lang="en-US" sz="2100" dirty="0" err="1">
                <a:latin typeface="Monotype Corsiva" pitchFamily="66" charset="0"/>
              </a:rPr>
              <a:t>p</a:t>
            </a:r>
            <a:r>
              <a:rPr lang="en-US" sz="2100" baseline="-25000" dirty="0" err="1">
                <a:latin typeface="Monotype Corsiva" pitchFamily="66" charset="0"/>
              </a:rPr>
              <a:t>nn</a:t>
            </a:r>
            <a:r>
              <a:rPr lang="en-US" sz="2100" dirty="0">
                <a:latin typeface="Monotype Corsiva" pitchFamily="66" charset="0"/>
              </a:rPr>
              <a:t> </a:t>
            </a:r>
            <a:r>
              <a:rPr lang="ru-RU" sz="2100" dirty="0">
                <a:latin typeface="Monotype Corsiva" pitchFamily="66" charset="0"/>
              </a:rPr>
              <a:t>= </a:t>
            </a:r>
            <a:r>
              <a:rPr lang="en-US" sz="2100" dirty="0" err="1">
                <a:latin typeface="Monotype Corsiva" pitchFamily="66" charset="0"/>
              </a:rPr>
              <a:t>G</a:t>
            </a:r>
            <a:r>
              <a:rPr lang="en-US" sz="2100" baseline="-25000" dirty="0" err="1">
                <a:latin typeface="Monotype Corsiva" pitchFamily="66" charset="0"/>
              </a:rPr>
              <a:t>n</a:t>
            </a:r>
            <a:endParaRPr lang="ru-RU" sz="2100" dirty="0">
              <a:latin typeface="Monotype Corsiva" pitchFamily="66" charset="0"/>
            </a:endParaRPr>
          </a:p>
          <a:p>
            <a:r>
              <a:rPr lang="ru-RU" sz="2100" dirty="0">
                <a:latin typeface="Monotype Corsiva" pitchFamily="66" charset="0"/>
              </a:rPr>
              <a:t>Для того чтобы при некотором k выполнялось равенство ρ</a:t>
            </a:r>
            <a:r>
              <a:rPr lang="ru-RU" sz="2100" baseline="-25000" dirty="0">
                <a:latin typeface="Monotype Corsiva" pitchFamily="66" charset="0"/>
              </a:rPr>
              <a:t>n,k−1</a:t>
            </a:r>
            <a:r>
              <a:rPr lang="ru-RU" sz="2100" dirty="0">
                <a:latin typeface="Monotype Corsiva" pitchFamily="66" charset="0"/>
              </a:rPr>
              <a:t> =</a:t>
            </a:r>
            <a:r>
              <a:rPr lang="ru-RU" sz="2100" dirty="0" err="1">
                <a:latin typeface="Monotype Corsiva" pitchFamily="66" charset="0"/>
              </a:rPr>
              <a:t>ρ</a:t>
            </a:r>
            <a:r>
              <a:rPr lang="ru-RU" sz="2100" baseline="-25000" dirty="0" err="1">
                <a:latin typeface="Monotype Corsiva" pitchFamily="66" charset="0"/>
              </a:rPr>
              <a:t>nk</a:t>
            </a:r>
            <a:r>
              <a:rPr lang="ru-RU" sz="2100" dirty="0">
                <a:latin typeface="Monotype Corsiva" pitchFamily="66" charset="0"/>
              </a:rPr>
              <a:t> , необходимо и достаточно, чтобы  x</a:t>
            </a:r>
            <a:r>
              <a:rPr lang="ru-RU" sz="2100" baseline="-25000" dirty="0">
                <a:latin typeface="Monotype Corsiva" pitchFamily="66" charset="0"/>
              </a:rPr>
              <a:t>1 </a:t>
            </a:r>
            <a:r>
              <a:rPr lang="ru-RU" sz="2100" dirty="0">
                <a:latin typeface="Monotype Corsiva" pitchFamily="66" charset="0"/>
              </a:rPr>
              <a:t>= x</a:t>
            </a:r>
            <a:r>
              <a:rPr lang="ru-RU" sz="2100" baseline="-25000" dirty="0">
                <a:latin typeface="Monotype Corsiva" pitchFamily="66" charset="0"/>
              </a:rPr>
              <a:t>2</a:t>
            </a:r>
            <a:r>
              <a:rPr lang="ru-RU" sz="2100" dirty="0">
                <a:latin typeface="Monotype Corsiva" pitchFamily="66" charset="0"/>
              </a:rPr>
              <a:t> = … = x</a:t>
            </a:r>
            <a:r>
              <a:rPr lang="en-US" sz="2100" baseline="-25000" dirty="0">
                <a:latin typeface="Monotype Corsiva" pitchFamily="66" charset="0"/>
              </a:rPr>
              <a:t>n</a:t>
            </a:r>
            <a:r>
              <a:rPr lang="ru-RU" sz="2100" dirty="0">
                <a:latin typeface="Monotype Corsiva" pitchFamily="66" charset="0"/>
              </a:rPr>
              <a:t>.</a:t>
            </a:r>
          </a:p>
          <a:p>
            <a:pPr lvl="0"/>
            <a:endParaRPr lang="ru-RU" sz="2100" dirty="0">
              <a:latin typeface="Monotype Corsiva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41" y="1304379"/>
            <a:ext cx="3495787" cy="68446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386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504" y="260648"/>
            <a:ext cx="903649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sz="2600" dirty="0">
                <a:latin typeface="Monotype Corsiva" pitchFamily="66" charset="0"/>
              </a:rPr>
              <a:t>трисектриса </a:t>
            </a:r>
            <a:r>
              <a:rPr lang="ru-RU" sz="2600" dirty="0" err="1" smtClean="0">
                <a:latin typeface="Monotype Corsiva" pitchFamily="66" charset="0"/>
              </a:rPr>
              <a:t>Маклорена</a:t>
            </a:r>
            <a:endParaRPr lang="ru-RU" sz="2600" dirty="0" smtClean="0">
              <a:latin typeface="Monotype Corsiva" pitchFamily="66" charset="0"/>
            </a:endParaRPr>
          </a:p>
          <a:p>
            <a:pPr lvl="0"/>
            <a:endParaRPr lang="ru-RU" sz="2600" dirty="0" smtClean="0">
              <a:latin typeface="Monotype Corsiva" pitchFamily="66" charset="0"/>
            </a:endParaRPr>
          </a:p>
          <a:p>
            <a:pPr lvl="0"/>
            <a:endParaRPr lang="ru-RU" sz="2600" dirty="0">
              <a:latin typeface="Monotype Corsiva" pitchFamily="66" charset="0"/>
            </a:endParaRPr>
          </a:p>
          <a:p>
            <a:pPr lvl="0"/>
            <a:endParaRPr lang="ru-RU" sz="2600" dirty="0" smtClean="0">
              <a:latin typeface="Monotype Corsiva" pitchFamily="66" charset="0"/>
            </a:endParaRPr>
          </a:p>
          <a:p>
            <a:pPr lvl="0"/>
            <a:endParaRPr lang="ru-RU" sz="2600" dirty="0">
              <a:latin typeface="Monotype Corsiva" pitchFamily="66" charset="0"/>
            </a:endParaRPr>
          </a:p>
          <a:p>
            <a:pPr lvl="0"/>
            <a:endParaRPr lang="ru-RU" sz="2600" dirty="0" smtClean="0">
              <a:latin typeface="Monotype Corsiva" pitchFamily="66" charset="0"/>
            </a:endParaRPr>
          </a:p>
          <a:p>
            <a:pPr lvl="0"/>
            <a:endParaRPr lang="ru-RU" sz="2600" dirty="0">
              <a:latin typeface="Monotype Corsiva" pitchFamily="66" charset="0"/>
            </a:endParaRPr>
          </a:p>
          <a:p>
            <a:pPr lvl="0"/>
            <a:endParaRPr lang="ru-RU" sz="2600" dirty="0" smtClean="0">
              <a:latin typeface="Monotype Corsiva" pitchFamily="66" charset="0"/>
            </a:endParaRPr>
          </a:p>
          <a:p>
            <a:pPr lvl="0"/>
            <a:endParaRPr lang="ru-RU" sz="2600" dirty="0">
              <a:latin typeface="Monotype Corsiva" pitchFamily="66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600" dirty="0">
                <a:latin typeface="Monotype Corsiva" pitchFamily="66" charset="0"/>
              </a:rPr>
              <a:t>формула Эйлера–</a:t>
            </a:r>
            <a:r>
              <a:rPr lang="ru-RU" sz="2600" dirty="0" err="1">
                <a:latin typeface="Monotype Corsiva" pitchFamily="66" charset="0"/>
              </a:rPr>
              <a:t>Маклорена</a:t>
            </a:r>
            <a:r>
              <a:rPr lang="ru-RU" sz="2600" dirty="0">
                <a:latin typeface="Monotype Corsiva" pitchFamily="66" charset="0"/>
              </a:rPr>
              <a:t>-формула, позволяющая выражать дискретные суммы значений функции через интегралы от функции</a:t>
            </a:r>
            <a:r>
              <a:rPr lang="ru-RU" sz="2600" i="1" dirty="0">
                <a:latin typeface="Monotype Corsiva" pitchFamily="66" charset="0"/>
              </a:rPr>
              <a:t>.</a:t>
            </a:r>
            <a:endParaRPr lang="ru-RU" sz="2600" dirty="0">
              <a:latin typeface="Monotype Corsiva" pitchFamily="66" charset="0"/>
            </a:endParaRPr>
          </a:p>
          <a:p>
            <a:endParaRPr lang="ru-RU" sz="2600" dirty="0">
              <a:latin typeface="Monotype Corsiva" pitchFamily="66" charset="0"/>
            </a:endParaRPr>
          </a:p>
          <a:p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42086"/>
            <a:ext cx="2592288" cy="29469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03" y="4800049"/>
            <a:ext cx="6338749" cy="8611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83941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350</Words>
  <Application>Microsoft Office PowerPoint</Application>
  <PresentationFormat>Экран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ЮЛЯ</cp:lastModifiedBy>
  <cp:revision>8</cp:revision>
  <dcterms:created xsi:type="dcterms:W3CDTF">2013-10-27T23:43:10Z</dcterms:created>
  <dcterms:modified xsi:type="dcterms:W3CDTF">2013-10-28T22:15:46Z</dcterms:modified>
</cp:coreProperties>
</file>