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325807-6292-40D1-A15F-A79B08F0D9CD}" type="doc">
      <dgm:prSet loTypeId="urn:microsoft.com/office/officeart/2005/8/layout/matrix3" loCatId="matrix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F10FEA6-E903-4D0E-B4CC-3847B391FB83}">
      <dgm:prSet phldrT="[Текст]" custT="1"/>
      <dgm:spPr/>
      <dgm:t>
        <a:bodyPr/>
        <a:lstStyle/>
        <a:p>
          <a:r>
            <a:rPr lang="ru-RU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исследовании свойств потенциала от зарядов и диполей, непрерывно распределённых по некоторой поверхности</a:t>
          </a:r>
          <a:endParaRPr lang="ru-RU" sz="28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4164E19-52EA-46A5-8311-D78EF46E7543}" type="parTrans" cxnId="{C082B06A-43C4-4B34-B6EE-A8AD8167A529}">
      <dgm:prSet/>
      <dgm:spPr/>
      <dgm:t>
        <a:bodyPr/>
        <a:lstStyle/>
        <a:p>
          <a:endParaRPr lang="ru-RU"/>
        </a:p>
      </dgm:t>
    </dgm:pt>
    <dgm:pt modelId="{58B892C1-925C-41CB-A4C9-8B28FA95082E}" type="sibTrans" cxnId="{C082B06A-43C4-4B34-B6EE-A8AD8167A529}">
      <dgm:prSet/>
      <dgm:spPr/>
      <dgm:t>
        <a:bodyPr/>
        <a:lstStyle/>
        <a:p>
          <a:endParaRPr lang="ru-RU"/>
        </a:p>
      </dgm:t>
    </dgm:pt>
    <dgm:pt modelId="{3B1F1AFB-629D-47F8-9089-D23EEEADEC58}">
      <dgm:prSet phldrT="[Текст]" custT="1"/>
      <dgm:spPr/>
      <dgm:t>
        <a:bodyPr/>
        <a:lstStyle/>
        <a:p>
          <a:r>
            <a:rPr lang="ru-RU" sz="2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поведения производных решения задачи Дирихле при приближении к поверхности, на которой задано граничное условие</a:t>
          </a:r>
          <a:endParaRPr lang="ru-RU" sz="26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31D8A3B-005C-4890-A0B5-79096C1DDA43}" type="parTrans" cxnId="{93DEC66F-BD69-443A-AEFF-061410DCC767}">
      <dgm:prSet/>
      <dgm:spPr/>
      <dgm:t>
        <a:bodyPr/>
        <a:lstStyle/>
        <a:p>
          <a:endParaRPr lang="ru-RU"/>
        </a:p>
      </dgm:t>
    </dgm:pt>
    <dgm:pt modelId="{3CBF77E7-A097-4606-8C1D-616FEB9B3CC4}" type="sibTrans" cxnId="{93DEC66F-BD69-443A-AEFF-061410DCC767}">
      <dgm:prSet/>
      <dgm:spPr/>
      <dgm:t>
        <a:bodyPr/>
        <a:lstStyle/>
        <a:p>
          <a:endParaRPr lang="ru-RU"/>
        </a:p>
      </dgm:t>
    </dgm:pt>
    <dgm:pt modelId="{06C3109B-3800-4DDA-A8C1-94C19BA90102}">
      <dgm:prSet phldrT="[Текст]" custT="1"/>
      <dgm:spPr/>
      <dgm:t>
        <a:bodyPr/>
        <a:lstStyle/>
        <a:p>
          <a:r>
            <a:rPr lang="ru-RU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доказал так называемую центральную предельную теорему теории вероятностей </a:t>
          </a:r>
          <a:endParaRPr lang="ru-RU" sz="28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B4EF2D8-EBDA-46C1-8D8D-3238833F1F7C}" type="parTrans" cxnId="{12005944-E259-4E68-AEF7-BFB150A94090}">
      <dgm:prSet/>
      <dgm:spPr/>
      <dgm:t>
        <a:bodyPr/>
        <a:lstStyle/>
        <a:p>
          <a:endParaRPr lang="ru-RU"/>
        </a:p>
      </dgm:t>
    </dgm:pt>
    <dgm:pt modelId="{DAA06027-7691-4874-9293-0850950976DF}" type="sibTrans" cxnId="{12005944-E259-4E68-AEF7-BFB150A94090}">
      <dgm:prSet/>
      <dgm:spPr/>
      <dgm:t>
        <a:bodyPr/>
        <a:lstStyle/>
        <a:p>
          <a:endParaRPr lang="ru-RU"/>
        </a:p>
      </dgm:t>
    </dgm:pt>
    <dgm:pt modelId="{329F3520-1A70-4211-94A5-58AD7AB8B994}">
      <dgm:prSet phldrT="[Текст]" phldr="1"/>
      <dgm:spPr/>
      <dgm:t>
        <a:bodyPr/>
        <a:lstStyle/>
        <a:p>
          <a:endParaRPr lang="ru-RU" dirty="0"/>
        </a:p>
      </dgm:t>
    </dgm:pt>
    <dgm:pt modelId="{C9B72B21-8596-4AA1-A3E3-86BE464ED1EC}" type="parTrans" cxnId="{46D4CBF9-5EA3-4D9B-B7BE-C8F328F072F4}">
      <dgm:prSet/>
      <dgm:spPr/>
      <dgm:t>
        <a:bodyPr/>
        <a:lstStyle/>
        <a:p>
          <a:endParaRPr lang="ru-RU"/>
        </a:p>
      </dgm:t>
    </dgm:pt>
    <dgm:pt modelId="{FB2EF901-6A92-45F3-A3B5-DA3EB750CFCF}" type="sibTrans" cxnId="{46D4CBF9-5EA3-4D9B-B7BE-C8F328F072F4}">
      <dgm:prSet/>
      <dgm:spPr/>
      <dgm:t>
        <a:bodyPr/>
        <a:lstStyle/>
        <a:p>
          <a:endParaRPr lang="ru-RU"/>
        </a:p>
      </dgm:t>
    </dgm:pt>
    <dgm:pt modelId="{D426F3E6-3F42-48EF-B0C2-81CFB50281D9}">
      <dgm:prSet custT="1"/>
      <dgm:spPr/>
      <dgm:t>
        <a:bodyPr/>
        <a:lstStyle/>
        <a:p>
          <a:r>
            <a:rPr lang="ru-RU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исследование  потенциала двойного слоя (случай диполей)</a:t>
          </a:r>
          <a:endParaRPr lang="ru-RU" sz="28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797A6B0-2423-4487-9EC1-D196D50D5474}" type="parTrans" cxnId="{2B5C8AE8-718B-4F1A-89A7-3B5E6C0C28F1}">
      <dgm:prSet/>
      <dgm:spPr/>
      <dgm:t>
        <a:bodyPr/>
        <a:lstStyle/>
        <a:p>
          <a:endParaRPr lang="ru-RU"/>
        </a:p>
      </dgm:t>
    </dgm:pt>
    <dgm:pt modelId="{F496B296-AE54-4F67-91EB-8790566533C8}" type="sibTrans" cxnId="{2B5C8AE8-718B-4F1A-89A7-3B5E6C0C28F1}">
      <dgm:prSet/>
      <dgm:spPr/>
      <dgm:t>
        <a:bodyPr/>
        <a:lstStyle/>
        <a:p>
          <a:endParaRPr lang="ru-RU"/>
        </a:p>
      </dgm:t>
    </dgm:pt>
    <dgm:pt modelId="{9AE99915-3094-4C00-9253-05A7579E4ABA}" type="pres">
      <dgm:prSet presAssocID="{42325807-6292-40D1-A15F-A79B08F0D9CD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49ABFBD-B15A-495C-8352-3AF71DBBCD47}" type="pres">
      <dgm:prSet presAssocID="{42325807-6292-40D1-A15F-A79B08F0D9CD}" presName="diamond" presStyleLbl="bgShp" presStyleIdx="0" presStyleCnt="1"/>
      <dgm:spPr/>
    </dgm:pt>
    <dgm:pt modelId="{E26E2F5E-AF10-470B-B07C-2510919C5525}" type="pres">
      <dgm:prSet presAssocID="{42325807-6292-40D1-A15F-A79B08F0D9CD}" presName="quad1" presStyleLbl="node1" presStyleIdx="0" presStyleCnt="4" custScaleX="190083" custLinFactNeighborX="-48123" custLinFactNeighborY="160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AAA007-A0A5-4DB7-8608-91B5A4D7CF56}" type="pres">
      <dgm:prSet presAssocID="{42325807-6292-40D1-A15F-A79B08F0D9CD}" presName="quad2" presStyleLbl="node1" presStyleIdx="1" presStyleCnt="4" custScaleX="190085" custLinFactNeighborX="45420" custLinFactNeighborY="160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A6FE24-BC2F-4826-B292-8C78E1136289}" type="pres">
      <dgm:prSet presAssocID="{42325807-6292-40D1-A15F-A79B08F0D9CD}" presName="quad3" presStyleLbl="node1" presStyleIdx="2" presStyleCnt="4" custScaleX="190167" custScaleY="107726" custLinFactNeighborX="-49351" custLinFactNeighborY="813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B20C3A-85DC-4F54-878E-A9BC6246D4DA}" type="pres">
      <dgm:prSet presAssocID="{42325807-6292-40D1-A15F-A79B08F0D9CD}" presName="quad4" presStyleLbl="node1" presStyleIdx="3" presStyleCnt="4" custScaleX="190042" custScaleY="109772" custLinFactNeighborX="46044" custLinFactNeighborY="590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3DEC66F-BD69-443A-AEFF-061410DCC767}" srcId="{42325807-6292-40D1-A15F-A79B08F0D9CD}" destId="{3B1F1AFB-629D-47F8-9089-D23EEEADEC58}" srcOrd="1" destOrd="0" parTransId="{431D8A3B-005C-4890-A0B5-79096C1DDA43}" sibTransId="{3CBF77E7-A097-4606-8C1D-616FEB9B3CC4}"/>
    <dgm:cxn modelId="{F213BADC-234E-406C-899A-287F13A8EF5B}" type="presOf" srcId="{D426F3E6-3F42-48EF-B0C2-81CFB50281D9}" destId="{46A6FE24-BC2F-4826-B292-8C78E1136289}" srcOrd="0" destOrd="0" presId="urn:microsoft.com/office/officeart/2005/8/layout/matrix3"/>
    <dgm:cxn modelId="{1F12E83E-CA81-4AD6-8C41-DD4703CBCB53}" type="presOf" srcId="{8F10FEA6-E903-4D0E-B4CC-3847B391FB83}" destId="{E26E2F5E-AF10-470B-B07C-2510919C5525}" srcOrd="0" destOrd="0" presId="urn:microsoft.com/office/officeart/2005/8/layout/matrix3"/>
    <dgm:cxn modelId="{B09F8EB9-4F20-4461-ABCC-CC77749AE6D4}" type="presOf" srcId="{06C3109B-3800-4DDA-A8C1-94C19BA90102}" destId="{BDB20C3A-85DC-4F54-878E-A9BC6246D4DA}" srcOrd="0" destOrd="0" presId="urn:microsoft.com/office/officeart/2005/8/layout/matrix3"/>
    <dgm:cxn modelId="{46D4CBF9-5EA3-4D9B-B7BE-C8F328F072F4}" srcId="{42325807-6292-40D1-A15F-A79B08F0D9CD}" destId="{329F3520-1A70-4211-94A5-58AD7AB8B994}" srcOrd="4" destOrd="0" parTransId="{C9B72B21-8596-4AA1-A3E3-86BE464ED1EC}" sibTransId="{FB2EF901-6A92-45F3-A3B5-DA3EB750CFCF}"/>
    <dgm:cxn modelId="{3F1BDC35-578E-4544-B36A-FE5AC9DA8513}" type="presOf" srcId="{42325807-6292-40D1-A15F-A79B08F0D9CD}" destId="{9AE99915-3094-4C00-9253-05A7579E4ABA}" srcOrd="0" destOrd="0" presId="urn:microsoft.com/office/officeart/2005/8/layout/matrix3"/>
    <dgm:cxn modelId="{2B5C8AE8-718B-4F1A-89A7-3B5E6C0C28F1}" srcId="{42325807-6292-40D1-A15F-A79B08F0D9CD}" destId="{D426F3E6-3F42-48EF-B0C2-81CFB50281D9}" srcOrd="2" destOrd="0" parTransId="{F797A6B0-2423-4487-9EC1-D196D50D5474}" sibTransId="{F496B296-AE54-4F67-91EB-8790566533C8}"/>
    <dgm:cxn modelId="{12005944-E259-4E68-AEF7-BFB150A94090}" srcId="{42325807-6292-40D1-A15F-A79B08F0D9CD}" destId="{06C3109B-3800-4DDA-A8C1-94C19BA90102}" srcOrd="3" destOrd="0" parTransId="{8B4EF2D8-EBDA-46C1-8D8D-3238833F1F7C}" sibTransId="{DAA06027-7691-4874-9293-0850950976DF}"/>
    <dgm:cxn modelId="{C082B06A-43C4-4B34-B6EE-A8AD8167A529}" srcId="{42325807-6292-40D1-A15F-A79B08F0D9CD}" destId="{8F10FEA6-E903-4D0E-B4CC-3847B391FB83}" srcOrd="0" destOrd="0" parTransId="{04164E19-52EA-46A5-8311-D78EF46E7543}" sibTransId="{58B892C1-925C-41CB-A4C9-8B28FA95082E}"/>
    <dgm:cxn modelId="{9C0995CC-38A9-40C9-8EFD-A2EB66E4EA24}" type="presOf" srcId="{3B1F1AFB-629D-47F8-9089-D23EEEADEC58}" destId="{9DAAA007-A0A5-4DB7-8608-91B5A4D7CF56}" srcOrd="0" destOrd="0" presId="urn:microsoft.com/office/officeart/2005/8/layout/matrix3"/>
    <dgm:cxn modelId="{176CA264-FBC6-494E-97F7-2DADE3D2928A}" type="presParOf" srcId="{9AE99915-3094-4C00-9253-05A7579E4ABA}" destId="{C49ABFBD-B15A-495C-8352-3AF71DBBCD47}" srcOrd="0" destOrd="0" presId="urn:microsoft.com/office/officeart/2005/8/layout/matrix3"/>
    <dgm:cxn modelId="{B51E9573-8233-4848-9E52-69063CB3DFB5}" type="presParOf" srcId="{9AE99915-3094-4C00-9253-05A7579E4ABA}" destId="{E26E2F5E-AF10-470B-B07C-2510919C5525}" srcOrd="1" destOrd="0" presId="urn:microsoft.com/office/officeart/2005/8/layout/matrix3"/>
    <dgm:cxn modelId="{DA2EDE19-D8A7-40D6-937C-5510472B6123}" type="presParOf" srcId="{9AE99915-3094-4C00-9253-05A7579E4ABA}" destId="{9DAAA007-A0A5-4DB7-8608-91B5A4D7CF56}" srcOrd="2" destOrd="0" presId="urn:microsoft.com/office/officeart/2005/8/layout/matrix3"/>
    <dgm:cxn modelId="{8C235DB0-EDCE-4E73-BA9F-507176C8BF21}" type="presParOf" srcId="{9AE99915-3094-4C00-9253-05A7579E4ABA}" destId="{46A6FE24-BC2F-4826-B292-8C78E1136289}" srcOrd="3" destOrd="0" presId="urn:microsoft.com/office/officeart/2005/8/layout/matrix3"/>
    <dgm:cxn modelId="{C7331083-BA7D-463C-858A-68E881974292}" type="presParOf" srcId="{9AE99915-3094-4C00-9253-05A7579E4ABA}" destId="{BDB20C3A-85DC-4F54-878E-A9BC6246D4DA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49ABFBD-B15A-495C-8352-3AF71DBBCD47}">
      <dsp:nvSpPr>
        <dsp:cNvPr id="0" name=""/>
        <dsp:cNvSpPr/>
      </dsp:nvSpPr>
      <dsp:spPr>
        <a:xfrm>
          <a:off x="2429355" y="0"/>
          <a:ext cx="5643578" cy="5643578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26E2F5E-AF10-470B-B07C-2510919C5525}">
      <dsp:nvSpPr>
        <dsp:cNvPr id="0" name=""/>
        <dsp:cNvSpPr/>
      </dsp:nvSpPr>
      <dsp:spPr>
        <a:xfrm>
          <a:off x="914948" y="571509"/>
          <a:ext cx="4183718" cy="220099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accent1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исследовании свойств потенциала от зарядов и диполей, непрерывно распределённых по некоторой поверхности</a:t>
          </a:r>
          <a:endParaRPr lang="ru-RU" sz="28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914948" y="571509"/>
        <a:ext cx="4183718" cy="2200995"/>
      </dsp:txXfrm>
    </dsp:sp>
    <dsp:sp modelId="{9DAAA007-A0A5-4DB7-8608-91B5A4D7CF56}">
      <dsp:nvSpPr>
        <dsp:cNvPr id="0" name=""/>
        <dsp:cNvSpPr/>
      </dsp:nvSpPr>
      <dsp:spPr>
        <a:xfrm>
          <a:off x="5344106" y="571509"/>
          <a:ext cx="4183762" cy="220099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accent1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поведения производных решения задачи Дирихле при приближении к поверхности, на которой задано граничное условие</a:t>
          </a:r>
          <a:endParaRPr lang="ru-RU" sz="26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344106" y="571509"/>
        <a:ext cx="4183762" cy="2200995"/>
      </dsp:txXfrm>
    </dsp:sp>
    <dsp:sp modelId="{46A6FE24-BC2F-4826-B292-8C78E1136289}">
      <dsp:nvSpPr>
        <dsp:cNvPr id="0" name=""/>
        <dsp:cNvSpPr/>
      </dsp:nvSpPr>
      <dsp:spPr>
        <a:xfrm>
          <a:off x="886996" y="3000403"/>
          <a:ext cx="4185566" cy="237104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accent1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исследование  потенциала двойного слоя (случай диполей)</a:t>
          </a:r>
          <a:endParaRPr lang="ru-RU" sz="28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86996" y="3000403"/>
        <a:ext cx="4185566" cy="2371044"/>
      </dsp:txXfrm>
    </dsp:sp>
    <dsp:sp modelId="{BDB20C3A-85DC-4F54-878E-A9BC6246D4DA}">
      <dsp:nvSpPr>
        <dsp:cNvPr id="0" name=""/>
        <dsp:cNvSpPr/>
      </dsp:nvSpPr>
      <dsp:spPr>
        <a:xfrm>
          <a:off x="5358314" y="2928958"/>
          <a:ext cx="4182815" cy="241607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accent1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доказал так называемую центральную предельную теорему теории вероятностей </a:t>
          </a:r>
          <a:endParaRPr lang="ru-RU" sz="28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358314" y="2928958"/>
        <a:ext cx="4182815" cy="24160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411D7C34-AF15-40BD-BF37-DBB490DD984C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4F22B480-F2BC-4E3F-BFF4-F379A887A6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411D7C34-AF15-40BD-BF37-DBB490DD984C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2B480-F2BC-4E3F-BFF4-F379A887A6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411D7C34-AF15-40BD-BF37-DBB490DD984C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4F22B480-F2BC-4E3F-BFF4-F379A887A69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411D7C34-AF15-40BD-BF37-DBB490DD984C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4F22B480-F2BC-4E3F-BFF4-F379A887A6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411D7C34-AF15-40BD-BF37-DBB490DD984C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4F22B480-F2BC-4E3F-BFF4-F379A887A6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D7C34-AF15-40BD-BF37-DBB490DD984C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2B480-F2BC-4E3F-BFF4-F379A887A6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411D7C34-AF15-40BD-BF37-DBB490DD984C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4F22B480-F2BC-4E3F-BFF4-F379A887A6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411D7C34-AF15-40BD-BF37-DBB490DD984C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4F22B480-F2BC-4E3F-BFF4-F379A887A6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411D7C34-AF15-40BD-BF37-DBB490DD984C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4F22B480-F2BC-4E3F-BFF4-F379A887A6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D7C34-AF15-40BD-BF37-DBB490DD984C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2B480-F2BC-4E3F-BFF4-F379A887A6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D7C34-AF15-40BD-BF37-DBB490DD984C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2B480-F2BC-4E3F-BFF4-F379A887A6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85000"/>
                <a:lumOff val="15000"/>
              </a:schemeClr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411D7C34-AF15-40BD-BF37-DBB490DD984C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4F22B480-F2BC-4E3F-BFF4-F379A887A69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2664296"/>
          </a:xfrm>
        </p:spPr>
        <p:txBody>
          <a:bodyPr>
            <a:normAutofit fontScale="32500" lnSpcReduction="20000"/>
          </a:bodyPr>
          <a:lstStyle/>
          <a:p>
            <a:pPr marR="0" lvl="0" indent="450850" algn="ctr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ru-RU" sz="5500" b="1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МИНИСТЕРСТВО ОБРАЗОВАНИЯ И НАУКИ РОССИЙСКОЙ ФЕДЕРАЦИИ</a:t>
            </a:r>
            <a:endParaRPr lang="ru-RU" sz="5500" dirty="0" smtClean="0">
              <a:ln>
                <a:noFill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R="0" lvl="0" indent="45085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ru-RU" sz="3200" dirty="0" smtClean="0">
              <a:ln>
                <a:noFill/>
              </a:ln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R="0" lvl="0" indent="45085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ru-RU" sz="550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Федеральное государственное бюджетное образовательное учреждение</a:t>
            </a:r>
            <a:endParaRPr lang="ru-RU" sz="5500" dirty="0" smtClean="0">
              <a:ln>
                <a:noFill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R="0" lvl="0" indent="45085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ru-RU" sz="550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высшего профессионального образования</a:t>
            </a:r>
          </a:p>
          <a:p>
            <a:pPr marR="0" lvl="0" indent="45085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ru-RU" sz="3800" dirty="0" smtClean="0">
              <a:ln>
                <a:noFill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R="0" lvl="0" indent="45085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ru-RU" sz="5500" b="1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НАЦИОНАЛЬНЫЙ ИССЛЕДОВАТЕЛЬСКИЙ</a:t>
            </a:r>
            <a:endParaRPr lang="ru-RU" sz="5500" dirty="0" smtClean="0">
              <a:ln>
                <a:noFill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R="0" lvl="0" indent="45085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ru-RU" sz="5500" b="1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ТОМСКИЙ ПОЛИТЕХНИЧЕСКИЙ УНИВЕРСИТЕТ</a:t>
            </a:r>
            <a:endParaRPr lang="ru-RU" sz="5500" dirty="0" smtClean="0">
              <a:ln>
                <a:noFill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R="0" lvl="0" indent="45085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ru-RU" sz="3200" i="1" dirty="0" smtClean="0">
              <a:ln>
                <a:noFill/>
              </a:ln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R="0" lvl="0" indent="450850" algn="l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ru-RU" sz="5500" i="1" dirty="0" smtClean="0">
              <a:ln>
                <a:noFill/>
              </a:ln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R="0" lvl="0" indent="450850" algn="l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ru-RU" sz="5500" i="1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Институт </a:t>
            </a:r>
            <a:r>
              <a:rPr lang="ru-RU" sz="5500" i="1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природных ресурсов</a:t>
            </a:r>
            <a:endParaRPr lang="ru-RU" sz="5500" dirty="0" smtClean="0">
              <a:ln>
                <a:noFill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R="0" lvl="0" indent="450850" algn="l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ru-RU" sz="5500" i="1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Направление «Природообустройство и водопользование»</a:t>
            </a:r>
            <a:endParaRPr lang="ru-RU" sz="5500" dirty="0" smtClean="0">
              <a:ln>
                <a:noFill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R="0" lvl="0" indent="450850" algn="l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ru-RU" sz="5500" i="1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Кафедра ГИГЭ        </a:t>
            </a:r>
            <a:endParaRPr lang="ru-RU" sz="5500" dirty="0" smtClean="0">
              <a:ln>
                <a:noFill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R="0" lvl="0" indent="45085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ru-RU" sz="3200" dirty="0" smtClean="0">
              <a:ln>
                <a:noFill/>
              </a:ln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551712" y="4653136"/>
            <a:ext cx="25922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Выполнили:</a:t>
            </a:r>
          </a:p>
          <a:p>
            <a:r>
              <a:rPr lang="ru-RU" sz="2000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студенты </a:t>
            </a:r>
            <a:r>
              <a:rPr lang="ru-RU" sz="2000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гр. 2В00                               </a:t>
            </a:r>
            <a:r>
              <a:rPr lang="ru-RU" sz="2000" i="1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</a:t>
            </a:r>
            <a:r>
              <a:rPr lang="ru-RU" sz="2000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sz="2000" i="1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О.В. </a:t>
            </a:r>
            <a:r>
              <a:rPr lang="ru-RU" sz="2000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Казанцева,</a:t>
            </a:r>
            <a:endParaRPr lang="ru-RU" sz="2000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А.Н. Колчегошева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491880" y="6165304"/>
            <a:ext cx="2448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Томск – 2011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2924944"/>
            <a:ext cx="9144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Реферат по теме: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«Центральная предельная теорема 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А.М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Ляпунова»</a:t>
            </a:r>
            <a:r>
              <a:rPr kumimoji="0" lang="ru-RU" sz="36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Введение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428736"/>
            <a:ext cx="8229600" cy="4572000"/>
          </a:xfrm>
        </p:spPr>
        <p:txBody>
          <a:bodyPr>
            <a:normAutofit/>
          </a:bodyPr>
          <a:lstStyle/>
          <a:p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Центральные предельные теоремы (Ц.П.Т.) — класс теорем в теории вероятностей, утверждающих, что сумма достаточно большого количества слабо зависимых случайных величин, имеющих примерно одинаковые масштабы (ни одно из слагаемых не доминирует, не вносит в сумму определяющего вклада), имеет распределение, близкое к нормальному.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7494"/>
            <a:ext cx="9144000" cy="1232680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4900" b="1" dirty="0" smtClean="0">
                <a:latin typeface="Times New Roman" pitchFamily="18" charset="0"/>
                <a:cs typeface="Times New Roman" pitchFamily="18" charset="0"/>
              </a:rPr>
              <a:t>Ляпунов Александр Михайлович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00496" y="1571612"/>
            <a:ext cx="5143504" cy="5286388"/>
          </a:xfrm>
        </p:spPr>
        <p:txBody>
          <a:bodyPr/>
          <a:lstStyle/>
          <a:p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русский математик и механик</a:t>
            </a:r>
            <a:endParaRPr lang="en-US" sz="31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Академик     Петербургской АН</a:t>
            </a:r>
            <a:endParaRPr lang="en-US" sz="31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член-корреспондент 1900</a:t>
            </a:r>
            <a:endParaRPr lang="en-US" sz="31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доцент, с 1892 профессор Харьковского университета</a:t>
            </a:r>
            <a:endParaRPr lang="en-US" sz="31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ученик П. Л. Чебышева</a:t>
            </a:r>
          </a:p>
          <a:p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285860"/>
            <a:ext cx="3676968" cy="538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28660" y="0"/>
            <a:ext cx="9572660" cy="1285860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Вклад Ляпунова в развитие науки: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026072"/>
          </a:xfrm>
        </p:spPr>
        <p:txBody>
          <a:bodyPr>
            <a:normAutofit/>
          </a:bodyPr>
          <a:lstStyle/>
          <a:p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создал современную строгую теорию устойчивости равновесия и движения механических систем;</a:t>
            </a:r>
          </a:p>
          <a:p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построение общего метода для решения задач об устойчивости; </a:t>
            </a:r>
          </a:p>
          <a:p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исследование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теории фигур равновесия равномерно вращающейся жидкости;</a:t>
            </a:r>
          </a:p>
          <a:p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цикл работ Ляпунова по некоторым вопросам математической физики.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7494"/>
            <a:ext cx="9572660" cy="946928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Вопросы математической физики: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-571536" y="1214422"/>
          <a:ext cx="10501386" cy="5643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80528" y="0"/>
            <a:ext cx="9324528" cy="1073274"/>
          </a:xfrm>
        </p:spPr>
        <p:txBody>
          <a:bodyPr>
            <a:normAutofit/>
          </a:bodyPr>
          <a:lstStyle/>
          <a:p>
            <a:r>
              <a:rPr lang="ru-RU" sz="4300" b="1" dirty="0" smtClean="0">
                <a:latin typeface="Times New Roman" pitchFamily="18" charset="0"/>
                <a:cs typeface="Times New Roman" pitchFamily="18" charset="0"/>
              </a:rPr>
              <a:t>Центральная предельная теорема</a:t>
            </a:r>
            <a:endParaRPr lang="ru-RU" sz="43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тр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1" y="1052736"/>
            <a:ext cx="5256584" cy="54822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508104" y="1052736"/>
            <a:ext cx="3635896" cy="533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одна из важнейших предельных теорем вероятностей теории, описывающая асимптотику при больших N распределения вероятностей суммы N случайных величин.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322081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Наиб. просто Ц. п. т. формулируется для суммы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5086-1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052736"/>
            <a:ext cx="4824536" cy="620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0" y="1700808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N первых членов бесконечной последовательности независимых и одинаково распределённых случайных величин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5086-1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2780928"/>
            <a:ext cx="4856941" cy="626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0" y="342900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предположении, что существуют, по крайней мере, два первых момента у каждой величины: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5086-1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4509120"/>
            <a:ext cx="504056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(и эти моменты одинаковы для всех </a:t>
            </a:r>
            <a:r>
              <a:rPr lang="ru-RU" sz="32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</a:t>
            </a:r>
            <a:r>
              <a:rPr lang="ru-RU" sz="3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 Согласно наиболее простой предельной теореме теории вероятностей - больших чисел закону, случайная величина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5086-2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628800"/>
            <a:ext cx="468052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5" name="Rectangle 11"/>
          <p:cNvSpPr>
            <a:spLocks noChangeArrowheads="1"/>
          </p:cNvSpPr>
          <p:nvPr/>
        </p:nvSpPr>
        <p:spPr bwMode="auto">
          <a:xfrm>
            <a:off x="1" y="2398911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вероятностью, близкой к единице, принимает значения порядка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(N) при N           </a:t>
            </a:r>
            <a:r>
              <a:rPr lang="ru-RU" sz="3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0" y="342900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Более точно это означает, что для любого </a:t>
            </a:r>
            <a:r>
              <a:rPr lang="ru-RU" sz="32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</a:t>
            </a:r>
            <a:r>
              <a:rPr lang="ru-RU" sz="3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&gt;0 вероятность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5086-2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3140968"/>
            <a:ext cx="93610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5086-2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4005064"/>
            <a:ext cx="4752528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Прямоугольник 18"/>
          <p:cNvSpPr/>
          <p:nvPr/>
        </p:nvSpPr>
        <p:spPr>
          <a:xfrm>
            <a:off x="0" y="4653136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Ц. п. т. значительно уточняет соотношение (5) при малых (по сравнению с N) значениях V</a:t>
            </a:r>
            <a:r>
              <a:rPr lang="ru-RU" sz="3200" baseline="-250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: для любых конечных а и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52200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вероятность того, что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5086-2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260648"/>
            <a:ext cx="475252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79512" y="1052736"/>
            <a:ext cx="432048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имеет асимптотику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5086-2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700808"/>
            <a:ext cx="849694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2996952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иначе говоря, вероятности конечных (порядка константы) значений распределены приближено по стандартному нормальному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гауссовскому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закону (со средним 0 и дисперсией 1). Из (4) и (6) следует, что при больших N сумма S</a:t>
            </a:r>
            <a:r>
              <a:rPr lang="ru-RU" sz="3200" baseline="-250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имеет вид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5086-2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7784" y="5517232"/>
            <a:ext cx="482453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99032"/>
          </a:xfrm>
        </p:spPr>
        <p:txBody>
          <a:bodyPr>
            <a:no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Укажем более общие ситуации, для которых остаётся верной Ц. п. т.: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6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случае, когда величины x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x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...,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baseline="-25000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,... распределены не одинаково, и при условии, что у этих величин существуют оба первых момента, а также при дополнительном условии некоторой равномерности;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если требование независимости величин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i=1, 2, ... нарушено, но сохраняется в определенном смысле "слабая" зависимость "далеко отстоящих" друг от друга величин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baseline="-25000" dirty="0" err="1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когда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|i-j|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велико;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99032"/>
          </a:xfrm>
        </p:spPr>
        <p:txBody>
          <a:bodyPr>
            <a:normAutofit fontScale="90000"/>
          </a:bodyPr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Укажем более общие ситуации, для которых остаётся верной Ц. п. т.: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можно рассматривать не только последовательности случайных величин, но и более общие их совокупности, скажем, случайные поля {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baseline="-25000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ru-RU" baseline="30000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-мерной решётке;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кроме сумм величин из одной и той же бесконечной последовательности (2) можно рассматривать т. н. схему серий, т. е. бесконечную совокупность конечных последовательностей.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effectLst/>
                <a:latin typeface="Times New Roman" pitchFamily="18" charset="0"/>
                <a:cs typeface="Times New Roman" pitchFamily="18" charset="0"/>
              </a:rPr>
              <a:t>Заключение</a:t>
            </a:r>
            <a:endParaRPr lang="ru-RU" sz="54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052736"/>
            <a:ext cx="8640960" cy="580526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Большую роль играют предельные теоремы в математической статистике; с их помощью выясняются важные свойства статистических оценок и отыскивается предельное распределение выборочных характеристик, используемых для проверки статистических гипотез. 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Предельные теоремы теории вероятностей, теоремы Муавра-Лапласа объясняют природу устойчивости частоты появлений события. Природа эта состоит в том, что предельным распределением числа появлений события при неограниченном возрастании числа испытаний (если вероятность события во всех испытаниях одинакова) является нормальное распределение.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155</TotalTime>
  <Words>662</Words>
  <Application>Microsoft Office PowerPoint</Application>
  <PresentationFormat>Экран (4:3)</PresentationFormat>
  <Paragraphs>59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Яркая</vt:lpstr>
      <vt:lpstr>Слайд 1</vt:lpstr>
      <vt:lpstr>Введение</vt:lpstr>
      <vt:lpstr>Ляпунов Александр Михайлович </vt:lpstr>
      <vt:lpstr>Вклад Ляпунова в развитие науки:</vt:lpstr>
      <vt:lpstr>Вопросы математической физики:</vt:lpstr>
      <vt:lpstr>Центральная предельная теорема</vt:lpstr>
      <vt:lpstr>Слайд 7</vt:lpstr>
      <vt:lpstr>Слайд 8</vt:lpstr>
      <vt:lpstr>Слайд 9</vt:lpstr>
      <vt:lpstr>Укажем более общие ситуации, для которых остаётся верной Ц. п. т.:</vt:lpstr>
      <vt:lpstr>Укажем более общие ситуации, для которых остаётся верной Ц. п. т.:</vt:lpstr>
      <vt:lpstr>Заключение</vt:lpstr>
    </vt:vector>
  </TitlesOfParts>
  <Company>WolfishLair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Олеся</cp:lastModifiedBy>
  <cp:revision>18</cp:revision>
  <dcterms:created xsi:type="dcterms:W3CDTF">2011-12-21T14:43:17Z</dcterms:created>
  <dcterms:modified xsi:type="dcterms:W3CDTF">2011-12-25T10:46:11Z</dcterms:modified>
</cp:coreProperties>
</file>