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2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A380806-D461-4B09-B13B-E7E4690F952F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FD1E49B-CCC3-4DE1-BD5A-DCBC07EBC88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8305800" cy="2074164"/>
          </a:xfrm>
        </p:spPr>
        <p:txBody>
          <a:bodyPr/>
          <a:lstStyle/>
          <a:p>
            <a:r>
              <a:rPr lang="ru-RU" sz="1800" cap="all" dirty="0" smtClean="0">
                <a:solidFill>
                  <a:schemeClr val="bg1"/>
                </a:solidFill>
              </a:rPr>
              <a:t>Федеральное агентство по образованию</a:t>
            </a: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Государственное образовательное учреждение высшего профессионального образования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«НАЦИОНАЛЬНЫЙ ИССЛЕДОВАТЕЛЬСКИЙ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ТОМСКИЙ ПОЛИТЕХНИЧЕСКИЙ УНИВЕРСИТЕТ»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2636912"/>
            <a:ext cx="7029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Реферат на тему</a:t>
            </a:r>
          </a:p>
          <a:p>
            <a:r>
              <a:rPr lang="ru-RU" sz="2400" b="1" i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Гийом</a:t>
            </a:r>
            <a:r>
              <a:rPr lang="ru-RU" sz="2400" b="1" i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Фрасуа</a:t>
            </a:r>
            <a:r>
              <a:rPr lang="ru-RU" sz="2400" b="1" i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Лопиталь</a:t>
            </a:r>
            <a:r>
              <a:rPr lang="ru-RU" sz="2400" b="1" i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 Правило </a:t>
            </a:r>
            <a:r>
              <a:rPr lang="ru-RU" sz="2400" b="1" i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Лопиталя</a:t>
            </a:r>
            <a:endParaRPr lang="ru-RU" sz="2400" b="1" i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4048" y="4509120"/>
            <a:ext cx="371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Выполнила: студ. </a:t>
            </a:r>
            <a:r>
              <a:rPr lang="ru-RU" dirty="0" err="1" smtClean="0">
                <a:solidFill>
                  <a:schemeClr val="bg1"/>
                </a:solidFill>
              </a:rPr>
              <a:t>Буханцова</a:t>
            </a:r>
            <a:r>
              <a:rPr lang="ru-RU" dirty="0" smtClean="0">
                <a:solidFill>
                  <a:schemeClr val="bg1"/>
                </a:solidFill>
              </a:rPr>
              <a:t> А. К.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Гр.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2Г21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6021288"/>
            <a:ext cx="1287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Томск 2012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4402832" cy="4641379"/>
          </a:xfrm>
        </p:spPr>
        <p:txBody>
          <a:bodyPr>
            <a:normAutofit/>
          </a:bodyPr>
          <a:lstStyle/>
          <a:p>
            <a:pPr fontAlgn="t"/>
            <a:r>
              <a:rPr lang="ru-RU" sz="2400" b="1" dirty="0" err="1" smtClean="0">
                <a:solidFill>
                  <a:schemeClr val="bg1"/>
                </a:solidFill>
              </a:rPr>
              <a:t>Гийом</a:t>
            </a:r>
            <a:r>
              <a:rPr lang="ru-RU" sz="2400" b="1" dirty="0" smtClean="0">
                <a:solidFill>
                  <a:schemeClr val="bg1"/>
                </a:solidFill>
              </a:rPr>
              <a:t> Франсуа, маркиз де </a:t>
            </a:r>
            <a:r>
              <a:rPr lang="ru-RU" sz="2400" b="1" dirty="0" err="1" smtClean="0">
                <a:solidFill>
                  <a:schemeClr val="bg1"/>
                </a:solidFill>
              </a:rPr>
              <a:t>Лопиталь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fontAlgn="t"/>
            <a:r>
              <a:rPr lang="ru-RU" sz="2400" dirty="0" smtClean="0">
                <a:solidFill>
                  <a:schemeClr val="bg1"/>
                </a:solidFill>
              </a:rPr>
              <a:t>Дата рождения:</a:t>
            </a:r>
            <a:r>
              <a:rPr lang="ru-RU" sz="2400" dirty="0">
                <a:solidFill>
                  <a:schemeClr val="bg1"/>
                </a:solidFill>
              </a:rPr>
              <a:t>1661 год</a:t>
            </a:r>
            <a:endParaRPr lang="ru-RU" sz="2400" dirty="0" smtClean="0">
              <a:solidFill>
                <a:schemeClr val="bg1"/>
              </a:solidFill>
            </a:endParaRPr>
          </a:p>
          <a:p>
            <a:pPr fontAlgn="t"/>
            <a:r>
              <a:rPr lang="ru-RU" sz="2400" dirty="0" smtClean="0">
                <a:solidFill>
                  <a:schemeClr val="bg1"/>
                </a:solidFill>
              </a:rPr>
              <a:t>Дата смерти: 2</a:t>
            </a:r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400" dirty="0" smtClean="0">
                <a:solidFill>
                  <a:schemeClr val="bg1"/>
                </a:solidFill>
              </a:rPr>
              <a:t>февраля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1704</a:t>
            </a:r>
          </a:p>
          <a:p>
            <a:pPr fontAlgn="t"/>
            <a:r>
              <a:rPr lang="ru-RU" sz="2400" dirty="0" smtClean="0">
                <a:solidFill>
                  <a:schemeClr val="bg1"/>
                </a:solidFill>
              </a:rPr>
              <a:t>Научная сфера: Математика</a:t>
            </a:r>
          </a:p>
          <a:p>
            <a:pPr fontAlgn="t"/>
            <a:r>
              <a:rPr lang="ru-RU" sz="2400" dirty="0" smtClean="0">
                <a:solidFill>
                  <a:schemeClr val="bg1"/>
                </a:solidFill>
              </a:rPr>
              <a:t>Известен как: автор первого учебника по математическому анализу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548680"/>
            <a:ext cx="2674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</a:rPr>
              <a:t>Биография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user\Рабочий стол\Guillaume_de_l'Hôpit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556792"/>
            <a:ext cx="3096344" cy="3768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7859216" cy="4572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Правило </a:t>
            </a:r>
            <a:r>
              <a:rPr lang="ru-RU" sz="2400" b="1" dirty="0" err="1" smtClean="0">
                <a:solidFill>
                  <a:schemeClr val="bg1"/>
                </a:solidFill>
              </a:rPr>
              <a:t>Бернулли-Лопита́ля</a:t>
            </a:r>
            <a:r>
              <a:rPr lang="ru-RU" sz="2400" dirty="0" smtClean="0">
                <a:solidFill>
                  <a:schemeClr val="bg1"/>
                </a:solidFill>
              </a:rPr>
              <a:t> — метод нахождения пределов функций, </a:t>
            </a:r>
            <a:r>
              <a:rPr lang="ru-RU" sz="2400" dirty="0" smtClean="0">
                <a:solidFill>
                  <a:schemeClr val="bg1"/>
                </a:solidFill>
              </a:rPr>
              <a:t>раскрывающий </a:t>
            </a:r>
            <a:r>
              <a:rPr lang="ru-RU" sz="2400" dirty="0" smtClean="0">
                <a:solidFill>
                  <a:schemeClr val="bg1"/>
                </a:solidFill>
              </a:rPr>
              <a:t>неопределённости вида  </a:t>
            </a:r>
            <a:r>
              <a:rPr lang="ru-RU" sz="2400" dirty="0" smtClean="0">
                <a:solidFill>
                  <a:schemeClr val="bg1"/>
                </a:solidFill>
              </a:rPr>
              <a:t>   и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dirty="0" smtClean="0">
                <a:solidFill>
                  <a:schemeClr val="bg1"/>
                </a:solidFill>
              </a:rPr>
              <a:t>      .Обосновывающая </a:t>
            </a:r>
            <a:r>
              <a:rPr lang="ru-RU" sz="2400" dirty="0" smtClean="0">
                <a:solidFill>
                  <a:schemeClr val="bg1"/>
                </a:solidFill>
              </a:rPr>
              <a:t>метод теорема утверждает, что при некоторых условиях предел отношения </a:t>
            </a:r>
            <a:r>
              <a:rPr lang="ru-RU" sz="2400" dirty="0" smtClean="0">
                <a:solidFill>
                  <a:schemeClr val="bg1"/>
                </a:solidFill>
              </a:rPr>
              <a:t>функций равен </a:t>
            </a:r>
            <a:r>
              <a:rPr lang="ru-RU" sz="2400" dirty="0" smtClean="0">
                <a:solidFill>
                  <a:schemeClr val="bg1"/>
                </a:solidFill>
              </a:rPr>
              <a:t>пределу отношения их производных.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548680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</a:rPr>
              <a:t>Правило </a:t>
            </a:r>
            <a:r>
              <a:rPr lang="ru-RU" sz="3600" b="1" i="1" dirty="0" err="1" smtClean="0">
                <a:solidFill>
                  <a:schemeClr val="bg1"/>
                </a:solidFill>
              </a:rPr>
              <a:t>Лопиталя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Documents and Settings\user\Рабочий стол\aa00c4c0f44c5cb7cad68df40e8f887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11960" y="2420888"/>
            <a:ext cx="276225" cy="200025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7a45d6df6db756c6378137feba6a5776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860032" y="2420888"/>
            <a:ext cx="457200" cy="200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72000"/>
          </a:xfrm>
        </p:spPr>
        <p:txBody>
          <a:bodyPr/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Условия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                                              или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       ;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 </a:t>
            </a:r>
            <a:r>
              <a:rPr lang="en-US" i="1" dirty="0" smtClean="0">
                <a:solidFill>
                  <a:schemeClr val="bg1"/>
                </a:solidFill>
              </a:rPr>
              <a:t>f(x) </a:t>
            </a:r>
            <a:r>
              <a:rPr lang="ru-RU" dirty="0" smtClean="0">
                <a:solidFill>
                  <a:schemeClr val="bg1"/>
                </a:solidFill>
              </a:rPr>
              <a:t>и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g(x)</a:t>
            </a:r>
            <a:r>
              <a:rPr lang="ru-RU" dirty="0" smtClean="0">
                <a:solidFill>
                  <a:schemeClr val="bg1"/>
                </a:solidFill>
              </a:rPr>
              <a:t> дифференцируемы в </a:t>
            </a:r>
            <a:r>
              <a:rPr lang="ru-RU" dirty="0" smtClean="0">
                <a:solidFill>
                  <a:schemeClr val="bg1"/>
                </a:solidFill>
              </a:rPr>
              <a:t>проколотой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окрестности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a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en-US" i="1" dirty="0" smtClean="0">
                <a:solidFill>
                  <a:schemeClr val="bg1"/>
                </a:solidFill>
              </a:rPr>
              <a:t>g’(x) ≠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 smtClean="0">
                <a:solidFill>
                  <a:schemeClr val="bg1"/>
                </a:solidFill>
              </a:rPr>
              <a:t>проколотой окрестности 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Существует</a:t>
            </a:r>
            <a:r>
              <a:rPr lang="en-US" dirty="0" smtClean="0">
                <a:solidFill>
                  <a:schemeClr val="bg1"/>
                </a:solidFill>
              </a:rPr>
              <a:t>                     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,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тогда существует </a:t>
            </a:r>
            <a:r>
              <a:rPr lang="en-US" dirty="0" smtClean="0">
                <a:solidFill>
                  <a:schemeClr val="bg1"/>
                </a:solidFill>
              </a:rPr>
              <a:t>                                          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</a:rPr>
              <a:t>Точная формулировка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Documents and Settings\user\Рабочий стол\589e2c8c771199633fa3ff82f091350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55576" y="2132856"/>
            <a:ext cx="3619278" cy="465848"/>
          </a:xfrm>
          <a:prstGeom prst="rect">
            <a:avLst/>
          </a:prstGeom>
          <a:noFill/>
        </p:spPr>
      </p:pic>
      <p:pic>
        <p:nvPicPr>
          <p:cNvPr id="3075" name="Picture 3" descr="C:\Documents and Settings\user\Рабочий стол\d245777abca64ece2d5d7ca0d19fddb6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64088" y="2204864"/>
            <a:ext cx="388844" cy="216024"/>
          </a:xfrm>
          <a:prstGeom prst="rect">
            <a:avLst/>
          </a:prstGeom>
          <a:noFill/>
        </p:spPr>
      </p:pic>
      <p:pic>
        <p:nvPicPr>
          <p:cNvPr id="3076" name="Picture 4" descr="C:\Documents and Settings\user\Рабочий стол\914199c4038c3241fcb043eac029bcd2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71800" y="3861048"/>
            <a:ext cx="1521169" cy="936104"/>
          </a:xfrm>
          <a:prstGeom prst="rect">
            <a:avLst/>
          </a:prstGeom>
          <a:noFill/>
        </p:spPr>
      </p:pic>
      <p:pic>
        <p:nvPicPr>
          <p:cNvPr id="3077" name="Picture 5" descr="C:\Documents and Settings\user\Рабочий стол\497f674637bbaf81654bf8fa632a7647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91880" y="4653136"/>
            <a:ext cx="3316154" cy="889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Способ </a:t>
            </a:r>
            <a:r>
              <a:rPr lang="ru-RU" dirty="0" smtClean="0">
                <a:solidFill>
                  <a:schemeClr val="bg1"/>
                </a:solidFill>
              </a:rPr>
              <a:t>раскрытия такого рода неопределённостей был опубликован в учебнике «</a:t>
            </a:r>
            <a:r>
              <a:rPr lang="ru-RU" dirty="0" err="1" smtClean="0">
                <a:solidFill>
                  <a:schemeClr val="bg1"/>
                </a:solidFill>
              </a:rPr>
              <a:t>Analyse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des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Inﬁniment Petits</a:t>
            </a:r>
            <a:r>
              <a:rPr lang="ru-RU" dirty="0" smtClean="0">
                <a:solidFill>
                  <a:schemeClr val="bg1"/>
                </a:solidFill>
              </a:rPr>
              <a:t>» 1696 года за авторством </a:t>
            </a:r>
            <a:r>
              <a:rPr lang="ru-RU" dirty="0" err="1" smtClean="0">
                <a:solidFill>
                  <a:schemeClr val="bg1"/>
                </a:solidFill>
              </a:rPr>
              <a:t>Гийома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Лопиталя</a:t>
            </a:r>
            <a:r>
              <a:rPr lang="ru-RU" dirty="0" smtClean="0">
                <a:solidFill>
                  <a:schemeClr val="bg1"/>
                </a:solidFill>
              </a:rPr>
              <a:t>. Метод был сообщён </a:t>
            </a:r>
            <a:r>
              <a:rPr lang="ru-RU" dirty="0" err="1" smtClean="0">
                <a:solidFill>
                  <a:schemeClr val="bg1"/>
                </a:solidFill>
              </a:rPr>
              <a:t>Лопиталю</a:t>
            </a:r>
            <a:r>
              <a:rPr lang="ru-RU" dirty="0" smtClean="0">
                <a:solidFill>
                  <a:schemeClr val="bg1"/>
                </a:solidFill>
              </a:rPr>
              <a:t> в письме его первооткрывателем Иоганном Бернулли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История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670720"/>
            <a:ext cx="8229600" cy="518728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Отношение бесконечно малых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Докажем теорему для случая, когда пределы функций равны нулю (то есть неопределённость вида </a:t>
            </a:r>
            <a:r>
              <a:rPr lang="ru-RU" sz="2000" dirty="0" smtClean="0">
                <a:solidFill>
                  <a:schemeClr val="bg1"/>
                </a:solidFill>
              </a:rPr>
              <a:t>       ).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Поскольку мы рассматриваем функции  </a:t>
            </a:r>
            <a:r>
              <a:rPr lang="en-US" sz="2000" i="1" dirty="0" smtClean="0">
                <a:solidFill>
                  <a:schemeClr val="bg1"/>
                </a:solidFill>
              </a:rPr>
              <a:t>f </a:t>
            </a:r>
            <a:r>
              <a:rPr lang="ru-RU" sz="2000" dirty="0" smtClean="0">
                <a:solidFill>
                  <a:schemeClr val="bg1"/>
                </a:solidFill>
              </a:rPr>
              <a:t>и</a:t>
            </a:r>
            <a:r>
              <a:rPr lang="en-US" sz="2000" dirty="0" smtClean="0">
                <a:solidFill>
                  <a:schemeClr val="bg1"/>
                </a:solidFill>
              </a:rPr>
              <a:t> g</a:t>
            </a:r>
            <a:r>
              <a:rPr lang="ru-RU" sz="2000" dirty="0" smtClean="0">
                <a:solidFill>
                  <a:schemeClr val="bg1"/>
                </a:solidFill>
              </a:rPr>
              <a:t>  только в правой проколотой </a:t>
            </a:r>
            <a:r>
              <a:rPr lang="ru-RU" sz="2000" dirty="0" err="1" smtClean="0">
                <a:solidFill>
                  <a:schemeClr val="bg1"/>
                </a:solidFill>
              </a:rPr>
              <a:t>полуокрестности</a:t>
            </a:r>
            <a:r>
              <a:rPr lang="ru-RU" sz="2000" dirty="0" smtClean="0">
                <a:solidFill>
                  <a:schemeClr val="bg1"/>
                </a:solidFill>
              </a:rPr>
              <a:t> точки 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i="1" dirty="0" smtClean="0">
                <a:solidFill>
                  <a:schemeClr val="bg1"/>
                </a:solidFill>
              </a:rPr>
              <a:t>a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мы можем непрерывным </a:t>
            </a:r>
            <a:r>
              <a:rPr lang="ru-RU" sz="2000" dirty="0" smtClean="0">
                <a:solidFill>
                  <a:schemeClr val="bg1"/>
                </a:solidFill>
              </a:rPr>
              <a:t>образом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их </a:t>
            </a:r>
            <a:r>
              <a:rPr lang="ru-RU" sz="2000" dirty="0" smtClean="0">
                <a:solidFill>
                  <a:schemeClr val="bg1"/>
                </a:solidFill>
              </a:rPr>
              <a:t>доопределить в этой точке: </a:t>
            </a:r>
            <a:r>
              <a:rPr lang="ru-RU" sz="2000" dirty="0" smtClean="0">
                <a:solidFill>
                  <a:schemeClr val="bg1"/>
                </a:solidFill>
              </a:rPr>
              <a:t>пусть</a:t>
            </a:r>
            <a:r>
              <a:rPr lang="en-US" sz="2000" dirty="0" smtClean="0">
                <a:solidFill>
                  <a:schemeClr val="bg1"/>
                </a:solidFill>
              </a:rPr>
              <a:t>                           </a:t>
            </a:r>
            <a:r>
              <a:rPr lang="ru-RU" sz="2000" dirty="0" smtClean="0">
                <a:solidFill>
                  <a:schemeClr val="bg1"/>
                </a:solidFill>
              </a:rPr>
              <a:t>. </a:t>
            </a:r>
            <a:r>
              <a:rPr lang="ru-RU" sz="2000" dirty="0" smtClean="0">
                <a:solidFill>
                  <a:schemeClr val="bg1"/>
                </a:solidFill>
              </a:rPr>
              <a:t>Возьмём некоторый  </a:t>
            </a:r>
            <a:r>
              <a:rPr lang="en-US" sz="2000" i="1" dirty="0" smtClean="0">
                <a:solidFill>
                  <a:schemeClr val="bg1"/>
                </a:solidFill>
              </a:rPr>
              <a:t>x </a:t>
            </a:r>
            <a:r>
              <a:rPr lang="ru-RU" sz="2000" dirty="0" smtClean="0">
                <a:solidFill>
                  <a:schemeClr val="bg1"/>
                </a:solidFill>
              </a:rPr>
              <a:t>из </a:t>
            </a:r>
            <a:r>
              <a:rPr lang="ru-RU" sz="2000" dirty="0" smtClean="0">
                <a:solidFill>
                  <a:schemeClr val="bg1"/>
                </a:solidFill>
              </a:rPr>
              <a:t>рассматриваемой </a:t>
            </a:r>
            <a:r>
              <a:rPr lang="ru-RU" sz="2000" dirty="0" err="1" smtClean="0">
                <a:solidFill>
                  <a:schemeClr val="bg1"/>
                </a:solidFill>
              </a:rPr>
              <a:t>полуокрестности</a:t>
            </a:r>
            <a:r>
              <a:rPr lang="ru-RU" sz="2000" dirty="0" smtClean="0">
                <a:solidFill>
                  <a:schemeClr val="bg1"/>
                </a:solidFill>
              </a:rPr>
              <a:t> и применим к отрезку  </a:t>
            </a:r>
            <a:r>
              <a:rPr lang="en-US" sz="2000" dirty="0" smtClean="0">
                <a:solidFill>
                  <a:schemeClr val="bg1"/>
                </a:solidFill>
              </a:rPr>
              <a:t>[a</a:t>
            </a:r>
            <a:r>
              <a:rPr lang="en-US" sz="2000" i="1" dirty="0" smtClean="0">
                <a:solidFill>
                  <a:schemeClr val="bg1"/>
                </a:solidFill>
              </a:rPr>
              <a:t>, x</a:t>
            </a:r>
            <a:r>
              <a:rPr lang="en-US" sz="2000" dirty="0" smtClean="0">
                <a:solidFill>
                  <a:schemeClr val="bg1"/>
                </a:solidFill>
              </a:rPr>
              <a:t>] </a:t>
            </a:r>
            <a:r>
              <a:rPr lang="ru-RU" sz="2000" dirty="0" smtClean="0">
                <a:solidFill>
                  <a:schemeClr val="bg1"/>
                </a:solidFill>
              </a:rPr>
              <a:t>теорему </a:t>
            </a:r>
            <a:r>
              <a:rPr lang="ru-RU" sz="2000" dirty="0" smtClean="0">
                <a:solidFill>
                  <a:schemeClr val="bg1"/>
                </a:solidFill>
              </a:rPr>
              <a:t>Коши. По этой теореме получим</a:t>
            </a:r>
            <a:r>
              <a:rPr lang="ru-RU" sz="2000" dirty="0" smtClean="0">
                <a:solidFill>
                  <a:schemeClr val="bg1"/>
                </a:solidFill>
              </a:rPr>
              <a:t>: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Но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f(a) = g(a) = </a:t>
            </a:r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поэтому </a:t>
            </a:r>
            <a:r>
              <a:rPr lang="en-US" dirty="0" smtClean="0">
                <a:solidFill>
                  <a:schemeClr val="bg1"/>
                </a:solidFill>
              </a:rPr>
              <a:t>  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283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Доказательство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2" descr="C:\Documents and Settings\user\Рабочий стол\aa00c4c0f44c5cb7cad68df40e8f887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99992" y="2420888"/>
            <a:ext cx="403096" cy="291897"/>
          </a:xfrm>
          <a:prstGeom prst="rect">
            <a:avLst/>
          </a:prstGeom>
          <a:noFill/>
        </p:spPr>
      </p:pic>
      <p:pic>
        <p:nvPicPr>
          <p:cNvPr id="4098" name="Picture 2" descr="C:\Documents and Settings\user\Рабочий стол\a494517ef8840ef7311363b1dabbbcba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12160" y="3429000"/>
            <a:ext cx="1656184" cy="261503"/>
          </a:xfrm>
          <a:prstGeom prst="rect">
            <a:avLst/>
          </a:prstGeom>
          <a:noFill/>
        </p:spPr>
      </p:pic>
      <p:pic>
        <p:nvPicPr>
          <p:cNvPr id="4099" name="Picture 3" descr="C:\Documents and Settings\user\Рабочий стол\9ca452ab9c181d7cc25cfee718cbd4f9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07704" y="4365104"/>
            <a:ext cx="4020442" cy="720080"/>
          </a:xfrm>
          <a:prstGeom prst="rect">
            <a:avLst/>
          </a:prstGeom>
          <a:noFill/>
        </p:spPr>
      </p:pic>
      <p:pic>
        <p:nvPicPr>
          <p:cNvPr id="4100" name="Picture 4" descr="C:\Documents and Settings\user\Рабочий стол\88658f13683a2524b05d1c02b309fd8d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88024" y="5085184"/>
            <a:ext cx="3438797" cy="690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692696"/>
            <a:ext cx="8352928" cy="4608512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Дальше, записав определение предела отношения производных и обозначив последний через </a:t>
            </a:r>
            <a:r>
              <a:rPr lang="en-US" i="1" dirty="0" smtClean="0">
                <a:solidFill>
                  <a:schemeClr val="bg1"/>
                </a:solidFill>
              </a:rPr>
              <a:t>A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из полученного равенства выводим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en-US" dirty="0" smtClean="0">
                <a:solidFill>
                  <a:schemeClr val="bg1"/>
                </a:solidFill>
              </a:rPr>
              <a:t>       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для </a:t>
            </a:r>
            <a:r>
              <a:rPr lang="ru-RU" dirty="0" smtClean="0">
                <a:solidFill>
                  <a:schemeClr val="bg1"/>
                </a:solidFill>
              </a:rPr>
              <a:t>конечного </a:t>
            </a:r>
            <a:r>
              <a:rPr lang="ru-RU" dirty="0" smtClean="0">
                <a:solidFill>
                  <a:schemeClr val="bg1"/>
                </a:solidFill>
              </a:rPr>
              <a:t>предела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и 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                                              для </a:t>
            </a:r>
            <a:r>
              <a:rPr lang="ru-RU" dirty="0" smtClean="0">
                <a:solidFill>
                  <a:schemeClr val="bg1"/>
                </a:solidFill>
              </a:rPr>
              <a:t>бесконечного</a:t>
            </a:r>
            <a:r>
              <a:rPr lang="ru-RU" dirty="0" smtClean="0">
                <a:solidFill>
                  <a:schemeClr val="bg1"/>
                </a:solidFill>
              </a:rPr>
              <a:t>, что </a:t>
            </a:r>
            <a:r>
              <a:rPr lang="ru-RU" dirty="0" smtClean="0">
                <a:solidFill>
                  <a:schemeClr val="bg1"/>
                </a:solidFill>
              </a:rPr>
              <a:t>является определением предела отношения функций.</a:t>
            </a:r>
          </a:p>
          <a:p>
            <a:endParaRPr lang="ru-RU" dirty="0"/>
          </a:p>
        </p:txBody>
      </p:sp>
      <p:pic>
        <p:nvPicPr>
          <p:cNvPr id="5122" name="Picture 2" descr="C:\Documents and Settings\user\Рабочий стол\b570cdc02472516da9ccaea27682dda9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7584" y="2348880"/>
            <a:ext cx="3816424" cy="446968"/>
          </a:xfrm>
          <a:prstGeom prst="rect">
            <a:avLst/>
          </a:prstGeom>
          <a:noFill/>
        </p:spPr>
      </p:pic>
      <p:pic>
        <p:nvPicPr>
          <p:cNvPr id="5123" name="Picture 3" descr="C:\Documents and Settings\user\Рабочий стол\c6d9b856eee9156c0f68b7ee1978082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7584" y="2852936"/>
            <a:ext cx="3816424" cy="4625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720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Докажем теорему для неопределённостей </a:t>
            </a:r>
            <a:r>
              <a:rPr lang="ru-RU" dirty="0" smtClean="0">
                <a:solidFill>
                  <a:schemeClr val="bg1"/>
                </a:solidFill>
              </a:rPr>
              <a:t>вида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       </a:t>
            </a:r>
            <a:r>
              <a:rPr lang="ru-RU" dirty="0" smtClean="0">
                <a:solidFill>
                  <a:schemeClr val="bg1"/>
                </a:solidFill>
              </a:rPr>
              <a:t> 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Пусть, для начала, предел отношения производных конечен и </a:t>
            </a:r>
            <a:r>
              <a:rPr lang="ru-RU" dirty="0" smtClean="0">
                <a:solidFill>
                  <a:schemeClr val="bg1"/>
                </a:solidFill>
              </a:rPr>
              <a:t>равен </a:t>
            </a:r>
            <a:r>
              <a:rPr lang="en-US" i="1" dirty="0" smtClean="0">
                <a:solidFill>
                  <a:schemeClr val="bg1"/>
                </a:solidFill>
              </a:rPr>
              <a:t>A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Тогда, при стремлении  </a:t>
            </a:r>
            <a:r>
              <a:rPr lang="en-US" i="1" dirty="0" smtClean="0">
                <a:solidFill>
                  <a:schemeClr val="bg1"/>
                </a:solidFill>
              </a:rPr>
              <a:t>x a </a:t>
            </a:r>
            <a:r>
              <a:rPr lang="ru-RU" dirty="0" smtClean="0">
                <a:solidFill>
                  <a:schemeClr val="bg1"/>
                </a:solidFill>
              </a:rPr>
              <a:t>к</a:t>
            </a:r>
            <a:r>
              <a:rPr lang="ru-RU" dirty="0" smtClean="0">
                <a:solidFill>
                  <a:schemeClr val="bg1"/>
                </a:solidFill>
              </a:rPr>
              <a:t>  справа, это отношение можно записать </a:t>
            </a:r>
            <a:r>
              <a:rPr lang="ru-RU" dirty="0" smtClean="0">
                <a:solidFill>
                  <a:schemeClr val="bg1"/>
                </a:solidFill>
              </a:rPr>
              <a:t>как</a:t>
            </a:r>
            <a:r>
              <a:rPr lang="en-US" dirty="0" smtClean="0">
                <a:solidFill>
                  <a:schemeClr val="bg1"/>
                </a:solidFill>
              </a:rPr>
              <a:t> A + </a:t>
            </a:r>
            <a:r>
              <a:rPr lang="el-GR" dirty="0" smtClean="0">
                <a:solidFill>
                  <a:schemeClr val="bg1"/>
                </a:solidFill>
              </a:rPr>
              <a:t>α</a:t>
            </a:r>
            <a:r>
              <a:rPr lang="ru-RU" dirty="0" smtClean="0">
                <a:solidFill>
                  <a:schemeClr val="bg1"/>
                </a:solidFill>
              </a:rPr>
              <a:t> , где 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</a:rPr>
              <a:t>α</a:t>
            </a:r>
            <a:r>
              <a:rPr lang="ru-RU" dirty="0" smtClean="0">
                <a:solidFill>
                  <a:schemeClr val="bg1"/>
                </a:solidFill>
              </a:rPr>
              <a:t> — O(1). Запишем это условие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.Зафиксируем 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t</a:t>
            </a:r>
            <a:r>
              <a:rPr lang="ru-RU" dirty="0" smtClean="0">
                <a:solidFill>
                  <a:schemeClr val="bg1"/>
                </a:solidFill>
              </a:rPr>
              <a:t> из отрезка </a:t>
            </a:r>
            <a:r>
              <a:rPr lang="en-US" dirty="0" smtClean="0">
                <a:solidFill>
                  <a:schemeClr val="bg1"/>
                </a:solidFill>
              </a:rPr>
              <a:t> [</a:t>
            </a:r>
            <a:r>
              <a:rPr lang="en-US" i="1" dirty="0" smtClean="0">
                <a:solidFill>
                  <a:schemeClr val="bg1"/>
                </a:solidFill>
              </a:rPr>
              <a:t>a, a + </a:t>
            </a:r>
            <a:r>
              <a:rPr lang="el-GR" i="1" dirty="0" smtClean="0">
                <a:solidFill>
                  <a:schemeClr val="bg1"/>
                </a:solidFill>
              </a:rPr>
              <a:t>δ₁</a:t>
            </a:r>
            <a:r>
              <a:rPr lang="en-US" dirty="0" smtClean="0">
                <a:solidFill>
                  <a:schemeClr val="bg1"/>
                </a:solidFill>
              </a:rPr>
              <a:t>]</a:t>
            </a:r>
            <a:r>
              <a:rPr lang="ru-RU" dirty="0" smtClean="0">
                <a:solidFill>
                  <a:schemeClr val="bg1"/>
                </a:solidFill>
              </a:rPr>
              <a:t> и применим теорему Коши ко всем </a:t>
            </a:r>
            <a:r>
              <a:rPr lang="en-US" i="1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 из </a:t>
            </a:r>
            <a:r>
              <a:rPr lang="ru-RU" dirty="0" smtClean="0">
                <a:solidFill>
                  <a:schemeClr val="bg1"/>
                </a:solidFill>
              </a:rPr>
              <a:t>отрезка</a:t>
            </a:r>
            <a:r>
              <a:rPr lang="en-US" dirty="0" smtClean="0">
                <a:solidFill>
                  <a:schemeClr val="bg1"/>
                </a:solidFill>
              </a:rPr>
              <a:t> [</a:t>
            </a:r>
            <a:r>
              <a:rPr lang="en-US" i="1" dirty="0" smtClean="0">
                <a:solidFill>
                  <a:schemeClr val="bg1"/>
                </a:solidFill>
              </a:rPr>
              <a:t>a, t</a:t>
            </a:r>
            <a:r>
              <a:rPr lang="en-US" dirty="0" smtClean="0">
                <a:solidFill>
                  <a:schemeClr val="bg1"/>
                </a:solidFill>
              </a:rPr>
              <a:t>]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                                                 ,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что </a:t>
            </a:r>
            <a:r>
              <a:rPr lang="ru-RU" dirty="0" smtClean="0">
                <a:solidFill>
                  <a:schemeClr val="bg1"/>
                </a:solidFill>
              </a:rPr>
              <a:t>можно привести к следующему виду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Для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достаточно близких к </a:t>
            </a:r>
            <a:r>
              <a:rPr lang="en-US" dirty="0" smtClean="0">
                <a:solidFill>
                  <a:schemeClr val="bg1"/>
                </a:solidFill>
              </a:rPr>
              <a:t>a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выражение имеет смысл; предел первого множителя правой части равен единице (так как  </a:t>
            </a:r>
            <a:r>
              <a:rPr lang="en-US" i="1" dirty="0" smtClean="0">
                <a:solidFill>
                  <a:schemeClr val="bg1"/>
                </a:solidFill>
              </a:rPr>
              <a:t>f(t) </a:t>
            </a:r>
            <a:r>
              <a:rPr lang="ru-RU" dirty="0" smtClean="0">
                <a:solidFill>
                  <a:schemeClr val="bg1"/>
                </a:solidFill>
              </a:rPr>
              <a:t>и</a:t>
            </a:r>
            <a:r>
              <a:rPr lang="en-US" dirty="0" smtClean="0">
                <a:solidFill>
                  <a:schemeClr val="bg1"/>
                </a:solidFill>
              </a:rPr>
              <a:t> g(t)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—</a:t>
            </a:r>
            <a:r>
              <a:rPr lang="ru-RU" dirty="0" smtClean="0">
                <a:solidFill>
                  <a:schemeClr val="bg1"/>
                </a:solidFill>
              </a:rPr>
              <a:t> константы, а  </a:t>
            </a:r>
            <a:r>
              <a:rPr lang="en-US" i="1" dirty="0" smtClean="0">
                <a:solidFill>
                  <a:schemeClr val="bg1"/>
                </a:solidFill>
              </a:rPr>
              <a:t>f(x) </a:t>
            </a:r>
            <a:r>
              <a:rPr lang="ru-RU" dirty="0" smtClean="0">
                <a:solidFill>
                  <a:schemeClr val="bg1"/>
                </a:solidFill>
              </a:rPr>
              <a:t>и</a:t>
            </a:r>
            <a:r>
              <a:rPr lang="en-US" dirty="0" smtClean="0">
                <a:solidFill>
                  <a:schemeClr val="bg1"/>
                </a:solidFill>
              </a:rPr>
              <a:t> g(x)</a:t>
            </a:r>
            <a:r>
              <a:rPr lang="ru-RU" dirty="0" smtClean="0">
                <a:solidFill>
                  <a:schemeClr val="bg1"/>
                </a:solidFill>
              </a:rPr>
              <a:t> стремятся к бесконечности). Значит, этот множитель равен 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+ </a:t>
            </a:r>
            <a:r>
              <a:rPr lang="el-G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где  </a:t>
            </a:r>
            <a:r>
              <a:rPr lang="el-GR" dirty="0" smtClean="0">
                <a:solidFill>
                  <a:schemeClr val="bg1"/>
                </a:solidFill>
              </a:rPr>
              <a:t>β</a:t>
            </a:r>
            <a:r>
              <a:rPr lang="ru-RU" dirty="0" smtClean="0">
                <a:solidFill>
                  <a:schemeClr val="bg1"/>
                </a:solidFill>
              </a:rPr>
              <a:t>— </a:t>
            </a:r>
            <a:r>
              <a:rPr lang="ru-RU" dirty="0" smtClean="0">
                <a:solidFill>
                  <a:schemeClr val="bg1"/>
                </a:solidFill>
              </a:rPr>
              <a:t>бесконечно малая функция при стремлении  </a:t>
            </a:r>
            <a:r>
              <a:rPr lang="en-US" i="1" dirty="0" smtClean="0">
                <a:solidFill>
                  <a:schemeClr val="bg1"/>
                </a:solidFill>
              </a:rPr>
              <a:t>x </a:t>
            </a:r>
            <a:r>
              <a:rPr lang="ru-RU" dirty="0" smtClean="0">
                <a:solidFill>
                  <a:schemeClr val="bg1"/>
                </a:solidFill>
              </a:rPr>
              <a:t>к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en-US" dirty="0" smtClean="0">
                <a:solidFill>
                  <a:schemeClr val="bg1"/>
                </a:solidFill>
              </a:rPr>
              <a:t> a</a:t>
            </a:r>
            <a:r>
              <a:rPr lang="ru-RU" dirty="0" smtClean="0">
                <a:solidFill>
                  <a:schemeClr val="bg1"/>
                </a:solidFill>
              </a:rPr>
              <a:t> справа. Выпишем определение этого факта, используя то же значение 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</a:rPr>
              <a:t>ε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что и в определении для 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</a:rPr>
              <a:t>α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60689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Отношение бесконечно больших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Picture 3" descr="C:\Documents and Settings\user\Рабочий стол\7a45d6df6db756c6378137feba6a5776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96136" y="1052736"/>
            <a:ext cx="658358" cy="288032"/>
          </a:xfrm>
          <a:prstGeom prst="rect">
            <a:avLst/>
          </a:prstGeom>
          <a:noFill/>
        </p:spPr>
      </p:pic>
      <p:pic>
        <p:nvPicPr>
          <p:cNvPr id="6146" name="Picture 2" descr="C:\Documents and Settings\user\Рабочий стол\8b5b26431fd2065fceca9ba10ee81be6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83568" y="2060848"/>
            <a:ext cx="6768752" cy="329037"/>
          </a:xfrm>
          <a:prstGeom prst="rect">
            <a:avLst/>
          </a:prstGeom>
          <a:noFill/>
        </p:spPr>
      </p:pic>
      <p:pic>
        <p:nvPicPr>
          <p:cNvPr id="6147" name="Picture 3" descr="C:\Documents and Settings\user\Рабочий стол\19c28c333bb20569a0f9c7c0fd2c8a6f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91880" y="2636912"/>
            <a:ext cx="3790921" cy="504056"/>
          </a:xfrm>
          <a:prstGeom prst="rect">
            <a:avLst/>
          </a:prstGeom>
          <a:noFill/>
        </p:spPr>
      </p:pic>
      <p:pic>
        <p:nvPicPr>
          <p:cNvPr id="6148" name="Picture 4" descr="C:\Documents and Settings\user\Рабочий стол\7f8de6d8d1b44ba9f9d65aef6b3d00e1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20072" y="3140968"/>
            <a:ext cx="2160240" cy="720080"/>
          </a:xfrm>
          <a:prstGeom prst="rect">
            <a:avLst/>
          </a:prstGeom>
          <a:noFill/>
        </p:spPr>
      </p:pic>
      <p:pic>
        <p:nvPicPr>
          <p:cNvPr id="6149" name="Picture 5" descr="C:\Documents and Settings\user\Рабочий стол\d00fc82a25562628651f15fa6b799ef5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7584" y="5157192"/>
            <a:ext cx="5673831" cy="2720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Получили, что отношение функций представимо в виде </a:t>
            </a:r>
            <a:r>
              <a:rPr lang="en-US" sz="2400" dirty="0" smtClean="0"/>
              <a:t>                       </a:t>
            </a:r>
            <a:r>
              <a:rPr lang="ru-RU" sz="2400" dirty="0" smtClean="0"/>
              <a:t>, и</a:t>
            </a:r>
            <a:r>
              <a:rPr lang="en-US" sz="2400" dirty="0" smtClean="0"/>
              <a:t>                                   .</a:t>
            </a:r>
            <a:r>
              <a:rPr lang="ru-RU" sz="2400" dirty="0" smtClean="0"/>
              <a:t> </a:t>
            </a:r>
            <a:r>
              <a:rPr lang="ru-RU" sz="2400" dirty="0" smtClean="0"/>
              <a:t>По любому данному  можно найти такое </a:t>
            </a:r>
            <a:r>
              <a:rPr lang="el-GR" sz="2400" dirty="0" smtClean="0"/>
              <a:t>ε₁</a:t>
            </a:r>
            <a:r>
              <a:rPr lang="ru-RU" sz="2400" dirty="0" smtClean="0"/>
              <a:t>, </a:t>
            </a:r>
            <a:r>
              <a:rPr lang="ru-RU" sz="2400" dirty="0" smtClean="0"/>
              <a:t>чтобы модуль разности отношения функций и  </a:t>
            </a:r>
            <a:r>
              <a:rPr lang="en-US" sz="2400" i="1" dirty="0" smtClean="0"/>
              <a:t>A</a:t>
            </a:r>
            <a:r>
              <a:rPr lang="en-US" sz="2400" dirty="0" smtClean="0"/>
              <a:t> </a:t>
            </a:r>
            <a:r>
              <a:rPr lang="ru-RU" sz="2400" dirty="0" smtClean="0"/>
              <a:t>был </a:t>
            </a:r>
            <a:r>
              <a:rPr lang="ru-RU" sz="2400" dirty="0" smtClean="0"/>
              <a:t>меньше </a:t>
            </a:r>
            <a:r>
              <a:rPr lang="el-GR" sz="2400" dirty="0" smtClean="0"/>
              <a:t>ε</a:t>
            </a:r>
            <a:r>
              <a:rPr lang="ru-RU" sz="2400" dirty="0" smtClean="0"/>
              <a:t>, </a:t>
            </a:r>
            <a:r>
              <a:rPr lang="ru-RU" sz="2400" dirty="0" smtClean="0"/>
              <a:t>значит, предел отношения функций действительно равен </a:t>
            </a:r>
            <a:r>
              <a:rPr lang="en-US" sz="2400" dirty="0" smtClean="0"/>
              <a:t> </a:t>
            </a:r>
            <a:r>
              <a:rPr lang="en-US" sz="2400" i="1" dirty="0" smtClean="0"/>
              <a:t>A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r>
              <a:rPr lang="ru-RU" sz="2400" dirty="0" smtClean="0"/>
              <a:t>Если же предел  </a:t>
            </a:r>
            <a:r>
              <a:rPr lang="en-US" sz="2400" i="1" dirty="0" smtClean="0"/>
              <a:t>A </a:t>
            </a:r>
            <a:r>
              <a:rPr lang="ru-RU" sz="2400" dirty="0" smtClean="0"/>
              <a:t>бесконечен </a:t>
            </a:r>
            <a:r>
              <a:rPr lang="ru-RU" sz="2400" dirty="0" smtClean="0"/>
              <a:t>(допустим, он равен плюс бесконечности), </a:t>
            </a:r>
            <a:r>
              <a:rPr lang="ru-RU" sz="2400" dirty="0" smtClean="0"/>
              <a:t>то</a:t>
            </a:r>
            <a:endParaRPr lang="en-US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.В определении  </a:t>
            </a:r>
            <a:r>
              <a:rPr lang="el-GR" sz="2400" dirty="0" smtClean="0"/>
              <a:t>β</a:t>
            </a:r>
            <a:r>
              <a:rPr lang="en-US" sz="2400" dirty="0" smtClean="0"/>
              <a:t> </a:t>
            </a:r>
            <a:r>
              <a:rPr lang="ru-RU" sz="2400" dirty="0" smtClean="0"/>
              <a:t>будем </a:t>
            </a:r>
            <a:r>
              <a:rPr lang="ru-RU" sz="2400" dirty="0" smtClean="0"/>
              <a:t>брать </a:t>
            </a:r>
            <a:r>
              <a:rPr lang="en-US" sz="2400" dirty="0" smtClean="0"/>
              <a:t> </a:t>
            </a:r>
            <a:r>
              <a:rPr lang="el-GR" sz="2400" dirty="0" smtClean="0"/>
              <a:t>ε₁‹½</a:t>
            </a:r>
            <a:r>
              <a:rPr lang="ru-RU" sz="2400" dirty="0" smtClean="0"/>
              <a:t>; </a:t>
            </a:r>
            <a:r>
              <a:rPr lang="ru-RU" sz="2400" dirty="0" smtClean="0"/>
              <a:t>первый множитель правой части будет больше 1/2 при </a:t>
            </a:r>
            <a:r>
              <a:rPr lang="en-US" sz="2400" dirty="0" smtClean="0"/>
              <a:t> </a:t>
            </a:r>
            <a:r>
              <a:rPr lang="en-US" sz="2400" i="1" dirty="0" smtClean="0"/>
              <a:t>x</a:t>
            </a:r>
            <a:r>
              <a:rPr lang="ru-RU" sz="2400" dirty="0" smtClean="0"/>
              <a:t>, </a:t>
            </a:r>
            <a:r>
              <a:rPr lang="ru-RU" sz="2400" dirty="0" smtClean="0"/>
              <a:t>достаточно близких к </a:t>
            </a:r>
            <a:r>
              <a:rPr lang="en-US" sz="2400" dirty="0" smtClean="0"/>
              <a:t> </a:t>
            </a:r>
            <a:r>
              <a:rPr lang="en-US" sz="2400" i="1" dirty="0" smtClean="0"/>
              <a:t>a</a:t>
            </a:r>
            <a:r>
              <a:rPr lang="ru-RU" sz="2400" dirty="0" smtClean="0"/>
              <a:t>, </a:t>
            </a:r>
            <a:r>
              <a:rPr lang="ru-RU" sz="2400" dirty="0" smtClean="0"/>
              <a:t>а тогда 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ru-RU" sz="2400" dirty="0" smtClean="0"/>
              <a:t>Для </a:t>
            </a:r>
            <a:r>
              <a:rPr lang="ru-RU" sz="2400" dirty="0" smtClean="0"/>
              <a:t>других баз доказательства аналогичны приведённым.</a:t>
            </a:r>
          </a:p>
          <a:p>
            <a:endParaRPr lang="ru-RU" dirty="0"/>
          </a:p>
        </p:txBody>
      </p:sp>
      <p:pic>
        <p:nvPicPr>
          <p:cNvPr id="7171" name="Picture 3" descr="C:\Documents and Settings\user\Рабочий стол\d6403ff937c8b2c62ec6d2d45197664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19672" y="836712"/>
            <a:ext cx="1619244" cy="272033"/>
          </a:xfrm>
          <a:prstGeom prst="rect">
            <a:avLst/>
          </a:prstGeom>
          <a:noFill/>
        </p:spPr>
      </p:pic>
      <p:pic>
        <p:nvPicPr>
          <p:cNvPr id="7172" name="Picture 4" descr="C:\Documents and Settings\user\Рабочий стол\d6c34b03212aff41f52fbda3b609f996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07904" y="692696"/>
            <a:ext cx="2520280" cy="546061"/>
          </a:xfrm>
          <a:prstGeom prst="rect">
            <a:avLst/>
          </a:prstGeom>
          <a:noFill/>
        </p:spPr>
      </p:pic>
      <p:pic>
        <p:nvPicPr>
          <p:cNvPr id="7173" name="Picture 5" descr="C:\Documents and Settings\user\Рабочий стол\6830e0214778ec8c8537034b45651a78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07904" y="4293096"/>
            <a:ext cx="4968553" cy="533536"/>
          </a:xfrm>
          <a:prstGeom prst="rect">
            <a:avLst/>
          </a:prstGeom>
          <a:noFill/>
        </p:spPr>
      </p:pic>
      <p:pic>
        <p:nvPicPr>
          <p:cNvPr id="7174" name="Picture 6" descr="C:\Documents and Settings\user\Рабочий стол\d6c34b03212aff41f52fbda3b609f996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0" y="2708920"/>
            <a:ext cx="3266504" cy="7077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1760" y="1916832"/>
            <a:ext cx="41764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latin typeface="Times New Roman" pitchFamily="18" charset="0"/>
                <a:cs typeface="Times New Roman" pitchFamily="18" charset="0"/>
              </a:rPr>
              <a:t>  Благодарю </a:t>
            </a:r>
          </a:p>
          <a:p>
            <a:pPr algn="ctr"/>
            <a:r>
              <a:rPr lang="ru-RU" sz="5400" i="1" dirty="0" smtClean="0">
                <a:latin typeface="Times New Roman" pitchFamily="18" charset="0"/>
                <a:cs typeface="Times New Roman" pitchFamily="18" charset="0"/>
              </a:rPr>
              <a:t>за внимание!</a:t>
            </a:r>
          </a:p>
          <a:p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134</TotalTime>
  <Words>91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Федеральное агентство по образованию Государственное образовательное учреждение высшего профессионального образования «НАЦИОНАЛЬНЫЙ ИССЛЕДОВАТЕЛЬСКИЙ ТОМСКИЙ ПОЛИТЕХНИЧЕСКИЙ УНИВЕРСИТЕТ»  </vt:lpstr>
      <vt:lpstr>Слайд 2</vt:lpstr>
      <vt:lpstr>Слайд 3</vt:lpstr>
      <vt:lpstr>Точная формулировка</vt:lpstr>
      <vt:lpstr>История</vt:lpstr>
      <vt:lpstr>Доказательство</vt:lpstr>
      <vt:lpstr>Слайд 7</vt:lpstr>
      <vt:lpstr>Отношение бесконечно больших</vt:lpstr>
      <vt:lpstr>Слайд 9</vt:lpstr>
      <vt:lpstr>Слайд 10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агентство по образованию Государственное образовательное учреждение высшего профессионального образования «НАЦИОНАЛЬНЫЙ ИССЛЕДОВАТЕЛЬСКИЙ ТОМСКИЙ ПОЛИТЕХНИЧЕСКИЙ УНИВЕРСИТЕТ»  </dc:title>
  <dc:creator>user</dc:creator>
  <cp:lastModifiedBy>user</cp:lastModifiedBy>
  <cp:revision>14</cp:revision>
  <dcterms:created xsi:type="dcterms:W3CDTF">2012-12-25T13:15:20Z</dcterms:created>
  <dcterms:modified xsi:type="dcterms:W3CDTF">2012-12-25T15:29:34Z</dcterms:modified>
</cp:coreProperties>
</file>