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7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25.12.2011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3017368" y="4221089"/>
            <a:ext cx="6096000" cy="194421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Подготовил студент группы 2г00</a:t>
            </a:r>
          </a:p>
          <a:p>
            <a:r>
              <a:rPr lang="ru-RU" sz="2000" dirty="0" smtClean="0"/>
              <a:t>Васильева Мария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204864"/>
            <a:ext cx="7543800" cy="1570112"/>
          </a:xfrm>
        </p:spPr>
        <p:txBody>
          <a:bodyPr/>
          <a:lstStyle/>
          <a:p>
            <a:r>
              <a:rPr lang="ru-RU" dirty="0" smtClean="0"/>
              <a:t>Локальная теорема Муавра- Лапласа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38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543800" cy="914400"/>
          </a:xfrm>
        </p:spPr>
        <p:txBody>
          <a:bodyPr/>
          <a:lstStyle/>
          <a:p>
            <a:r>
              <a:rPr lang="ru-RU" dirty="0" smtClean="0"/>
              <a:t>Пьер- Симон Лаплас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976019" y="1158035"/>
            <a:ext cx="4710781" cy="5461731"/>
          </a:xfrm>
        </p:spPr>
        <p:txBody>
          <a:bodyPr>
            <a:noAutofit/>
          </a:bodyPr>
          <a:lstStyle/>
          <a:p>
            <a:r>
              <a:rPr lang="ru-RU" sz="2200" dirty="0" smtClean="0"/>
              <a:t>Выдающийся </a:t>
            </a:r>
            <a:r>
              <a:rPr lang="ru-RU" sz="2200" dirty="0"/>
              <a:t>французский математик, физик и астроном; известен работами в области небесной механики, дифференциальных уравнений, один из создателей теории вероятностей. Заслуги Лапласа в области чистой и прикладной математики и особенно в астрономии </a:t>
            </a:r>
            <a:r>
              <a:rPr lang="ru-RU" sz="2200" b="1" dirty="0" smtClean="0"/>
              <a:t>огромны</a:t>
            </a:r>
            <a:r>
              <a:rPr lang="ru-RU" sz="2200" dirty="0" smtClean="0"/>
              <a:t>: </a:t>
            </a:r>
            <a:r>
              <a:rPr lang="ru-RU" sz="2200" dirty="0"/>
              <a:t>он усовершенствовал почти все </a:t>
            </a:r>
            <a:r>
              <a:rPr lang="ru-RU" sz="2200" dirty="0" smtClean="0"/>
              <a:t>разделы </a:t>
            </a:r>
            <a:r>
              <a:rPr lang="ru-RU" sz="2200" dirty="0"/>
              <a:t>этих наук. Был членом Французского Географического общества.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9"/>
            <a:ext cx="3724499" cy="4680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931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43800" cy="914400"/>
          </a:xfrm>
        </p:spPr>
        <p:txBody>
          <a:bodyPr/>
          <a:lstStyle/>
          <a:p>
            <a:r>
              <a:rPr lang="ru-RU" dirty="0"/>
              <a:t>Абрахам де Муавр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788795" y="1244005"/>
            <a:ext cx="4880874" cy="5069160"/>
          </a:xfrm>
        </p:spPr>
        <p:txBody>
          <a:bodyPr>
            <a:normAutofit fontScale="55000" lnSpcReduction="20000"/>
          </a:bodyPr>
          <a:lstStyle/>
          <a:p>
            <a:r>
              <a:rPr lang="ru-RU" sz="3600" dirty="0"/>
              <a:t>Помимо анализа, Муавр внёс большой вклад в теорию вероятностей. Доказал частный случаи теоремы Лапласа. Провёл вероятностное исследование азартных игр и ряда статистических данных по народонаселению. Кроме нормального, он использовал равномерное распределение. Для дискретного случая использовал и глубоко исследовал последовательности, названные им </a:t>
            </a:r>
            <a:r>
              <a:rPr lang="ru-RU" sz="3600" dirty="0" smtClean="0"/>
              <a:t>рекуррентными. </a:t>
            </a:r>
            <a:r>
              <a:rPr lang="ru-RU" sz="3600" dirty="0"/>
              <a:t>Большинство результатов де Муавра были вскоре перекрыты трудами Лапласа; степень возможного влияния де Муавра на Лапласа неясна.</a:t>
            </a:r>
          </a:p>
          <a:p>
            <a:pPr>
              <a:buFont typeface="Calibri" pitchFamily="34" charset="0"/>
              <a:buChar char="‖"/>
            </a:pPr>
            <a:r>
              <a:rPr lang="ru-RU" sz="3600" dirty="0" smtClean="0"/>
              <a:t>Член </a:t>
            </a:r>
            <a:r>
              <a:rPr lang="ru-RU" sz="3600" dirty="0"/>
              <a:t>Лондонского королевского </a:t>
            </a:r>
            <a:r>
              <a:rPr lang="ru-RU" sz="3600" dirty="0" smtClean="0"/>
              <a:t>       общества </a:t>
            </a:r>
            <a:r>
              <a:rPr lang="ru-RU" sz="3600" dirty="0"/>
              <a:t>(1697), Парижской (1754) и Берлинской (1735) академий.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3482398" cy="51164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66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6" y="685801"/>
            <a:ext cx="7834064" cy="3657599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Одна </a:t>
            </a:r>
            <a:r>
              <a:rPr lang="ru-RU" sz="2400" dirty="0"/>
              <a:t>из предельных теорем теории вероятностей, установлена Лапласом в 1812. Если при каждом из n независимых испытаний вероятность появления некоторого случайного события Е равна </a:t>
            </a:r>
            <a:r>
              <a:rPr lang="ru-RU" sz="2400" dirty="0" smtClean="0"/>
              <a:t>     р </a:t>
            </a:r>
            <a:r>
              <a:rPr lang="ru-RU" sz="2400" dirty="0"/>
              <a:t>(0&lt;р&lt;1) и m — число испытаний, в которых Е фактически наступает, то вероятность неравенства близка </a:t>
            </a:r>
            <a:r>
              <a:rPr lang="ru-RU" sz="2400" dirty="0" smtClean="0"/>
              <a:t>к </a:t>
            </a:r>
            <a:r>
              <a:rPr lang="ru-RU" sz="2400" dirty="0"/>
              <a:t>значению интеграла Лапласа.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Теорема Муавра — Лапласа </a:t>
            </a:r>
          </a:p>
        </p:txBody>
      </p:sp>
    </p:spTree>
    <p:extLst>
      <p:ext uri="{BB962C8B-B14F-4D97-AF65-F5344CB8AC3E}">
        <p14:creationId xmlns:p14="http://schemas.microsoft.com/office/powerpoint/2010/main" val="363817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85801"/>
            <a:ext cx="7906072" cy="3657599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Заметим, </a:t>
            </a:r>
            <a:r>
              <a:rPr lang="ru-RU" sz="2800" dirty="0"/>
              <a:t>что для частного случая, а именно для p = 1/2, асимптотическая формула была найдена в 1730 г. Муавром; в 1783 г. Лаплас обобщил формулу Муавра для произвольного p, отличного от 0 и 1. поэтому </a:t>
            </a:r>
            <a:r>
              <a:rPr lang="ru-RU" sz="2800" dirty="0" smtClean="0"/>
              <a:t>теорему назвали в честь двух ученых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97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581128"/>
            <a:ext cx="4248472" cy="97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260648"/>
                <a:ext cx="8496944" cy="4464496"/>
              </a:xfrm>
            </p:spPr>
            <p:txBody>
              <a:bodyPr>
                <a:normAutofit fontScale="47500" lnSpcReduction="20000"/>
              </a:bodyPr>
              <a:lstStyle/>
              <a:p>
                <a:r>
                  <a:rPr lang="ru-RU" sz="4500" dirty="0" smtClean="0"/>
                  <a:t>Используется </a:t>
                </a:r>
                <a:r>
                  <a:rPr lang="ru-RU" sz="4500" dirty="0"/>
                  <a:t>в теории вероятностей</a:t>
                </a:r>
                <a:r>
                  <a:rPr lang="ru-RU" sz="4500" dirty="0" smtClean="0"/>
                  <a:t>.</a:t>
                </a:r>
                <a:endParaRPr lang="ru-RU" sz="4500" dirty="0"/>
              </a:p>
              <a:p>
                <a:pPr>
                  <a:buFont typeface="Calibri" pitchFamily="34" charset="0"/>
                  <a:buChar char="‖"/>
                </a:pPr>
                <a:r>
                  <a:rPr lang="ru-RU" sz="4500" dirty="0"/>
                  <a:t>При рассмотрении количества m появлений события A в n испытаниях Бернулли чаще всего нужно найти вероятность того, что m заключено между некоторыми значениями a и b. Так как при достаточно больших n промежуток [</a:t>
                </a:r>
                <a:r>
                  <a:rPr lang="ru-RU" sz="4500" dirty="0" err="1"/>
                  <a:t>a,b</a:t>
                </a:r>
                <a:r>
                  <a:rPr lang="ru-RU" sz="4500" dirty="0"/>
                  <a:t>] содержит большое число единиц, то непосредственное использование биномиального </a:t>
                </a:r>
                <a:r>
                  <a:rPr lang="ru-RU" sz="4500" dirty="0" smtClean="0"/>
                  <a:t>распределения требует </a:t>
                </a:r>
                <a:r>
                  <a:rPr lang="ru-RU" sz="4500" dirty="0"/>
                  <a:t>громоздких вычислений, так как нужно суммировать большое число определённых по этой формуле вероятностей</a:t>
                </a:r>
                <a:r>
                  <a:rPr lang="ru-RU" sz="4500" dirty="0" smtClean="0"/>
                  <a:t>.</a:t>
                </a:r>
              </a:p>
              <a:p>
                <a:pPr>
                  <a:buFont typeface="Calibri" pitchFamily="34" charset="0"/>
                  <a:buChar char="‖"/>
                </a:pPr>
                <a:r>
                  <a:rPr lang="ru-RU" sz="4500" dirty="0" smtClean="0"/>
                  <a:t>Поэтому </a:t>
                </a:r>
                <a:r>
                  <a:rPr lang="ru-RU" sz="4500" dirty="0"/>
                  <a:t>используют асимптотическое выражение для биномиального распределения при условии, что p </a:t>
                </a:r>
                <a:r>
                  <a:rPr lang="ru-RU" sz="4500" dirty="0" err="1"/>
                  <a:t>фиксированно</a:t>
                </a:r>
                <a:r>
                  <a:rPr lang="ru-RU" sz="4500" dirty="0"/>
                  <a:t>, </a:t>
                </a:r>
                <a:r>
                  <a:rPr lang="ru-RU" sz="4500" dirty="0" smtClean="0"/>
                  <a:t>а </a:t>
                </a:r>
                <a:r>
                  <a:rPr lang="en-US" sz="4500" dirty="0" smtClean="0"/>
                  <a:t>n→</a:t>
                </a:r>
                <a:r>
                  <a:rPr lang="ru-RU" sz="4500" dirty="0" smtClean="0"/>
                  <a:t>+</a:t>
                </a:r>
                <a14:m>
                  <m:oMath xmlns:m="http://schemas.openxmlformats.org/officeDocument/2006/math">
                    <m:r>
                      <a:rPr lang="ru-RU" sz="45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ru-RU" sz="4500" dirty="0" smtClean="0"/>
                  <a:t>. </a:t>
                </a:r>
                <a:r>
                  <a:rPr lang="ru-RU" sz="4500" dirty="0"/>
                  <a:t>Теорема Муавра-Лапласа утверждает, что таким асимптотическим выражением для биномиального распределения является нормальная функция</a:t>
                </a:r>
                <a:r>
                  <a:rPr lang="ru-RU" sz="4000" dirty="0"/>
                  <a:t>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260648"/>
                <a:ext cx="8496944" cy="4464496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517232"/>
            <a:ext cx="7543800" cy="914400"/>
          </a:xfrm>
        </p:spPr>
        <p:txBody>
          <a:bodyPr/>
          <a:lstStyle/>
          <a:p>
            <a:r>
              <a:rPr lang="ru-RU" dirty="0"/>
              <a:t>Применение</a:t>
            </a:r>
          </a:p>
        </p:txBody>
      </p:sp>
    </p:spTree>
    <p:extLst>
      <p:ext uri="{BB962C8B-B14F-4D97-AF65-F5344CB8AC3E}">
        <p14:creationId xmlns:p14="http://schemas.microsoft.com/office/powerpoint/2010/main" val="331809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685801"/>
            <a:ext cx="7474024" cy="3657599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Применять локальную теорему Муавра- Лапласа рекомендуют в том </a:t>
            </a:r>
            <a:r>
              <a:rPr lang="ru-RU" sz="2800" dirty="0"/>
              <a:t>случае, если стандартная теорема Бернулли не работает из-за большого объема вычислений </a:t>
            </a:r>
            <a:r>
              <a:rPr lang="ru-RU" sz="2800" dirty="0" smtClean="0"/>
              <a:t>например</a:t>
            </a:r>
            <a:r>
              <a:rPr lang="ru-RU" sz="2800" dirty="0"/>
              <a:t>, </a:t>
            </a:r>
            <a:r>
              <a:rPr lang="ru-RU" sz="2800" dirty="0" smtClean="0"/>
              <a:t>если надо вычислить число </a:t>
            </a:r>
            <a:r>
              <a:rPr lang="ru-RU" sz="2800" dirty="0"/>
              <a:t>58! или 45!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задач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843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85801"/>
            <a:ext cx="8208912" cy="3657599"/>
          </a:xfrm>
        </p:spPr>
        <p:txBody>
          <a:bodyPr>
            <a:normAutofit/>
          </a:bodyPr>
          <a:lstStyle/>
          <a:p>
            <a:r>
              <a:rPr lang="ru-RU" sz="2800" dirty="0"/>
              <a:t>Вероятность рождения мальчика равна 0,512. Найдите вероятность того, что среди 100 новорожденных будет ровно 51 мальчик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№1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439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685801"/>
                <a:ext cx="8424936" cy="411135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n=100, p=0,512, q=1-p=0,048</a:t>
                </a:r>
              </a:p>
              <a:p>
                <a:pPr marL="0" indent="0">
                  <a:buNone/>
                </a:pPr>
                <a:r>
                  <a:rPr lang="en-US" dirty="0" smtClean="0"/>
                  <a:t>n*p*q=100*0,512*0,048≈25&gt;20</a:t>
                </a:r>
              </a:p>
              <a:p>
                <a:pPr marL="0" indent="0">
                  <a:buNone/>
                </a:pPr>
                <a:r>
                  <a:rPr lang="ru-RU" dirty="0" smtClean="0"/>
                  <a:t>Получаем: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100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51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25</m:t>
                            </m:r>
                          </m:e>
                        </m:rad>
                      </m:den>
                    </m:f>
                    <m:r>
                      <a:rPr lang="en-US" dirty="0"/>
                      <m:t>×</m:t>
                    </m:r>
                    <m:r>
                      <a:rPr lang="en-US" i="1" dirty="0" smtClean="0"/>
                      <m:t>ﬁ</m:t>
                    </m:r>
                    <m:d>
                      <m:dPr>
                        <m:ctrlPr>
                          <a:rPr lang="en-US" i="1" dirty="0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/>
                              </a:rPr>
                              <m:t>51−51,2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 dirty="0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25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dirty="0"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  <m:r>
                      <a:rPr lang="en-US" i="1" dirty="0" smtClean="0">
                        <a:latin typeface="Cambria Math"/>
                        <a:ea typeface="Cambria Math"/>
                      </a:rPr>
                      <m:t>××ﬁ</m:t>
                    </m:r>
                    <m:d>
                      <m:dPr>
                        <m:ctrlPr>
                          <a:rPr lang="en-US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0,04</m:t>
                        </m:r>
                      </m:e>
                    </m:d>
                    <m:r>
                      <a:rPr lang="en-US" b="0" i="1" dirty="0" smtClean="0">
                        <a:latin typeface="Cambria Math"/>
                        <a:ea typeface="Cambria Math"/>
                      </a:rPr>
                      <m:t>=0,07972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0,07973≈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0,08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685801"/>
                <a:ext cx="8424936" cy="4111351"/>
              </a:xfrm>
              <a:blipFill rotWithShape="1">
                <a:blip r:embed="rId2"/>
                <a:stretch>
                  <a:fillRect l="-8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268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85801"/>
            <a:ext cx="8496944" cy="4255367"/>
          </a:xfrm>
        </p:spPr>
        <p:txBody>
          <a:bodyPr/>
          <a:lstStyle/>
          <a:p>
            <a:r>
              <a:rPr lang="ru-RU" dirty="0"/>
              <a:t>Магазин получил 1000 бутылок </a:t>
            </a:r>
            <a:r>
              <a:rPr lang="ru-RU" dirty="0" smtClean="0"/>
              <a:t>шампанского. </a:t>
            </a:r>
            <a:r>
              <a:rPr lang="ru-RU" dirty="0"/>
              <a:t>Вероятность того, что при перевозке бутылка разобьется, равна 0,003. Найти вероятность того, что магазин получит ровно две разбитых бутылки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Задача№2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49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685801"/>
                <a:ext cx="8496944" cy="365759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pt-BR" dirty="0" smtClean="0"/>
                  <a:t>n = 1000, p = 0,003, q = 0,997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pt-BR" dirty="0"/>
                  <a:t>n · p · q = 2,991 ≈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/>
                          </a:rPr>
                          <m:t>1,73</m:t>
                        </m:r>
                      </m:e>
                      <m:sup>
                        <m:r>
                          <a:rPr lang="ru-RU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1000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1,73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∗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𝑓𝑖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2−3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1,73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1,73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∗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𝑓𝑖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(0,58)≈0,2</m:t>
                      </m:r>
                    </m:oMath>
                  </m:oMathPara>
                </a14:m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685801"/>
                <a:ext cx="8496944" cy="3657599"/>
              </a:xfrm>
              <a:blipFill rotWithShape="1">
                <a:blip r:embed="rId2"/>
                <a:stretch>
                  <a:fillRect l="-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394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/>
          <a:lstStyle/>
          <a:p>
            <a:r>
              <a:rPr lang="ru-RU" dirty="0" smtClean="0"/>
              <a:t>Благодарю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490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117</TotalTime>
  <Words>562</Words>
  <Application>Microsoft Office PowerPoint</Application>
  <PresentationFormat>Экран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Базовая</vt:lpstr>
      <vt:lpstr>Локальная теорема Муавра- Лапласа</vt:lpstr>
      <vt:lpstr>Пьер- Симон Лаплас</vt:lpstr>
      <vt:lpstr>Абрахам де Муавр</vt:lpstr>
      <vt:lpstr>Теорема Муавра — Лапласа </vt:lpstr>
      <vt:lpstr>Презентация PowerPoint</vt:lpstr>
      <vt:lpstr>Применение</vt:lpstr>
      <vt:lpstr>Примеры задач</vt:lpstr>
      <vt:lpstr>Задача №1</vt:lpstr>
      <vt:lpstr>Решение</vt:lpstr>
      <vt:lpstr>Задача№2</vt:lpstr>
      <vt:lpstr>Решение </vt:lpstr>
      <vt:lpstr>Благодарю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Локальная теорема Муавра- Лапласа</dc:title>
  <cp:lastModifiedBy>shuba</cp:lastModifiedBy>
  <cp:revision>11</cp:revision>
  <dcterms:modified xsi:type="dcterms:W3CDTF">2011-12-25T15:52:32Z</dcterms:modified>
</cp:coreProperties>
</file>