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B0AC-5B02-4E58-87D6-8B8AFE346944}" type="datetimeFigureOut">
              <a:rPr lang="ru-RU" smtClean="0"/>
              <a:t>23.05.2010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A0ABE-8351-4FE7-BBF4-2068AB90884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B0AC-5B02-4E58-87D6-8B8AFE346944}" type="datetimeFigureOut">
              <a:rPr lang="ru-RU" smtClean="0"/>
              <a:t>23.05.2010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A0ABE-8351-4FE7-BBF4-2068AB9088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B0AC-5B02-4E58-87D6-8B8AFE346944}" type="datetimeFigureOut">
              <a:rPr lang="ru-RU" smtClean="0"/>
              <a:t>23.05.2010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ADA0ABE-8351-4FE7-BBF4-2068AB90884B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B0AC-5B02-4E58-87D6-8B8AFE346944}" type="datetimeFigureOut">
              <a:rPr lang="ru-RU" smtClean="0"/>
              <a:t>23.05.2010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A0ABE-8351-4FE7-BBF4-2068AB9088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B0AC-5B02-4E58-87D6-8B8AFE346944}" type="datetimeFigureOut">
              <a:rPr lang="ru-RU" smtClean="0"/>
              <a:t>23.05.2010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A0ABE-8351-4FE7-BBF4-2068AB9088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B0AC-5B02-4E58-87D6-8B8AFE346944}" type="datetimeFigureOut">
              <a:rPr lang="ru-RU" smtClean="0"/>
              <a:t>23.05.2010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A0ABE-8351-4FE7-BBF4-2068AB9088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B0AC-5B02-4E58-87D6-8B8AFE346944}" type="datetimeFigureOut">
              <a:rPr lang="ru-RU" smtClean="0"/>
              <a:t>23.05.2010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A0ABE-8351-4FE7-BBF4-2068AB9088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B0AC-5B02-4E58-87D6-8B8AFE346944}" type="datetimeFigureOut">
              <a:rPr lang="ru-RU" smtClean="0"/>
              <a:t>23.05.2010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A0ABE-8351-4FE7-BBF4-2068AB9088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B0AC-5B02-4E58-87D6-8B8AFE346944}" type="datetimeFigureOut">
              <a:rPr lang="ru-RU" smtClean="0"/>
              <a:t>23.05.2010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A0ABE-8351-4FE7-BBF4-2068AB9088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B0AC-5B02-4E58-87D6-8B8AFE346944}" type="datetimeFigureOut">
              <a:rPr lang="ru-RU" smtClean="0"/>
              <a:t>23.05.2010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A0ABE-8351-4FE7-BBF4-2068AB9088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B0AC-5B02-4E58-87D6-8B8AFE346944}" type="datetimeFigureOut">
              <a:rPr lang="ru-RU" smtClean="0"/>
              <a:t>23.05.2010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A0ABE-8351-4FE7-BBF4-2068AB9088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3C0B0AC-5B02-4E58-87D6-8B8AFE346944}" type="datetimeFigureOut">
              <a:rPr lang="ru-RU" smtClean="0"/>
              <a:t>23.05.2010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ADA0ABE-8351-4FE7-BBF4-2068AB90884B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sychol-ok.ru/" TargetMode="External"/><Relationship Id="rId2" Type="http://schemas.openxmlformats.org/officeDocument/2006/relationships/hyperlink" Target="http://psystat.at.ua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nfamed.com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2">
                <a:tint val="80000"/>
                <a:satMod val="250000"/>
              </a:schemeClr>
            </a:gs>
            <a:gs pos="60000">
              <a:schemeClr val="bg2">
                <a:shade val="38000"/>
                <a:satMod val="175000"/>
              </a:schemeClr>
            </a:gs>
            <a:gs pos="0">
              <a:schemeClr val="bg2">
                <a:shade val="30000"/>
                <a:satMod val="1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/>
              <a:t>Коэффициент </a:t>
            </a:r>
            <a:r>
              <a:rPr lang="ru-RU" sz="3600" b="1" dirty="0" smtClean="0"/>
              <a:t>корреляции</a:t>
            </a:r>
            <a:r>
              <a:rPr lang="en-US" sz="3600" b="1" dirty="0" smtClean="0"/>
              <a:t> </a:t>
            </a:r>
            <a:r>
              <a:rPr lang="ru-RU" sz="3600" b="1" dirty="0" smtClean="0"/>
              <a:t>Спирмена</a:t>
            </a:r>
            <a:endParaRPr lang="ru-RU" sz="3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7343804" cy="3097698"/>
          </a:xfrm>
        </p:spPr>
        <p:txBody>
          <a:bodyPr>
            <a:normAutofit/>
          </a:bodyPr>
          <a:lstStyle/>
          <a:p>
            <a:pPr algn="r"/>
            <a:endParaRPr lang="en-US" dirty="0" smtClean="0"/>
          </a:p>
          <a:p>
            <a:pPr algn="r"/>
            <a:endParaRPr lang="en-US" dirty="0" smtClean="0"/>
          </a:p>
          <a:p>
            <a:pPr algn="r"/>
            <a:endParaRPr lang="en-US" dirty="0" smtClean="0"/>
          </a:p>
          <a:p>
            <a:pPr algn="r"/>
            <a:r>
              <a:rPr lang="ru-RU" dirty="0" smtClean="0"/>
              <a:t>Выполнил</a:t>
            </a:r>
            <a:r>
              <a:rPr lang="ru-RU" dirty="0" smtClean="0"/>
              <a:t>: студент гр. 2БТ81</a:t>
            </a:r>
          </a:p>
          <a:p>
            <a:r>
              <a:rPr lang="ru-RU" dirty="0" smtClean="0"/>
              <a:t>                       </a:t>
            </a:r>
            <a:r>
              <a:rPr lang="en-US" dirty="0" smtClean="0"/>
              <a:t>                       </a:t>
            </a:r>
            <a:r>
              <a:rPr lang="ru-RU" dirty="0" smtClean="0"/>
              <a:t>Смоленцев </a:t>
            </a:r>
            <a:r>
              <a:rPr lang="ru-RU" dirty="0" smtClean="0"/>
              <a:t>Евгений</a:t>
            </a:r>
          </a:p>
          <a:p>
            <a:pPr algn="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b="1" dirty="0" smtClean="0"/>
              <a:t>Введение</a:t>
            </a:r>
            <a:r>
              <a:rPr lang="ru-RU" b="1" dirty="0" smtClean="0"/>
              <a:t>.</a:t>
            </a:r>
            <a:endParaRPr lang="ru-RU" dirty="0" smtClean="0"/>
          </a:p>
          <a:p>
            <a:pPr lvl="0"/>
            <a:r>
              <a:rPr lang="ru-RU" b="1" dirty="0" smtClean="0"/>
              <a:t>Корреляционный анализ.</a:t>
            </a:r>
            <a:endParaRPr lang="ru-RU" dirty="0" smtClean="0"/>
          </a:p>
          <a:p>
            <a:pPr lvl="0"/>
            <a:r>
              <a:rPr lang="ru-RU" b="1" dirty="0" smtClean="0"/>
              <a:t>Чарльз Спирмен.</a:t>
            </a:r>
            <a:endParaRPr lang="ru-RU" dirty="0" smtClean="0"/>
          </a:p>
          <a:p>
            <a:pPr lvl="0"/>
            <a:r>
              <a:rPr lang="ru-RU" b="1" dirty="0" smtClean="0"/>
              <a:t>Коэффициент корреляции Спирмена.</a:t>
            </a:r>
            <a:endParaRPr lang="ru-RU" dirty="0" smtClean="0"/>
          </a:p>
          <a:p>
            <a:pPr lvl="0"/>
            <a:r>
              <a:rPr lang="ru-RU" b="1" dirty="0" smtClean="0"/>
              <a:t>Заключение.</a:t>
            </a:r>
            <a:endParaRPr lang="ru-RU" dirty="0" smtClean="0"/>
          </a:p>
          <a:p>
            <a:pPr lvl="0"/>
            <a:r>
              <a:rPr lang="ru-RU" b="1" dirty="0" smtClean="0"/>
              <a:t>Список использованной литературы и интернет-сайтов.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Жизнь современного человека наполнена потоками </a:t>
            </a:r>
            <a:r>
              <a:rPr lang="ru-RU" sz="3200" dirty="0" smtClean="0"/>
              <a:t>информации…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Корреляционный анализ.</a:t>
            </a:r>
            <a:endParaRPr lang="ru-RU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600200"/>
            <a:ext cx="707236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Чарльз Спирмен.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1857364"/>
            <a:ext cx="3238506" cy="4261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Коэффициент корреляции </a:t>
            </a:r>
            <a:r>
              <a:rPr lang="ru-RU" dirty="0" smtClean="0"/>
              <a:t>Спирмена.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     Практический </a:t>
            </a:r>
            <a:r>
              <a:rPr lang="ru-RU" sz="2400" dirty="0" smtClean="0"/>
              <a:t>расчет коэффициента ранговой корреляции Спирмена включает следующие этапы</a:t>
            </a:r>
            <a:r>
              <a:rPr lang="ru-RU" sz="2400" dirty="0" smtClean="0"/>
              <a:t>:</a:t>
            </a:r>
          </a:p>
          <a:p>
            <a:r>
              <a:rPr lang="ru-RU" sz="2400" dirty="0" smtClean="0"/>
              <a:t>1) </a:t>
            </a:r>
            <a:r>
              <a:rPr lang="ru-RU" sz="2400" dirty="0" err="1" smtClean="0"/>
              <a:t>Сопоставать</a:t>
            </a:r>
            <a:r>
              <a:rPr lang="ru-RU" sz="2400" dirty="0" smtClean="0"/>
              <a:t> каждому из признаков их порядковый номер (ранг) по возрастанию (или убыванию).</a:t>
            </a:r>
          </a:p>
          <a:p>
            <a:r>
              <a:rPr lang="ru-RU" sz="2400" dirty="0" smtClean="0"/>
              <a:t>2) Определить разности рангов каждой пары сопоставляемых значений.</a:t>
            </a:r>
          </a:p>
          <a:p>
            <a:r>
              <a:rPr lang="ru-RU" sz="2400" dirty="0" smtClean="0"/>
              <a:t>3) Возвести в квадрат каждую разность и суммировать полученные результаты.</a:t>
            </a:r>
          </a:p>
          <a:p>
            <a:r>
              <a:rPr lang="ru-RU" sz="2400" dirty="0" smtClean="0"/>
              <a:t>4) Вычислить коэффициент корреляции рангов по формуле</a:t>
            </a:r>
            <a:r>
              <a:rPr lang="ru-RU" sz="2400" dirty="0" smtClean="0"/>
              <a:t>:     </a:t>
            </a:r>
            <a:endParaRPr lang="ru-RU" sz="2400" dirty="0" smtClean="0"/>
          </a:p>
          <a:p>
            <a:pPr marL="651510" indent="-514350">
              <a:buFont typeface="+mj-lt"/>
              <a:buAutoNum type="arabicPeriod"/>
            </a:pPr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33450" cy="495300"/>
          </a:xfrm>
          <a:prstGeom prst="rect">
            <a:avLst/>
          </a:prstGeom>
          <a:noFill/>
        </p:spPr>
      </p:pic>
      <p:pic>
        <p:nvPicPr>
          <p:cNvPr id="6" name="Рисунок 5" descr="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802" y="5715016"/>
            <a:ext cx="2147761" cy="87430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Условия применения метода: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 </a:t>
            </a:r>
            <a:r>
              <a:rPr lang="ru-RU" dirty="0" smtClean="0"/>
              <a:t>переменные имеют ранговую шкалу измерения;</a:t>
            </a:r>
          </a:p>
          <a:p>
            <a:pPr lvl="0"/>
            <a:r>
              <a:rPr lang="ru-RU" dirty="0" smtClean="0"/>
              <a:t> </a:t>
            </a:r>
            <a:r>
              <a:rPr lang="ru-RU" dirty="0" smtClean="0"/>
              <a:t>распределение данных слишком отличается от нормального или вообще неизвестно;</a:t>
            </a:r>
          </a:p>
          <a:p>
            <a:pPr lvl="0"/>
            <a:r>
              <a:rPr lang="ru-RU" dirty="0" smtClean="0"/>
              <a:t>-выборки </a:t>
            </a:r>
            <a:r>
              <a:rPr lang="ru-RU" dirty="0" smtClean="0"/>
              <a:t>имеют небольшой объём (</a:t>
            </a:r>
            <a:r>
              <a:rPr lang="en-US" dirty="0" smtClean="0"/>
              <a:t>N</a:t>
            </a:r>
            <a:r>
              <a:rPr lang="ru-RU" dirty="0" smtClean="0"/>
              <a:t> &lt; 30).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Коэффициент</a:t>
            </a:r>
            <a:r>
              <a:rPr lang="en-US" dirty="0" smtClean="0"/>
              <a:t> </a:t>
            </a:r>
            <a:r>
              <a:rPr lang="en-US" dirty="0" err="1" smtClean="0"/>
              <a:t>корреляции</a:t>
            </a:r>
            <a:r>
              <a:rPr lang="en-US" dirty="0" smtClean="0"/>
              <a:t> </a:t>
            </a:r>
            <a:r>
              <a:rPr lang="en-US" dirty="0" err="1" smtClean="0"/>
              <a:t>Пирсона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Коэффициент</a:t>
            </a:r>
            <a:r>
              <a:rPr lang="en-US" dirty="0" smtClean="0"/>
              <a:t> </a:t>
            </a:r>
            <a:r>
              <a:rPr lang="en-US" dirty="0" err="1" smtClean="0"/>
              <a:t>корреляции</a:t>
            </a:r>
            <a:r>
              <a:rPr lang="en-US" dirty="0" smtClean="0"/>
              <a:t> </a:t>
            </a:r>
            <a:r>
              <a:rPr lang="en-US" dirty="0" err="1" smtClean="0"/>
              <a:t>Спирмена</a:t>
            </a:r>
            <a:endParaRPr lang="ru-RU" dirty="0"/>
          </a:p>
        </p:txBody>
      </p:sp>
      <p:pic>
        <p:nvPicPr>
          <p:cNvPr id="12" name="Содержимое 11"/>
          <p:cNvPicPr>
            <a:picLocks noGrp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2928934"/>
            <a:ext cx="381000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Содержимое 12"/>
          <p:cNvPicPr>
            <a:picLocks noGrp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65675" y="2928934"/>
            <a:ext cx="3800475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Заключение.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Данный метод обработки статистических данных весьма популярен в экономике и социальных науках (в частности в психологии и социологии), хотя сфера применения коэффициентов корреляции обширна: контроль качества промышленной продукции, металловедение, агрохимия, гидробиология, биометрия и прочие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Популярность метода обусловлена двумя моментами: коэффициенты корреляции относительно просты в подсчете, их применение не требует специальной математической подготовки. В сочетании с простотой интерпретации, простота применения коэффициента привела к его широкому распространению в сфере анализа статистических данных.</a:t>
            </a:r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Список использованной литературы и интернет-сайтов.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err="1" smtClean="0"/>
              <a:t>Гмурман</a:t>
            </a:r>
            <a:r>
              <a:rPr lang="ru-RU" dirty="0" smtClean="0"/>
              <a:t>, «Теория вероятности и математическая статистика.»</a:t>
            </a:r>
          </a:p>
          <a:p>
            <a:pPr lvl="0"/>
            <a:r>
              <a:rPr lang="ru-RU" dirty="0" smtClean="0"/>
              <a:t>Козлов М.В. «Элементы теории вероятности в примерах и задачах.»</a:t>
            </a:r>
          </a:p>
          <a:p>
            <a:pPr lvl="0"/>
            <a:r>
              <a:rPr lang="ru-RU" u="sng" dirty="0" smtClean="0">
                <a:solidFill>
                  <a:schemeClr val="tx1">
                    <a:lumMod val="95000"/>
                  </a:schemeClr>
                </a:solidFill>
                <a:hlinkClick r:id="rId2"/>
              </a:rPr>
              <a:t>http://psystat.at.ua</a:t>
            </a:r>
            <a:endParaRPr lang="ru-RU" dirty="0" smtClean="0">
              <a:solidFill>
                <a:schemeClr val="tx1">
                  <a:lumMod val="95000"/>
                </a:schemeClr>
              </a:solidFill>
            </a:endParaRPr>
          </a:p>
          <a:p>
            <a:pPr lvl="0"/>
            <a:r>
              <a:rPr lang="ru-RU" u="sng" dirty="0" smtClean="0">
                <a:solidFill>
                  <a:schemeClr val="tx1">
                    <a:lumMod val="95000"/>
                  </a:schemeClr>
                </a:solidFill>
                <a:hlinkClick r:id="rId3"/>
              </a:rPr>
              <a:t>http://www.psychol-ok.ru</a:t>
            </a:r>
            <a:endParaRPr lang="ru-RU" dirty="0" smtClean="0">
              <a:solidFill>
                <a:schemeClr val="tx1">
                  <a:lumMod val="95000"/>
                </a:schemeClr>
              </a:solidFill>
            </a:endParaRPr>
          </a:p>
          <a:p>
            <a:pPr lvl="0"/>
            <a:r>
              <a:rPr lang="ru-RU" u="sng" dirty="0" smtClean="0">
                <a:solidFill>
                  <a:schemeClr val="tx1">
                    <a:lumMod val="95000"/>
                  </a:schemeClr>
                </a:solidFill>
                <a:hlinkClick r:id="rId4"/>
              </a:rPr>
              <a:t>http://www.infamed.com</a:t>
            </a:r>
            <a:endParaRPr lang="ru-RU" dirty="0" smtClean="0">
              <a:solidFill>
                <a:schemeClr val="tx1">
                  <a:lumMod val="95000"/>
                </a:schemeClr>
              </a:solidFill>
            </a:endParaRPr>
          </a:p>
          <a:p>
            <a:pPr lvl="0"/>
            <a:r>
              <a:rPr lang="ru-RU" dirty="0" smtClean="0"/>
              <a:t>http://ru.wikipedia.org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85720" y="2500306"/>
            <a:ext cx="8229600" cy="114300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58</TotalTime>
  <Words>270</Words>
  <Application>Microsoft Office PowerPoint</Application>
  <PresentationFormat>Экран (4:3)</PresentationFormat>
  <Paragraphs>41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Апекс</vt:lpstr>
      <vt:lpstr>Коэффициент корреляции Спирмена</vt:lpstr>
      <vt:lpstr>Содержание:</vt:lpstr>
      <vt:lpstr> Жизнь современного человека наполнена потоками информации…</vt:lpstr>
      <vt:lpstr>Корреляционный анализ.</vt:lpstr>
      <vt:lpstr>Чарльз Спирмен. </vt:lpstr>
      <vt:lpstr>Коэффициент корреляции Спирмена. </vt:lpstr>
      <vt:lpstr>Условия применения метода:</vt:lpstr>
      <vt:lpstr>Слайд 8</vt:lpstr>
      <vt:lpstr>Заключение.</vt:lpstr>
      <vt:lpstr>Список использованной литературы и интернет-сайтов.</vt:lpstr>
      <vt:lpstr>Спасибо за внимание!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Коэффициент корреляции Спирмена</dc:title>
  <dc:creator>Женя</dc:creator>
  <cp:lastModifiedBy>Женя</cp:lastModifiedBy>
  <cp:revision>6</cp:revision>
  <dcterms:created xsi:type="dcterms:W3CDTF">2010-05-23T10:02:37Z</dcterms:created>
  <dcterms:modified xsi:type="dcterms:W3CDTF">2010-05-23T11:01:17Z</dcterms:modified>
</cp:coreProperties>
</file>