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72" r:id="rId2"/>
    <p:sldId id="257" r:id="rId3"/>
    <p:sldId id="274" r:id="rId4"/>
    <p:sldId id="259" r:id="rId5"/>
    <p:sldId id="275" r:id="rId6"/>
    <p:sldId id="276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>
    <p:cover dir="rd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commons.wikimedia.org/wiki/File:Complex_number_illustration.svg?uselang=r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4" y="0"/>
            <a:ext cx="8929686" cy="1285884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Федеральное государственное бюджетное образовательное учреждение высшего профессионального образования</a:t>
            </a:r>
            <a:b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Национальный исследовательский Томский политехнический университет</a:t>
            </a: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643182"/>
            <a:ext cx="8643998" cy="1500198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Комплексные числа</a:t>
            </a:r>
            <a:endParaRPr lang="ru-RU" sz="4400" b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5720" y="4000504"/>
            <a:ext cx="8858280" cy="2857496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2800" b="1" dirty="0" smtClean="0"/>
              <a:t>Докладчик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студент гр.2г21,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2800" b="1" dirty="0" smtClean="0"/>
              <a:t>Михайлова Ксения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lang="ru-RU" sz="2800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Томск 2013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Комплексные</a:t>
            </a:r>
            <a:r>
              <a:rPr lang="ru-RU" b="1" i="1" baseline="30000" dirty="0" smtClean="0"/>
              <a:t> </a:t>
            </a:r>
            <a:r>
              <a:rPr lang="ru-RU" b="1" i="1" dirty="0" smtClean="0"/>
              <a:t>числа</a:t>
            </a:r>
            <a:r>
              <a:rPr lang="ru-RU" i="1" dirty="0" smtClean="0"/>
              <a:t> </a:t>
            </a:r>
            <a:r>
              <a:rPr lang="ru-RU" dirty="0" smtClean="0"/>
              <a:t>— расширение поля вещественных чисел, обычно обозначается «С». Любое комплексное число может быть представлено как формальная сумма </a:t>
            </a:r>
            <a:r>
              <a:rPr lang="en-US" dirty="0" err="1" smtClean="0"/>
              <a:t>X+iY</a:t>
            </a:r>
            <a:r>
              <a:rPr lang="ru-RU" dirty="0" smtClean="0"/>
              <a:t>, где</a:t>
            </a:r>
            <a:r>
              <a:rPr lang="en-US" dirty="0" smtClean="0"/>
              <a:t> X</a:t>
            </a:r>
            <a:r>
              <a:rPr lang="ru-RU" dirty="0" smtClean="0"/>
              <a:t> и </a:t>
            </a:r>
            <a:r>
              <a:rPr lang="en-US" dirty="0" smtClean="0"/>
              <a:t>Y</a:t>
            </a:r>
            <a:r>
              <a:rPr lang="ru-RU" dirty="0" smtClean="0"/>
              <a:t>  — вещественные числа, </a:t>
            </a:r>
            <a:r>
              <a:rPr lang="en-US" dirty="0" err="1" smtClean="0"/>
              <a:t>i</a:t>
            </a:r>
            <a:r>
              <a:rPr lang="ru-RU" dirty="0" smtClean="0"/>
              <a:t> — мнимая единица.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tx1"/>
                </a:solidFill>
              </a:rPr>
              <a:t>Стандартная модель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Комплексное число</a:t>
            </a:r>
            <a:r>
              <a:rPr lang="en-US" dirty="0" smtClean="0"/>
              <a:t> Z</a:t>
            </a:r>
            <a:r>
              <a:rPr lang="ru-RU" dirty="0" smtClean="0"/>
              <a:t> можно определить как </a:t>
            </a:r>
            <a:r>
              <a:rPr lang="ru-RU" i="1" dirty="0" smtClean="0"/>
              <a:t>упорядоченную пару </a:t>
            </a:r>
            <a:r>
              <a:rPr lang="ru-RU" i="1" u="sng" dirty="0" smtClean="0"/>
              <a:t>вещественных чисел</a:t>
            </a:r>
            <a:r>
              <a:rPr lang="en-US" i="1" u="sng" dirty="0" smtClean="0"/>
              <a:t> (</a:t>
            </a:r>
            <a:r>
              <a:rPr lang="en-US" i="1" u="sng" dirty="0" err="1" smtClean="0"/>
              <a:t>x,y</a:t>
            </a:r>
            <a:r>
              <a:rPr lang="en-US" i="1" u="sng" dirty="0" smtClean="0"/>
              <a:t>)</a:t>
            </a:r>
            <a:r>
              <a:rPr lang="ru-RU" dirty="0" smtClean="0"/>
              <a:t>. Введём операции сложения и умножения таких пар следующим образом:</a:t>
            </a:r>
          </a:p>
          <a:p>
            <a:endParaRPr lang="ru-RU" dirty="0"/>
          </a:p>
        </p:txBody>
      </p:sp>
      <p:pic>
        <p:nvPicPr>
          <p:cNvPr id="4" name="Содержимое 3" descr="(x,\;y)+(x',\;y')=(x+x',\;y+y');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714752"/>
            <a:ext cx="628654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(x,\;y)\cdot(x',\;y')=(xx'-yy',\;xy'+yx')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500570"/>
            <a:ext cx="6572296" cy="46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ru-RU" i="1" dirty="0" smtClean="0">
                <a:solidFill>
                  <a:schemeClr val="tx1"/>
                </a:solidFill>
              </a:rPr>
              <a:t>Матричная модель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857232"/>
            <a:ext cx="9001156" cy="6000768"/>
          </a:xfrm>
        </p:spPr>
        <p:txBody>
          <a:bodyPr/>
          <a:lstStyle/>
          <a:p>
            <a:r>
              <a:rPr lang="ru-RU" dirty="0" smtClean="0"/>
              <a:t>Комплексные числа можно также определить как семейство вещественных матриц вида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 обычным матричным сложением и умножением. Действительной единице будет соответствовать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мнимой единице — </a:t>
            </a:r>
          </a:p>
          <a:p>
            <a:endParaRPr lang="ru-RU" dirty="0"/>
          </a:p>
        </p:txBody>
      </p:sp>
      <p:pic>
        <p:nvPicPr>
          <p:cNvPr id="4" name="Рисунок 3" descr="\begin{pmatrix}x &amp; y \\ -y &amp; x\end{pmatrix}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928802"/>
            <a:ext cx="171451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\begin{pmatrix}1 &amp; 0 \\ 0 &amp; 1\end{pmatrix},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357694"/>
            <a:ext cx="177038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\begin{pmatrix}0 &amp; 1 \\ -1 &amp; 0\end{pmatrix}.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5357826"/>
            <a:ext cx="178595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186766" cy="796908"/>
          </a:xfrm>
        </p:spPr>
        <p:txBody>
          <a:bodyPr/>
          <a:lstStyle/>
          <a:p>
            <a:pPr algn="l"/>
            <a:r>
              <a:rPr lang="ru-RU" i="1" dirty="0" smtClean="0">
                <a:solidFill>
                  <a:schemeClr val="tx1"/>
                </a:solidFill>
              </a:rPr>
              <a:t>Замечания</a:t>
            </a:r>
            <a:r>
              <a:rPr lang="en-US" i="1" dirty="0" smtClean="0">
                <a:solidFill>
                  <a:schemeClr val="tx1"/>
                </a:solidFill>
              </a:rPr>
              <a:t>: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/>
          </a:bodyPr>
          <a:lstStyle/>
          <a:p>
            <a:r>
              <a:rPr lang="ru-RU" dirty="0" smtClean="0"/>
              <a:t>Ошибочно определение числа </a:t>
            </a:r>
            <a:r>
              <a:rPr lang="en-US" dirty="0" smtClean="0"/>
              <a:t>   </a:t>
            </a:r>
            <a:r>
              <a:rPr lang="ru-RU" dirty="0" smtClean="0"/>
              <a:t> как единственного числа, удовлетворяющего уравнению  </a:t>
            </a:r>
            <a:r>
              <a:rPr lang="en-US" dirty="0" smtClean="0"/>
              <a:t>             ,</a:t>
            </a:r>
            <a:r>
              <a:rPr lang="ru-RU" dirty="0" smtClean="0"/>
              <a:t> т</a:t>
            </a:r>
            <a:r>
              <a:rPr lang="en-US" dirty="0" smtClean="0"/>
              <a:t>.</a:t>
            </a:r>
            <a:r>
              <a:rPr lang="ru-RU" dirty="0" smtClean="0"/>
              <a:t>к число</a:t>
            </a:r>
            <a:r>
              <a:rPr lang="en-US" dirty="0" smtClean="0"/>
              <a:t>  </a:t>
            </a:r>
            <a:r>
              <a:rPr lang="ru-RU" dirty="0" smtClean="0"/>
              <a:t>   </a:t>
            </a:r>
            <a:r>
              <a:rPr lang="en-US" dirty="0" smtClean="0"/>
              <a:t>    </a:t>
            </a:r>
            <a:r>
              <a:rPr lang="ru-RU" dirty="0" smtClean="0"/>
              <a:t>также удовлетворяет этому уравнению.</a:t>
            </a:r>
          </a:p>
          <a:p>
            <a:r>
              <a:rPr lang="ru-RU" dirty="0" smtClean="0"/>
              <a:t>Следует также заметить, что выражение  </a:t>
            </a:r>
            <a:r>
              <a:rPr lang="en-US" dirty="0" smtClean="0"/>
              <a:t>        </a:t>
            </a:r>
            <a:r>
              <a:rPr lang="ru-RU" dirty="0" smtClean="0"/>
              <a:t>, ранее часто использовавшееся вместо</a:t>
            </a:r>
            <a:r>
              <a:rPr lang="en-US" dirty="0" smtClean="0"/>
              <a:t>  </a:t>
            </a:r>
            <a:r>
              <a:rPr lang="ru-RU" dirty="0" smtClean="0"/>
              <a:t>  , не вполне корректно, т</a:t>
            </a:r>
            <a:r>
              <a:rPr lang="en-US" dirty="0" smtClean="0"/>
              <a:t>.</a:t>
            </a:r>
            <a:r>
              <a:rPr lang="ru-RU" dirty="0" smtClean="0"/>
              <a:t>к</a:t>
            </a:r>
            <a:r>
              <a:rPr lang="en-US" dirty="0" smtClean="0"/>
              <a:t> </a:t>
            </a:r>
            <a:r>
              <a:rPr lang="ru-RU" dirty="0" smtClean="0"/>
              <a:t>алгебраический корень определяется над множеством неотрицательных чисел. Вплоть до конца XIX века запись вроде</a:t>
            </a:r>
            <a:r>
              <a:rPr lang="en-US" dirty="0" smtClean="0"/>
              <a:t> </a:t>
            </a:r>
            <a:r>
              <a:rPr lang="ru-RU" dirty="0" smtClean="0"/>
              <a:t>  </a:t>
            </a:r>
            <a:r>
              <a:rPr lang="en-US" dirty="0" smtClean="0"/>
              <a:t>                 </a:t>
            </a:r>
            <a:r>
              <a:rPr lang="ru-RU" dirty="0" smtClean="0"/>
              <a:t>считалась допустимой, но в настоящее время, во избежание ошибок, принято записывать это выражение как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         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4" name="Рисунок 3" descr=" x^2=-1 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643050"/>
            <a:ext cx="1120781" cy="304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142984"/>
            <a:ext cx="21431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(-i)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2000240"/>
            <a:ext cx="57150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\sqrt{-1}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2500306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2928934"/>
            <a:ext cx="21431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5+\sqrt{-3}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5572140"/>
            <a:ext cx="1504641" cy="38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5+i\sqrt{3}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43042" y="4643446"/>
            <a:ext cx="157163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Пример возможной ошибки при неосторожном использовании устаревшей записи: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dirty="0" smtClean="0"/>
              <a:t>В то время как правильная запись приводит к иному ответу: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Рисунок 3" descr="\sqrt{-3} \cdot \sqrt{-3} = \sqrt{(-3) \cdot (-3)} = \sqrt{9}= 3,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500306"/>
            <a:ext cx="6072230" cy="72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\left(i\sqrt{3}\right) \cdot \left(i\sqrt{3}\right) = i \cdot i \cdot \sqrt{9} = -3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643446"/>
            <a:ext cx="550072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Действия над комплексными числами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357298"/>
            <a:ext cx="9001156" cy="5500702"/>
          </a:xfrm>
        </p:spPr>
        <p:txBody>
          <a:bodyPr/>
          <a:lstStyle/>
          <a:p>
            <a:r>
              <a:rPr lang="ru-RU" b="1" i="1" dirty="0" smtClean="0"/>
              <a:t>Сравнение:</a:t>
            </a:r>
          </a:p>
          <a:p>
            <a:pPr>
              <a:buNone/>
            </a:pPr>
            <a:r>
              <a:rPr lang="en-US" i="1" dirty="0" smtClean="0"/>
              <a:t>     </a:t>
            </a:r>
            <a:r>
              <a:rPr lang="en-US" b="1" i="1" dirty="0" err="1" smtClean="0"/>
              <a:t>a+bi</a:t>
            </a:r>
            <a:r>
              <a:rPr lang="en-US" b="1" i="1" dirty="0" smtClean="0"/>
              <a:t> = </a:t>
            </a:r>
            <a:r>
              <a:rPr lang="en-US" b="1" i="1" dirty="0" err="1" smtClean="0"/>
              <a:t>c+di</a:t>
            </a:r>
            <a:r>
              <a:rPr lang="en-US" b="1" i="1" dirty="0" smtClean="0"/>
              <a:t> </a:t>
            </a:r>
            <a:r>
              <a:rPr lang="ru-RU" dirty="0" smtClean="0"/>
              <a:t>означает, что </a:t>
            </a:r>
            <a:r>
              <a:rPr lang="en-US" b="1" i="1" dirty="0" smtClean="0"/>
              <a:t>a=c</a:t>
            </a:r>
            <a:r>
              <a:rPr lang="ru-RU" dirty="0" smtClean="0"/>
              <a:t> и</a:t>
            </a:r>
            <a:r>
              <a:rPr lang="en-US" dirty="0" smtClean="0"/>
              <a:t> </a:t>
            </a:r>
            <a:r>
              <a:rPr lang="en-US" b="1" i="1" dirty="0" smtClean="0"/>
              <a:t>b=d</a:t>
            </a:r>
            <a:r>
              <a:rPr lang="ru-RU" dirty="0" smtClean="0"/>
              <a:t> (два комплексных числа равны между собой тогда и только тогда, когда равны их действительные и мнимые части).</a:t>
            </a:r>
          </a:p>
          <a:p>
            <a:r>
              <a:rPr lang="ru-RU" b="1" i="1" dirty="0" smtClean="0"/>
              <a:t>Сложение:</a:t>
            </a:r>
          </a:p>
          <a:p>
            <a:pPr>
              <a:buNone/>
            </a:pPr>
            <a:r>
              <a:rPr lang="en-US" b="1" i="1" dirty="0" smtClean="0"/>
              <a:t>     </a:t>
            </a:r>
            <a:r>
              <a:rPr lang="ru-RU" b="1" i="1" dirty="0" smtClean="0"/>
              <a:t>(</a:t>
            </a:r>
            <a:r>
              <a:rPr lang="en-US" b="1" i="1" dirty="0" err="1" smtClean="0"/>
              <a:t>a+bi</a:t>
            </a:r>
            <a:r>
              <a:rPr lang="en-US" b="1" i="1" dirty="0" smtClean="0"/>
              <a:t>)+(</a:t>
            </a:r>
            <a:r>
              <a:rPr lang="en-US" b="1" i="1" dirty="0" err="1" smtClean="0"/>
              <a:t>c+di</a:t>
            </a:r>
            <a:r>
              <a:rPr lang="en-US" b="1" i="1" dirty="0" smtClean="0"/>
              <a:t>)=(</a:t>
            </a:r>
            <a:r>
              <a:rPr lang="en-US" b="1" i="1" dirty="0" err="1" smtClean="0"/>
              <a:t>a+c</a:t>
            </a:r>
            <a:r>
              <a:rPr lang="en-US" b="1" i="1" dirty="0" smtClean="0"/>
              <a:t>)=(</a:t>
            </a:r>
            <a:r>
              <a:rPr lang="en-US" b="1" i="1" dirty="0" err="1" smtClean="0"/>
              <a:t>b+d</a:t>
            </a:r>
            <a:r>
              <a:rPr lang="en-US" b="1" i="1" dirty="0" smtClean="0"/>
              <a:t>)</a:t>
            </a:r>
            <a:r>
              <a:rPr lang="en-US" b="1" i="1" dirty="0" err="1" smtClean="0"/>
              <a:t>i</a:t>
            </a:r>
            <a:r>
              <a:rPr lang="en-US" b="1" i="1" dirty="0" smtClean="0"/>
              <a:t>.</a:t>
            </a:r>
          </a:p>
          <a:p>
            <a:r>
              <a:rPr lang="ru-RU" b="1" i="1" dirty="0" smtClean="0"/>
              <a:t>Вычитание:</a:t>
            </a:r>
          </a:p>
          <a:p>
            <a:pPr>
              <a:buNone/>
            </a:pPr>
            <a:r>
              <a:rPr lang="en-US" b="1" i="1" dirty="0" smtClean="0"/>
              <a:t>     </a:t>
            </a:r>
            <a:r>
              <a:rPr lang="ru-RU" b="1" i="1" dirty="0" smtClean="0"/>
              <a:t>(</a:t>
            </a:r>
            <a:r>
              <a:rPr lang="en-US" b="1" i="1" dirty="0" err="1" smtClean="0"/>
              <a:t>a+bi</a:t>
            </a:r>
            <a:r>
              <a:rPr lang="en-US" b="1" i="1" dirty="0" smtClean="0"/>
              <a:t>)-(</a:t>
            </a:r>
            <a:r>
              <a:rPr lang="en-US" b="1" i="1" dirty="0" err="1" smtClean="0"/>
              <a:t>c+di</a:t>
            </a:r>
            <a:r>
              <a:rPr lang="en-US" b="1" i="1" dirty="0" smtClean="0"/>
              <a:t>)=(a-c)+(b-d)</a:t>
            </a:r>
            <a:r>
              <a:rPr lang="en-US" b="1" i="1" dirty="0" err="1" smtClean="0"/>
              <a:t>i</a:t>
            </a:r>
            <a:r>
              <a:rPr lang="en-US" b="1" i="1" dirty="0" smtClean="0"/>
              <a:t>.</a:t>
            </a:r>
            <a:endParaRPr lang="ru-RU" b="1" i="1" dirty="0"/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0"/>
            <a:ext cx="8786874" cy="6858000"/>
          </a:xfrm>
        </p:spPr>
        <p:txBody>
          <a:bodyPr/>
          <a:lstStyle/>
          <a:p>
            <a:endParaRPr lang="ru-RU" b="1" i="1" dirty="0" smtClean="0"/>
          </a:p>
          <a:p>
            <a:pPr>
              <a:buNone/>
            </a:pPr>
            <a:endParaRPr lang="ru-RU" b="1" i="1" dirty="0" smtClean="0"/>
          </a:p>
          <a:p>
            <a:r>
              <a:rPr lang="ru-RU" b="1" i="1" dirty="0" smtClean="0"/>
              <a:t>Умножение:</a:t>
            </a:r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r>
              <a:rPr lang="ru-RU" b="1" i="1" dirty="0" smtClean="0"/>
              <a:t>Деление:     </a:t>
            </a:r>
            <a:endParaRPr lang="ru-RU" b="1" i="1" dirty="0"/>
          </a:p>
        </p:txBody>
      </p:sp>
      <p:pic>
        <p:nvPicPr>
          <p:cNvPr id="4" name="Рисунок 3" descr="(a+bi)\cdot(c+di)=ac+bci+adi+bdi^2=(ac-bd)+(bc+ad)i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4" y="1928802"/>
            <a:ext cx="892968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\frac{a+bi}{c+di}=\frac{ac+bd}{c^2+d^2}+\left(\frac{bc-ad}{c^2+d^2}\right)i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000504"/>
            <a:ext cx="5012081" cy="958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tx1"/>
                </a:solidFill>
              </a:rPr>
              <a:t>Геометрическая модель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http://upload.wikimedia.org/wikipedia/commons/thumb/a/af/Complex_number_illustration.svg/220px-Complex_number_illustration.svg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643050"/>
            <a:ext cx="392909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Представление комплексных чисел - алгебраическая форма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Запись комплексного числа </a:t>
            </a:r>
            <a:r>
              <a:rPr lang="en-US" dirty="0" smtClean="0"/>
              <a:t>z</a:t>
            </a:r>
            <a:r>
              <a:rPr lang="ru-RU" dirty="0" smtClean="0"/>
              <a:t> в </a:t>
            </a:r>
            <a:r>
              <a:rPr lang="ru-RU" dirty="0" smtClean="0"/>
              <a:t>виде</a:t>
            </a:r>
            <a:r>
              <a:rPr lang="en-US" dirty="0" smtClean="0"/>
              <a:t> </a:t>
            </a:r>
            <a:r>
              <a:rPr lang="en-US" dirty="0" err="1" smtClean="0"/>
              <a:t>x+iy</a:t>
            </a:r>
            <a:r>
              <a:rPr lang="ru-RU" dirty="0" smtClean="0"/>
              <a:t>, где</a:t>
            </a:r>
            <a:r>
              <a:rPr lang="en-US" dirty="0" smtClean="0"/>
              <a:t> x</a:t>
            </a:r>
            <a:r>
              <a:rPr lang="ru-RU" dirty="0" smtClean="0"/>
              <a:t> и </a:t>
            </a:r>
            <a:r>
              <a:rPr lang="ru-RU" dirty="0" smtClean="0"/>
              <a:t> </a:t>
            </a:r>
            <a:r>
              <a:rPr lang="en-US" dirty="0" smtClean="0"/>
              <a:t>             -</a:t>
            </a:r>
            <a:r>
              <a:rPr lang="ru-RU" dirty="0" smtClean="0"/>
              <a:t> </a:t>
            </a:r>
            <a:r>
              <a:rPr lang="ru-RU" i="1" dirty="0" smtClean="0"/>
              <a:t>алгебраическая форма </a:t>
            </a:r>
            <a:r>
              <a:rPr lang="ru-RU" dirty="0" smtClean="0"/>
              <a:t>комплексного </a:t>
            </a:r>
            <a:r>
              <a:rPr lang="ru-RU" dirty="0" smtClean="0"/>
              <a:t>числа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(a+ib)+(c+id)=(a+c)+i(b+d)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143248"/>
            <a:ext cx="7215238" cy="45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(a+ib)\cdot(c+id)=ac+iad+ibc+i^2bd=ac+iad+ibc-bd=(ac-bd)+i(ad+bc)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57628"/>
            <a:ext cx="914400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y\in\R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2143116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Тригонометриче</a:t>
            </a:r>
            <a:r>
              <a:rPr lang="ru-RU" i="1" dirty="0" smtClean="0">
                <a:solidFill>
                  <a:schemeClr val="tx1"/>
                </a:solidFill>
              </a:rPr>
              <a:t>ская и показательная форма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Если </a:t>
            </a:r>
            <a:r>
              <a:rPr lang="ru-RU" sz="2200" dirty="0" smtClean="0"/>
              <a:t>вещественную </a:t>
            </a:r>
            <a:r>
              <a:rPr lang="en-US" sz="2200" dirty="0" smtClean="0"/>
              <a:t>X</a:t>
            </a:r>
            <a:r>
              <a:rPr lang="ru-RU" sz="2200" dirty="0" smtClean="0"/>
              <a:t> </a:t>
            </a:r>
            <a:r>
              <a:rPr lang="ru-RU" sz="2200" dirty="0" smtClean="0"/>
              <a:t>и мнимую</a:t>
            </a:r>
            <a:r>
              <a:rPr lang="en-US" sz="2200" dirty="0" smtClean="0"/>
              <a:t> Y</a:t>
            </a:r>
            <a:r>
              <a:rPr lang="ru-RU" sz="2200" dirty="0" smtClean="0"/>
              <a:t> части комплексного числа выразить через </a:t>
            </a:r>
            <a:r>
              <a:rPr lang="ru-RU" sz="2200" dirty="0" smtClean="0"/>
              <a:t>модуль</a:t>
            </a:r>
            <a:r>
              <a:rPr lang="en-US" sz="2200" dirty="0" smtClean="0"/>
              <a:t> r=|z|</a:t>
            </a:r>
            <a:r>
              <a:rPr lang="ru-RU" sz="2200" dirty="0" smtClean="0"/>
              <a:t> и аргумент 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    (                                 ,                          )</a:t>
            </a:r>
            <a:r>
              <a:rPr lang="ru-RU" sz="2200" dirty="0" smtClean="0"/>
              <a:t>, </a:t>
            </a:r>
            <a:r>
              <a:rPr lang="ru-RU" sz="2200" dirty="0" smtClean="0"/>
              <a:t>то всякое комплексное число </a:t>
            </a:r>
            <a:r>
              <a:rPr lang="en-US" sz="2200" dirty="0" smtClean="0"/>
              <a:t>Z</a:t>
            </a:r>
            <a:r>
              <a:rPr lang="ru-RU" sz="2200" dirty="0" smtClean="0"/>
              <a:t>, </a:t>
            </a:r>
            <a:r>
              <a:rPr lang="ru-RU" sz="2200" dirty="0" smtClean="0"/>
              <a:t>кроме нуля, можно записать </a:t>
            </a:r>
            <a:r>
              <a:rPr lang="ru-RU" sz="2200" dirty="0" smtClean="0"/>
              <a:t>в</a:t>
            </a:r>
            <a:r>
              <a:rPr lang="en-US" sz="2200" dirty="0" smtClean="0"/>
              <a:t> </a:t>
            </a:r>
            <a:r>
              <a:rPr lang="ru-RU" sz="2200" i="1" dirty="0" smtClean="0"/>
              <a:t>тригонометрической </a:t>
            </a:r>
            <a:r>
              <a:rPr lang="ru-RU" sz="2200" i="1" dirty="0" smtClean="0"/>
              <a:t>форме</a:t>
            </a:r>
            <a:endParaRPr lang="ru-RU" sz="2200" dirty="0" smtClean="0"/>
          </a:p>
          <a:p>
            <a:r>
              <a:rPr lang="ru-RU" sz="2200" dirty="0" smtClean="0"/>
              <a:t>Также может быть полезна </a:t>
            </a:r>
            <a:r>
              <a:rPr lang="ru-RU" sz="2200" i="1" dirty="0" smtClean="0"/>
              <a:t>показательная</a:t>
            </a:r>
            <a:r>
              <a:rPr lang="ru-RU" sz="2200" dirty="0" smtClean="0"/>
              <a:t> форма записи комплексных чисел, тесно связанная с тригонометрической через </a:t>
            </a:r>
            <a:r>
              <a:rPr lang="ru-RU" sz="2200" u="sng" dirty="0" smtClean="0"/>
              <a:t>формулу Эйлера</a:t>
            </a:r>
            <a:r>
              <a:rPr lang="ru-RU" sz="2200" dirty="0" smtClean="0"/>
              <a:t>:</a:t>
            </a:r>
            <a:r>
              <a:rPr lang="en-US" sz="2200" dirty="0" smtClean="0"/>
              <a:t> </a:t>
            </a:r>
            <a:endParaRPr lang="ru-RU" sz="2200" dirty="0" smtClean="0"/>
          </a:p>
          <a:p>
            <a:r>
              <a:rPr lang="ru-RU" sz="2200" dirty="0" smtClean="0"/>
              <a:t>где   </a:t>
            </a:r>
            <a:r>
              <a:rPr lang="en-US" sz="2200" dirty="0" smtClean="0"/>
              <a:t>        </a:t>
            </a:r>
            <a:r>
              <a:rPr lang="ru-RU" sz="2200" dirty="0" smtClean="0"/>
              <a:t>— </a:t>
            </a:r>
            <a:r>
              <a:rPr lang="ru-RU" sz="2200" dirty="0" smtClean="0"/>
              <a:t>расширение </a:t>
            </a:r>
            <a:r>
              <a:rPr lang="ru-RU" sz="2200" u="sng" dirty="0" smtClean="0"/>
              <a:t>экспоненты</a:t>
            </a:r>
            <a:r>
              <a:rPr lang="ru-RU" sz="2200" dirty="0" smtClean="0"/>
              <a:t> для случая комплексного показателя степени.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\varphi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357430"/>
            <a:ext cx="357190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x=r\cos\varphi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428868"/>
            <a:ext cx="221457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y=r\sin\varphi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357430"/>
            <a:ext cx="171451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z=re^{i\varphi},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4071942"/>
            <a:ext cx="1422408" cy="39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e^{i\varphi}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04" y="4429132"/>
            <a:ext cx="540388" cy="44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ru-RU" dirty="0" smtClean="0"/>
              <a:t>Отсюда </a:t>
            </a:r>
            <a:r>
              <a:rPr lang="ru-RU" dirty="0" smtClean="0"/>
              <a:t>вытекают следующие широко используемые равенства: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\cos\varphi=\frac{(e^{i\varphi}+e^{-i\varphi})}{2};\quad\sin\varphi=\frac{(e^{i\varphi}-e^{-i\varphi})}{2i}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214686"/>
            <a:ext cx="692948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tx1"/>
                </a:solidFill>
              </a:rPr>
              <a:t>История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Впервые, по-видимому, мнимые величины появились в известном труде «Великое искусство, или об алгебраических правилах» </a:t>
            </a:r>
            <a:r>
              <a:rPr lang="ru-RU" i="1" u="sng" dirty="0" err="1" smtClean="0"/>
              <a:t>Кардано</a:t>
            </a:r>
            <a:r>
              <a:rPr lang="ru-RU" i="1" dirty="0" smtClean="0"/>
              <a:t>, </a:t>
            </a:r>
            <a:r>
              <a:rPr lang="ru-RU" dirty="0" smtClean="0"/>
              <a:t>который счёл их непригодными к употреблению. Пользу мнимых величин, в частности, при решении кубического уравнения, в так называемом неприводимом случае (когда вещественные корни многочлена выражаются через кубические корни из мнимых величин), впервые оценил </a:t>
            </a:r>
            <a:r>
              <a:rPr lang="ru-RU" i="1" u="sng" dirty="0" smtClean="0"/>
              <a:t>Бомбелли</a:t>
            </a:r>
            <a:r>
              <a:rPr lang="ru-RU" i="1" dirty="0" smtClean="0"/>
              <a:t> </a:t>
            </a:r>
            <a:r>
              <a:rPr lang="ru-RU" dirty="0" smtClean="0"/>
              <a:t>. </a:t>
            </a:r>
            <a:r>
              <a:rPr lang="ru-RU" dirty="0" smtClean="0"/>
              <a:t>Он же дал некоторые простейшие правила действий с комплексными числами.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500306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chemeClr val="tx1"/>
                </a:solidFill>
                <a:latin typeface="+mn-lt"/>
              </a:rPr>
              <a:t>Спасибо за внимание!!!</a:t>
            </a:r>
            <a:endParaRPr lang="ru-RU" sz="4400" b="1" i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48</TotalTime>
  <Words>115</Words>
  <PresentationFormat>Экран (4:3)</PresentationFormat>
  <Paragraphs>58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Федеральное государственное бюджетное образовательное учреждение высшего профессионального образования Национальный исследовательский Томский политехнический университет</vt:lpstr>
      <vt:lpstr>Слайд 2</vt:lpstr>
      <vt:lpstr>Стандартная модель</vt:lpstr>
      <vt:lpstr>Матричная модель</vt:lpstr>
      <vt:lpstr>Замечания:</vt:lpstr>
      <vt:lpstr>Слайд 6</vt:lpstr>
      <vt:lpstr>Действия над комплексными числами</vt:lpstr>
      <vt:lpstr>Слайд 8</vt:lpstr>
      <vt:lpstr>Геометрическая модель</vt:lpstr>
      <vt:lpstr>Представление комплексных чисел - алгебраическая форма</vt:lpstr>
      <vt:lpstr>Тригонометрическая и показательная форма</vt:lpstr>
      <vt:lpstr>Слайд 12</vt:lpstr>
      <vt:lpstr>История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бюджетное образовательное учреждение высшего профессионального образования Национальный исследовательский Томский политехнический университет</dc:title>
  <dc:creator>User</dc:creator>
  <cp:lastModifiedBy>User</cp:lastModifiedBy>
  <cp:revision>8</cp:revision>
  <dcterms:created xsi:type="dcterms:W3CDTF">2013-04-02T12:47:21Z</dcterms:created>
  <dcterms:modified xsi:type="dcterms:W3CDTF">2013-04-03T12:16:17Z</dcterms:modified>
</cp:coreProperties>
</file>