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575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823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93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2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441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65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481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95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355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30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959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4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FF1A-F205-4926-92BD-100358AC6486}" type="datetimeFigureOut">
              <a:rPr lang="ru-RU" smtClean="0"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F3FB5-8B26-4517-A29C-0902D7A95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68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D%D0%B5%D0%B7%D0%B0%D0%B2%D0%B8%D1%81%D0%B8%D0%BC%D0%BE%D1%81%D1%82%D1%8C_%28%D1%82%D0%B5%D0%BE%D1%80%D0%B8%D1%8F_%D0%B2%D0%B5%D1%80%D0%BE%D1%8F%D1%82%D0%BD%D0%BE%D1%81%D1%82%D0%B5%D0%B9%2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Ковариация. Коэффициент корреляции.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Корреляционный момент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4437112"/>
            <a:ext cx="4640560" cy="17526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tx1"/>
                </a:solidFill>
              </a:rPr>
              <a:t>Работу выполнила: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Студентка группы 2У00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err="1" smtClean="0">
                <a:solidFill>
                  <a:schemeClr val="tx1"/>
                </a:solidFill>
              </a:rPr>
              <a:t>Нагорнова</a:t>
            </a:r>
            <a:r>
              <a:rPr lang="ru-RU" b="1" dirty="0" smtClean="0">
                <a:solidFill>
                  <a:schemeClr val="tx1"/>
                </a:solidFill>
              </a:rPr>
              <a:t> Е.А.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8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Ковариация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 </a:t>
            </a:r>
            <a:r>
              <a:rPr lang="ru-RU" dirty="0" smtClean="0"/>
              <a:t>Ковариация </a:t>
            </a:r>
            <a:r>
              <a:rPr lang="ru-RU" dirty="0"/>
              <a:t>(от англ. </a:t>
            </a:r>
            <a:r>
              <a:rPr lang="ru-RU" dirty="0" err="1"/>
              <a:t>covariation</a:t>
            </a:r>
            <a:r>
              <a:rPr lang="ru-RU" dirty="0"/>
              <a:t> - "совместная вариация") - мера линейной зависимости двух величин.</a:t>
            </a:r>
          </a:p>
          <a:p>
            <a:r>
              <a:rPr lang="ru-RU" dirty="0"/>
              <a:t>Ковариация несет тот же смысл, что и коэффициент корреляции - она показывает, есть ли линейная взаимосвязь между двумя случайными величинами, и может рассматриваться как "двумерная дисперсия". Однако, в отличие от коэффициента корреляции, который меняется от -1 до 1, ковариация не инвариантна относительно масштаба, т.е. зависит единицы измерения и масштаба случайных величин.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40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76425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818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930952" cy="5626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0622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Свойства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r>
              <a:rPr lang="ru-RU" dirty="0"/>
              <a:t>Если </a:t>
            </a:r>
            <a:r>
              <a:rPr lang="ru-RU" i="1" dirty="0"/>
              <a:t>X</a:t>
            </a:r>
            <a:r>
              <a:rPr lang="ru-RU" dirty="0"/>
              <a:t>,</a:t>
            </a:r>
            <a:r>
              <a:rPr lang="ru-RU" i="1" dirty="0"/>
              <a:t>Y</a:t>
            </a:r>
            <a:r>
              <a:rPr lang="ru-RU" dirty="0"/>
              <a:t> — </a:t>
            </a:r>
            <a:r>
              <a:rPr lang="ru-RU" u="sng" dirty="0">
                <a:hlinkClick r:id="rId2" tooltip="Независимость (теория вероятностей)"/>
              </a:rPr>
              <a:t>независимые</a:t>
            </a:r>
            <a:r>
              <a:rPr lang="ru-RU" dirty="0"/>
              <a:t> случайные величины, то: </a:t>
            </a:r>
          </a:p>
          <a:p>
            <a:r>
              <a:rPr lang="ru-RU" dirty="0" err="1"/>
              <a:t>cov</a:t>
            </a:r>
            <a:r>
              <a:rPr lang="ru-RU" dirty="0"/>
              <a:t>(</a:t>
            </a:r>
            <a:r>
              <a:rPr lang="ru-RU" i="1" dirty="0"/>
              <a:t>X</a:t>
            </a:r>
            <a:r>
              <a:rPr lang="ru-RU" dirty="0"/>
              <a:t>,</a:t>
            </a:r>
            <a:r>
              <a:rPr lang="ru-RU" i="1" dirty="0"/>
              <a:t>Y</a:t>
            </a:r>
            <a:r>
              <a:rPr lang="ru-RU" dirty="0"/>
              <a:t>) = 0</a:t>
            </a:r>
          </a:p>
          <a:p>
            <a:r>
              <a:rPr lang="ru-RU" dirty="0"/>
              <a:t>Но обратное утверждение, вообще говоря, неверно: из отсутствия ковариации не следует независимость.</a:t>
            </a:r>
          </a:p>
        </p:txBody>
      </p:sp>
    </p:spTree>
    <p:extLst>
      <p:ext uri="{BB962C8B-B14F-4D97-AF65-F5344CB8AC3E}">
        <p14:creationId xmlns:p14="http://schemas.microsoft.com/office/powerpoint/2010/main" val="409825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КОРРЕЛЯЦИОННЫЕ МОМЕНТЫ. КОЭФФИЦИЕНТ КОРРЕЛЯЦИИ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r>
              <a:rPr lang="ru-RU" i="1" u="sng" dirty="0">
                <a:solidFill>
                  <a:srgbClr val="000099"/>
                </a:solidFill>
              </a:rPr>
              <a:t>Корреляционные моменты, коэффициент корреляции</a:t>
            </a:r>
            <a:r>
              <a:rPr lang="ru-RU" dirty="0"/>
              <a:t> - это числовые характеристики, тесно связанные во введенным выше понятием случайной величины, а точнее с системой случайных величин. Поэтому для введения и определения их значения и роли необходимо пояснить понятие системы случайных величин и некоторые свойства присущие им.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437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Коэффициент корреляции Пирсона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</a:t>
            </a:r>
            <a:r>
              <a:rPr lang="ru-RU" dirty="0"/>
              <a:t>определения корреляционной зависимости между двумя случайными величинами используют коэффициент корреляции Пирсона. Заметим, что понятие корреляции является одним из основных понятий теории вероятностей и математической статистики; оно было введено </a:t>
            </a:r>
            <a:r>
              <a:rPr lang="ru-RU" dirty="0" err="1"/>
              <a:t>Гальтоном</a:t>
            </a:r>
            <a:r>
              <a:rPr lang="ru-RU" dirty="0"/>
              <a:t> и Пирсоном.</a:t>
            </a:r>
          </a:p>
        </p:txBody>
      </p:sp>
    </p:spTree>
    <p:extLst>
      <p:ext uri="{BB962C8B-B14F-4D97-AF65-F5344CB8AC3E}">
        <p14:creationId xmlns:p14="http://schemas.microsoft.com/office/powerpoint/2010/main" val="1285692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Рассмотрим пример распределения оценок, для которого использование коэффициента </a:t>
            </a:r>
            <a:r>
              <a:rPr lang="ru-RU" sz="3100" dirty="0" err="1"/>
              <a:t>Спирмена</a:t>
            </a:r>
            <a:r>
              <a:rPr lang="ru-RU" sz="3100" dirty="0"/>
              <a:t> нецелесообразно.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619384"/>
              </p:ext>
            </p:extLst>
          </p:nvPr>
        </p:nvGraphicFramePr>
        <p:xfrm>
          <a:off x="611561" y="1916832"/>
          <a:ext cx="7776864" cy="4248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5307"/>
                <a:gridCol w="1295307"/>
                <a:gridCol w="1295307"/>
                <a:gridCol w="1296981"/>
                <a:gridCol w="1296981"/>
                <a:gridCol w="1296981"/>
              </a:tblGrid>
              <a:tr h="7538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ученик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486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ЕГЭ</a:t>
                      </a:r>
                      <a:r>
                        <a:rPr lang="en-US" sz="1200">
                          <a:effectLst/>
                        </a:rPr>
                        <a:t> по</a:t>
                      </a:r>
                      <a:r>
                        <a:rPr lang="ru-RU" sz="1200">
                          <a:effectLst/>
                        </a:rPr>
                        <a:t> физике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460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ЕГЭ по математике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94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83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35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dirty="0"/>
              <a:t>В указанной таблице имеет место «скачок» в оценках по физике, выраженный в сильном различии оценок первого и второго учеников. Разница между этими оценками существенна и порождает неравномерность распределения оценок.</a:t>
            </a:r>
          </a:p>
          <a:p>
            <a:r>
              <a:rPr lang="ru-RU" dirty="0"/>
              <a:t>         В подобных случаях рекомендуется применять выборочный коэффициент корреляции </a:t>
            </a:r>
            <a:r>
              <a:rPr lang="en-US" dirty="0"/>
              <a:t>r</a:t>
            </a:r>
            <a:r>
              <a:rPr lang="ru-RU" dirty="0"/>
              <a:t> Пирсона. Для его расчёта необходимо найти особую величину </a:t>
            </a:r>
            <a:r>
              <a:rPr lang="en-US" dirty="0"/>
              <a:t>k</a:t>
            </a:r>
            <a:r>
              <a:rPr lang="ru-RU" dirty="0"/>
              <a:t>(</a:t>
            </a:r>
            <a:r>
              <a:rPr lang="en-US" dirty="0"/>
              <a:t>X</a:t>
            </a:r>
            <a:r>
              <a:rPr lang="ru-RU" dirty="0"/>
              <a:t>,</a:t>
            </a:r>
            <a:r>
              <a:rPr lang="en-US" dirty="0"/>
              <a:t>Y</a:t>
            </a:r>
            <a:r>
              <a:rPr lang="ru-RU" dirty="0"/>
              <a:t>), называемую </a:t>
            </a:r>
            <a:r>
              <a:rPr lang="ru-RU" i="1" dirty="0"/>
              <a:t>ковариацией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706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1556792"/>
            <a:ext cx="11665833" cy="290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133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/>
          <a:lstStyle/>
          <a:p>
            <a:r>
              <a:rPr lang="ru-RU" dirty="0"/>
              <a:t>Для малых выборок ковариацию удобно находить с помощью ковариационного графа, для построения которого необходимо вычислить выборочные средние для величин </a:t>
            </a:r>
            <a:r>
              <a:rPr lang="en-US" dirty="0"/>
              <a:t>X</a:t>
            </a:r>
            <a:r>
              <a:rPr lang="ru-RU" dirty="0"/>
              <a:t>, </a:t>
            </a:r>
            <a:r>
              <a:rPr lang="en-US" dirty="0"/>
              <a:t>Y</a:t>
            </a:r>
            <a:r>
              <a:rPr lang="ru-RU" dirty="0"/>
              <a:t> и относительные частоты . Ковариационный граф имеет вид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://matstats.ru/pirson2.files/image00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501008"/>
            <a:ext cx="5400600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987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Выборочный коэффициент корреляции определяется по формуле: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http://matstats.ru/pirson2.files/image007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24944"/>
            <a:ext cx="6408711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4059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/>
          </a:bodyPr>
          <a:lstStyle/>
          <a:p>
            <a:r>
              <a:rPr lang="ru-RU" dirty="0"/>
              <a:t>Ранговая корреляция </a:t>
            </a:r>
            <a:r>
              <a:rPr lang="ru-RU" dirty="0" err="1"/>
              <a:t>Спирмена</a:t>
            </a:r>
            <a:r>
              <a:rPr lang="ru-RU" dirty="0"/>
              <a:t> и выборочный коэффициент корреляции позволяют нам определить характер и силу связи для двух измеряемых величин. Но на практике педагогические и психологические эксперименты зачастую производят измерения большего количества величин. Например, тестирование учащихся может проводиться по таким параметрам, как трудолюбие, усидчивость, память, качество речи и т.д. </a:t>
            </a:r>
          </a:p>
        </p:txBody>
      </p:sp>
    </p:spTree>
    <p:extLst>
      <p:ext uri="{BB962C8B-B14F-4D97-AF65-F5344CB8AC3E}">
        <p14:creationId xmlns:p14="http://schemas.microsoft.com/office/powerpoint/2010/main" val="1568997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276872"/>
            <a:ext cx="6203032" cy="39604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smtClean="0"/>
              <a:t>Спасибо за внимание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3731455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266</Words>
  <Application>Microsoft Office PowerPoint</Application>
  <PresentationFormat>Экран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Ковариация. Коэффициент корреляции.  Корреляционный момент </vt:lpstr>
      <vt:lpstr>Ковариация</vt:lpstr>
      <vt:lpstr>Презентация PowerPoint</vt:lpstr>
      <vt:lpstr>Презентация PowerPoint</vt:lpstr>
      <vt:lpstr>Свойства </vt:lpstr>
      <vt:lpstr>КОРРЕЛЯЦИОННЫЕ МОМЕНТЫ. КОЭФФИЦИЕНТ КОРРЕЛЯЦИИ</vt:lpstr>
      <vt:lpstr>Коэффициент корреляции Пирсона </vt:lpstr>
      <vt:lpstr>Рассмотрим пример распределения оценок, для которого использование коэффициента Спирмена нецелесообразно. </vt:lpstr>
      <vt:lpstr>Презентация PowerPoint</vt:lpstr>
      <vt:lpstr>Презентация PowerPoint</vt:lpstr>
      <vt:lpstr>Презентация PowerPoint</vt:lpstr>
      <vt:lpstr>Выборочный коэффициент корреляции определяется по формуле: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Катя</cp:lastModifiedBy>
  <cp:revision>5</cp:revision>
  <dcterms:created xsi:type="dcterms:W3CDTF">2011-11-30T19:03:25Z</dcterms:created>
  <dcterms:modified xsi:type="dcterms:W3CDTF">2011-11-30T19:52:56Z</dcterms:modified>
</cp:coreProperties>
</file>