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3" r:id="rId8"/>
    <p:sldId id="261" r:id="rId9"/>
    <p:sldId id="262" r:id="rId10"/>
    <p:sldId id="264" r:id="rId11"/>
    <p:sldId id="265" r:id="rId12"/>
    <p:sldId id="266" r:id="rId13"/>
    <p:sldId id="268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A5476C4-6907-410F-A7DC-B43835C5FE76}" type="datetimeFigureOut">
              <a:rPr lang="ru-RU" smtClean="0"/>
              <a:pPr/>
              <a:t>03.06.2010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73FC770-6565-4395-A6A6-45CC59AB2D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76C4-6907-410F-A7DC-B43835C5FE76}" type="datetimeFigureOut">
              <a:rPr lang="ru-RU" smtClean="0"/>
              <a:pPr/>
              <a:t>03.06.2010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C770-6565-4395-A6A6-45CC59AB2D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76C4-6907-410F-A7DC-B43835C5FE76}" type="datetimeFigureOut">
              <a:rPr lang="ru-RU" smtClean="0"/>
              <a:pPr/>
              <a:t>03.06.2010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C770-6565-4395-A6A6-45CC59AB2D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76C4-6907-410F-A7DC-B43835C5FE76}" type="datetimeFigureOut">
              <a:rPr lang="ru-RU" smtClean="0"/>
              <a:pPr/>
              <a:t>03.06.2010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C770-6565-4395-A6A6-45CC59AB2D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A5476C4-6907-410F-A7DC-B43835C5FE76}" type="datetimeFigureOut">
              <a:rPr lang="ru-RU" smtClean="0"/>
              <a:pPr/>
              <a:t>03.06.2010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73FC770-6565-4395-A6A6-45CC59AB2D8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A5476C4-6907-410F-A7DC-B43835C5FE76}" type="datetimeFigureOut">
              <a:rPr lang="ru-RU" smtClean="0"/>
              <a:pPr/>
              <a:t>03.06.2010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73FC770-6565-4395-A6A6-45CC59AB2D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76C4-6907-410F-A7DC-B43835C5FE76}" type="datetimeFigureOut">
              <a:rPr lang="ru-RU" smtClean="0"/>
              <a:pPr/>
              <a:t>03.06.2010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C770-6565-4395-A6A6-45CC59AB2D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76C4-6907-410F-A7DC-B43835C5FE76}" type="datetimeFigureOut">
              <a:rPr lang="ru-RU" smtClean="0"/>
              <a:pPr/>
              <a:t>03.06.2010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C770-6565-4395-A6A6-45CC59AB2D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76C4-6907-410F-A7DC-B43835C5FE76}" type="datetimeFigureOut">
              <a:rPr lang="ru-RU" smtClean="0"/>
              <a:pPr/>
              <a:t>03.06.2010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C770-6565-4395-A6A6-45CC59AB2D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76C4-6907-410F-A7DC-B43835C5FE76}" type="datetimeFigureOut">
              <a:rPr lang="ru-RU" smtClean="0"/>
              <a:pPr/>
              <a:t>03.06.2010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C770-6565-4395-A6A6-45CC59AB2D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76C4-6907-410F-A7DC-B43835C5FE76}" type="datetimeFigureOut">
              <a:rPr lang="ru-RU" smtClean="0"/>
              <a:pPr/>
              <a:t>03.06.2010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C770-6565-4395-A6A6-45CC59AB2D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A5476C4-6907-410F-A7DC-B43835C5FE76}" type="datetimeFigureOut">
              <a:rPr lang="ru-RU" smtClean="0"/>
              <a:pPr/>
              <a:t>03.06.2010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73FC770-6565-4395-A6A6-45CC59AB2D8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http://upload.wikimedia.org/math/d/2/f/d2f98b3d3d438af04672ffc395eb0297.png" TargetMode="Externa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math/a/6/0/a603e5eb9c1a495ce80e92b0f92f7b71.png" TargetMode="External"/><Relationship Id="rId7" Type="http://schemas.openxmlformats.org/officeDocument/2006/relationships/image" Target="http://upload.wikimedia.org/math/8/1/1/811d8f5626cddfbe14e96ad4099202c9.png" TargetMode="Externa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http://upload.wikimedia.org/math/c/c/7/cc74c868a3ab9a7061dfa9aacdbd3232.png" TargetMode="Externa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math/c/1/0/c1060839f5f1b192a36925ad365e83f2.png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http://upload.wikimedia.org/math/a/1/8/a18a4333a8698b9cb7a590b05fa68152.png" TargetMode="External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357298"/>
            <a:ext cx="7772400" cy="1828800"/>
          </a:xfrm>
        </p:spPr>
        <p:txBody>
          <a:bodyPr>
            <a:noAutofit/>
          </a:bodyPr>
          <a:lstStyle/>
          <a:p>
            <a:pPr algn="ctr"/>
            <a:r>
              <a:rPr lang="ru-RU" sz="6600" i="1" dirty="0" smtClean="0">
                <a:latin typeface="Times New Roman" pitchFamily="18" charset="0"/>
                <a:cs typeface="Times New Roman" pitchFamily="18" charset="0"/>
              </a:rPr>
              <a:t>Статистические</a:t>
            </a:r>
            <a:br>
              <a:rPr lang="ru-RU" sz="6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600" i="1" dirty="0" smtClean="0">
                <a:latin typeface="Times New Roman" pitchFamily="18" charset="0"/>
                <a:cs typeface="Times New Roman" pitchFamily="18" charset="0"/>
              </a:rPr>
              <a:t>критерии</a:t>
            </a:r>
            <a:endParaRPr lang="ru-RU" sz="6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4714884"/>
            <a:ext cx="7772400" cy="914400"/>
          </a:xfrm>
        </p:spPr>
        <p:txBody>
          <a:bodyPr>
            <a:noAutofit/>
          </a:bodyPr>
          <a:lstStyle/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Выполнил: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Карзанов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Д.Г.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Гр. 2БТ82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Руководитель: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Тарбокова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Т.В.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Определение статистического критерия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\mathbf{X} = (X_1,\ldots,X_n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2071678"/>
            <a:ext cx="3643339" cy="50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\mathbb{P}^{\mathbf{X}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48" y="2643182"/>
            <a:ext cx="714380" cy="573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_0,H_1,\ldot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3500438"/>
            <a:ext cx="2714644" cy="558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http://upload.wikimedia.org/math/d/2/f/d2f98b3d3d438af04672ffc395eb0297.png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2500298" y="5643578"/>
            <a:ext cx="5400713" cy="571504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071678"/>
            <a:ext cx="44291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Пусть даны выборка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2786058"/>
            <a:ext cx="776045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из неизвестного совместного распределения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-32" y="3500438"/>
            <a:ext cx="632525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 семейство статистических гипотез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214282" y="4071942"/>
            <a:ext cx="862287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Тогда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статистическим критерием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называется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функция, устанавливающая соответствие между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наблюдаемыми величинами и возможными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гипотезами: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45720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Критерий </a:t>
            </a:r>
            <a:r>
              <a:rPr lang="el-GR" sz="4400" b="1" dirty="0" smtClean="0">
                <a:latin typeface="Times New Roman" pitchFamily="18" charset="0"/>
                <a:cs typeface="Times New Roman" pitchFamily="18" charset="0"/>
              </a:rPr>
              <a:t>χ</a:t>
            </a:r>
            <a:r>
              <a:rPr lang="ru-RU" sz="44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(«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хи-квадрат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»)</a:t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К. Пирсона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 \chi^2 = N\sum \frac{\left( &#10;P_i^{\mathrm{theor}} - P_i^{\mathrm{emp}} &#10;\right)^2}{P_i^{\mathrm{theor}}},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143116"/>
            <a:ext cx="6214441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P_i^{\mathrm{theor}} = &#10;\int\limits_{x_{i-1}}^{x_i} f(x) \, \mathrm{d} 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7147" y="4143380"/>
            <a:ext cx="3681977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P_i^{\mathrm{emp}} = \frac{n_i}{N}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4357694"/>
            <a:ext cx="2357454" cy="96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Например:</a:t>
            </a:r>
          </a:p>
          <a:p>
            <a:pPr>
              <a:buNone/>
            </a:pPr>
            <a:r>
              <a:rPr lang="ru-RU" dirty="0" smtClean="0"/>
              <a:t>	20 мужчин и 20 женщин опрошены относительно выбора газированной воды марки A или марки B. Если между предпочтением и полом нет связи, то естественно ожидать равного выбора марки A и марки B для каждого пола.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Критерий </a:t>
            </a:r>
            <a:r>
              <a:rPr lang="el-GR" sz="4400" b="1" dirty="0" smtClean="0">
                <a:latin typeface="Times New Roman" pitchFamily="18" charset="0"/>
                <a:cs typeface="Times New Roman" pitchFamily="18" charset="0"/>
              </a:rPr>
              <a:t>χ</a:t>
            </a:r>
            <a:r>
              <a:rPr lang="ru-RU" sz="44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(«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хи-квадрат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»)</a:t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К. Пирсона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Карл Пирсон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Karl_Pearso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571612"/>
            <a:ext cx="3000396" cy="416721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57652" y="171448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Родился 27 марта 1857 года в Лондоне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скончался </a:t>
            </a:r>
            <a:r>
              <a:rPr lang="ru-RU" sz="2400" dirty="0"/>
              <a:t>27 апреля 1936, </a:t>
            </a:r>
            <a:r>
              <a:rPr lang="ru-RU" sz="2400" dirty="0" err="1"/>
              <a:t>Колдхарбор</a:t>
            </a:r>
            <a:r>
              <a:rPr lang="ru-RU" sz="2400" dirty="0"/>
              <a:t>, </a:t>
            </a:r>
            <a:r>
              <a:rPr lang="ru-RU" sz="2400" dirty="0" err="1"/>
              <a:t>Суррей</a:t>
            </a:r>
            <a:r>
              <a:rPr lang="ru-RU" sz="2400" dirty="0"/>
              <a:t>, Англия.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29058" y="378619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Образование:</a:t>
            </a:r>
          </a:p>
          <a:p>
            <a:r>
              <a:rPr lang="ru-RU" sz="2400" dirty="0" smtClean="0"/>
              <a:t>Кембриджский университет, бакалавр 1879, </a:t>
            </a:r>
          </a:p>
          <a:p>
            <a:r>
              <a:rPr lang="ru-RU" sz="2400" dirty="0" smtClean="0"/>
              <a:t>бакалавр права 1881, </a:t>
            </a:r>
          </a:p>
          <a:p>
            <a:r>
              <a:rPr lang="ru-RU" sz="2400" dirty="0" smtClean="0"/>
              <a:t>магистр 1882. 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668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Карл Пирсон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500066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4000" dirty="0" smtClean="0"/>
              <a:t>Основные публикации: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1892 The Grammar of Science. Walter Scott. </a:t>
            </a:r>
            <a:br>
              <a:rPr lang="en-US" sz="4000" dirty="0" smtClean="0"/>
            </a:br>
            <a:r>
              <a:rPr lang="en-US" sz="4000" dirty="0" smtClean="0"/>
              <a:t>1894-1916 Nineteen papers in the series </a:t>
            </a:r>
            <a:r>
              <a:rPr lang="ru-RU" sz="4000" dirty="0" smtClean="0"/>
              <a:t>		</a:t>
            </a:r>
            <a:r>
              <a:rPr lang="en-US" sz="4000" dirty="0" smtClean="0"/>
              <a:t>"Mathematical Contributions to the Theory </a:t>
            </a:r>
            <a:r>
              <a:rPr lang="ru-RU" sz="4000" dirty="0" smtClean="0"/>
              <a:t>	</a:t>
            </a:r>
            <a:r>
              <a:rPr lang="en-US" sz="4000" dirty="0" smtClean="0"/>
              <a:t>of Evolution" (mainly in Philosophical </a:t>
            </a:r>
            <a:r>
              <a:rPr lang="ru-RU" sz="4000" dirty="0" smtClean="0"/>
              <a:t>	</a:t>
            </a:r>
            <a:r>
              <a:rPr lang="en-US" sz="4000" dirty="0" smtClean="0"/>
              <a:t>Transactions of the Royal Society of London </a:t>
            </a:r>
            <a:r>
              <a:rPr lang="ru-RU" sz="4000" dirty="0" smtClean="0"/>
              <a:t>	</a:t>
            </a:r>
            <a:r>
              <a:rPr lang="en-US" sz="4000" dirty="0" smtClean="0"/>
              <a:t>and Drapers" Company Research Memoirs). </a:t>
            </a:r>
            <a:br>
              <a:rPr lang="en-US" sz="4000" dirty="0" smtClean="0"/>
            </a:br>
            <a:r>
              <a:rPr lang="en-US" sz="4000" dirty="0" smtClean="0"/>
              <a:t>1901 On lines and planes of closest fit to system </a:t>
            </a:r>
            <a:r>
              <a:rPr lang="ru-RU" sz="4000" dirty="0" smtClean="0"/>
              <a:t>	</a:t>
            </a:r>
            <a:r>
              <a:rPr lang="en-US" sz="4000" dirty="0" smtClean="0"/>
              <a:t>of points in space. Philosophical Magazine, 2 </a:t>
            </a:r>
            <a:r>
              <a:rPr lang="ru-RU" sz="4000" dirty="0" smtClean="0"/>
              <a:t>	</a:t>
            </a:r>
            <a:r>
              <a:rPr lang="en-US" sz="4000" dirty="0" smtClean="0"/>
              <a:t>(6th series), 559-572. </a:t>
            </a:r>
            <a:br>
              <a:rPr lang="en-US" sz="4000" dirty="0" smtClean="0"/>
            </a:br>
            <a:r>
              <a:rPr lang="en-US" sz="4000" dirty="0" smtClean="0"/>
              <a:t>1914-1930 The Life, Letters and </a:t>
            </a:r>
            <a:r>
              <a:rPr lang="en-US" sz="4000" dirty="0" err="1" smtClean="0"/>
              <a:t>Labours</a:t>
            </a:r>
            <a:r>
              <a:rPr lang="en-US" sz="4000" dirty="0" smtClean="0"/>
              <a:t> of </a:t>
            </a:r>
            <a:r>
              <a:rPr lang="ru-RU" sz="4000" dirty="0" smtClean="0"/>
              <a:t>	</a:t>
            </a:r>
            <a:r>
              <a:rPr lang="en-US" sz="4000" dirty="0" smtClean="0"/>
              <a:t>Francis Gallon (3 </a:t>
            </a:r>
            <a:r>
              <a:rPr lang="en-US" sz="4000" dirty="0" err="1" smtClean="0"/>
              <a:t>vols</a:t>
            </a:r>
            <a:r>
              <a:rPr lang="en-US" sz="4000" dirty="0" smtClean="0"/>
              <a:t>). Cambridge </a:t>
            </a:r>
            <a:r>
              <a:rPr lang="ru-RU" sz="4000" dirty="0" smtClean="0"/>
              <a:t>	</a:t>
            </a:r>
            <a:r>
              <a:rPr lang="en-US" sz="4000" dirty="0" smtClean="0"/>
              <a:t>University Press. </a:t>
            </a:r>
            <a:endParaRPr lang="ru-RU" sz="4000" dirty="0" smtClean="0"/>
          </a:p>
          <a:p>
            <a:pPr>
              <a:buNone/>
            </a:pPr>
            <a:endParaRPr lang="ru-RU" sz="3800" dirty="0" smtClean="0"/>
          </a:p>
          <a:p>
            <a:endParaRPr lang="ru-RU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0066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	Примеры задач</a:t>
            </a:r>
          </a:p>
          <a:p>
            <a:pPr>
              <a:buNone/>
            </a:pPr>
            <a:r>
              <a:rPr lang="ru-RU" dirty="0" smtClean="0"/>
              <a:t>	Проходит чемпионат мира по футболу. </a:t>
            </a:r>
          </a:p>
          <a:p>
            <a:pPr>
              <a:buNone/>
            </a:pPr>
            <a:r>
              <a:rPr lang="ru-RU" dirty="0" smtClean="0"/>
              <a:t>	Первая выборка — опрос болельщиков с вопросом «Каковы шансы на победу сборной России?» до начала чемпионата. </a:t>
            </a:r>
          </a:p>
          <a:p>
            <a:pPr>
              <a:buNone/>
            </a:pPr>
            <a:r>
              <a:rPr lang="ru-RU" dirty="0" smtClean="0"/>
              <a:t>	Вторая выборка — после первой игры, третья — после второго матча и т. д. Значения в выборках — шансы России на победу по десятибалльной шкале (1 — «никаких перспектив», 10 — «отвезти в Россию кубок — дело времени»). Требуется проверить, зависят ли результаты опросов от хода чемпионата.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Краскела-Уоллиса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6193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Краскела-Уоллиса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5" name="Picture 5" descr="x_1^{n_1}=\{x_{11},\;\ldots,\;x_{1n_1}\},\;\ldots,\;x_k^{n_k}=\{x_{k1},\;\ldots,\;x_{kn_k}\}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28662" y="1857364"/>
            <a:ext cx="7250957" cy="500066"/>
          </a:xfrm>
          <a:prstGeom prst="rect">
            <a:avLst/>
          </a:prstGeom>
          <a:noFill/>
        </p:spPr>
      </p:pic>
      <p:pic>
        <p:nvPicPr>
          <p:cNvPr id="15364" name="Picture 4" descr="x=x_1^{n_1}\cup x_2^{n_2}\cup\ldots\cup x_k^{n_k}.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1922299" y="3143248"/>
            <a:ext cx="4864279" cy="500066"/>
          </a:xfrm>
          <a:prstGeom prst="rect">
            <a:avLst/>
          </a:prstGeom>
          <a:noFill/>
        </p:spPr>
      </p:pic>
      <p:pic>
        <p:nvPicPr>
          <p:cNvPr id="15363" name="Picture 3" descr="F_1(x),\;\ldots,\;F_k(x)"/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2765639" y="5715016"/>
            <a:ext cx="3020807" cy="428628"/>
          </a:xfrm>
          <a:prstGeom prst="rect">
            <a:avLst/>
          </a:prstGeom>
          <a:noFill/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14282" y="1324261"/>
            <a:ext cx="28985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Заданы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выборок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47178" y="2467269"/>
            <a:ext cx="60805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Объединённая выборка будет иметь вид: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71406" y="3943183"/>
            <a:ext cx="92272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Дополнительны предположения: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обе выборки простые, объединённая выборка независима;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выборки взяты из неизвестных непрерывных распределений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1933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_0\colon F_1(x)=\ldots=F_k(x)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2779940" y="1785928"/>
            <a:ext cx="3720886" cy="388748"/>
          </a:xfrm>
          <a:prstGeom prst="rect">
            <a:avLst/>
          </a:prstGeom>
          <a:noFill/>
        </p:spPr>
      </p:pic>
      <p:pic>
        <p:nvPicPr>
          <p:cNvPr id="5" name="Picture 1" descr="H_1\colon F_1(x)=F_2(x-\Delta_1)=\ldots=F_k(x-\Delta_{k-1})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1255235" y="2786058"/>
            <a:ext cx="7031541" cy="378621"/>
          </a:xfrm>
          <a:prstGeom prst="rect">
            <a:avLst/>
          </a:prstGeom>
          <a:noFill/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46760" y="1285860"/>
            <a:ext cx="46730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Проверяется нулевая гипотеза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714348" y="2285992"/>
            <a:ext cx="2824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при альтернативе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Краскела-Уоллиса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=\sum_{i=1}^k\left(1-\frac{n_i}{N}\right)\left\{\frac{\bar{R}_i-\dfrac{N+1}{2}}{\sqrt{\dfrac{(N-n_i)(N+1)}{12n_i}}}\right\}^\frac{1}{2}=\frac{12}{N(N+1)}\sum_{i=1}^k\left(\bar{R}_i-\frac{N+1}{2}\right)^2=\frac{12}{N(N+1)}\sum_{i=1}^k\frac{R_i^2}{n_i}-3(N+1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6" y="4786322"/>
            <a:ext cx="885828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28596" y="3429000"/>
            <a:ext cx="832471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Статистика критерия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Краскела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Уоллиса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для проверки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гипотезы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 наличии сдвига в параметрах положения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двух сравниваемых выборок имеет вид: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Краскела-Уоллиса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краскел-уоллис 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236695"/>
            <a:ext cx="7786742" cy="56213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6193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Краскела-Уоллиса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краскел-уоллис 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214422"/>
            <a:ext cx="8143932" cy="578647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625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U-критерий Манна — Уитни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U=n_1\cdot n_2+\frac{n_x\cdot(n_x+1)}{2}-T_x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6841" y="2928934"/>
            <a:ext cx="7309935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(U)=\frac{n_1\cdot n_2}{2}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0021" y="2085968"/>
            <a:ext cx="3403615" cy="914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596" y="57625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U-критерий Манна — Уитни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D(U)=\frac{n_1\cdot n_2\cdot (n_1+n_2)}{12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3929066"/>
            <a:ext cx="612743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76448"/>
            <a:ext cx="8229600" cy="2352684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cs typeface="Times New Roman" pitchFamily="18" charset="0"/>
              </a:rPr>
              <a:t>СПАСИБО ЗА ВНИМАНИЕ!</a:t>
            </a:r>
            <a:endParaRPr lang="ru-RU" sz="4800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106</TotalTime>
  <Words>165</Words>
  <Application>Microsoft Office PowerPoint</Application>
  <PresentationFormat>Экран (4:3)</PresentationFormat>
  <Paragraphs>49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Городская</vt:lpstr>
      <vt:lpstr>Статистические критерии</vt:lpstr>
      <vt:lpstr>Определение статистического критерия</vt:lpstr>
      <vt:lpstr>Критерий χ2 («хи-квадрат») К. Пирсона </vt:lpstr>
      <vt:lpstr>Критерий χ2 («хи-квадрат») К. Пирсона </vt:lpstr>
      <vt:lpstr>Карл Пирсон</vt:lpstr>
      <vt:lpstr>Карл Пирсон</vt:lpstr>
      <vt:lpstr>Критерий Краскела-Уоллиса</vt:lpstr>
      <vt:lpstr>Критерий Краскела-Уоллиса</vt:lpstr>
      <vt:lpstr>Критерий Краскела-Уоллиса</vt:lpstr>
      <vt:lpstr>Критерий Краскела-Уоллиса</vt:lpstr>
      <vt:lpstr>Критерий Краскела-Уоллиса</vt:lpstr>
      <vt:lpstr>U-критерий Манна — Уитни</vt:lpstr>
      <vt:lpstr>U-критерий Манна — Уитни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Статистические критерии</dc:title>
  <dc:creator>Данила</dc:creator>
  <cp:lastModifiedBy>Данила</cp:lastModifiedBy>
  <cp:revision>12</cp:revision>
  <dcterms:created xsi:type="dcterms:W3CDTF">2010-06-02T15:54:57Z</dcterms:created>
  <dcterms:modified xsi:type="dcterms:W3CDTF">2010-06-03T05:20:38Z</dcterms:modified>
</cp:coreProperties>
</file>