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8" r:id="rId3"/>
    <p:sldId id="259" r:id="rId4"/>
    <p:sldId id="257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582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Заголовок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Овал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Дата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9EA5F0-3C6B-43D4-BD5F-F9EC158954BA}" type="datetimeFigureOut">
              <a:rPr lang="ru-RU" smtClean="0"/>
              <a:t>19.12.2011</a:t>
            </a:fld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79FEC62-F2C3-4FB4-9FD4-3D332C44D8CB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Содержимое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C99EA5F0-3C6B-43D4-BD5F-F9EC158954BA}" type="datetimeFigureOut">
              <a:rPr lang="ru-RU" smtClean="0"/>
              <a:t>19.12.2011</a:t>
            </a:fld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779FEC62-F2C3-4FB4-9FD4-3D332C44D8CB}" type="slidenum">
              <a:rPr lang="ru-RU" smtClean="0"/>
              <a:t>‹#›</a:t>
            </a:fld>
            <a:endParaRPr lang="ru-RU"/>
          </a:p>
        </p:txBody>
      </p:sp>
      <p:sp>
        <p:nvSpPr>
          <p:cNvPr id="16" name="Нижний колонтитул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9EA5F0-3C6B-43D4-BD5F-F9EC158954BA}" type="datetimeFigureOut">
              <a:rPr lang="ru-RU" smtClean="0"/>
              <a:t>19.12.2011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9FEC62-F2C3-4FB4-9FD4-3D332C44D8CB}" type="slidenum">
              <a:rPr lang="ru-RU" smtClean="0"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9EA5F0-3C6B-43D4-BD5F-F9EC158954BA}" type="datetimeFigureOut">
              <a:rPr lang="ru-RU" smtClean="0"/>
              <a:t>19.12.2011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9FEC62-F2C3-4FB4-9FD4-3D332C44D8CB}" type="slidenum">
              <a:rPr lang="ru-RU" smtClean="0"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9FEC62-F2C3-4FB4-9FD4-3D332C44D8CB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9EA5F0-3C6B-43D4-BD5F-F9EC158954BA}" type="datetimeFigureOut">
              <a:rPr lang="ru-RU" smtClean="0"/>
              <a:t>19.12.2011</a:t>
            </a:fld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2" name="Содержимое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4" name="Содержимое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9EA5F0-3C6B-43D4-BD5F-F9EC158954BA}" type="datetimeFigureOut">
              <a:rPr lang="ru-RU" smtClean="0"/>
              <a:t>19.12.2011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9FEC62-F2C3-4FB4-9FD4-3D332C44D8CB}" type="slidenum">
              <a:rPr lang="ru-RU" smtClean="0"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9EA5F0-3C6B-43D4-BD5F-F9EC158954BA}" type="datetimeFigureOut">
              <a:rPr lang="ru-RU" smtClean="0"/>
              <a:t>19.12.2011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9FEC62-F2C3-4FB4-9FD4-3D332C44D8C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Содержимое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1" name="Заголовок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Дата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C99EA5F0-3C6B-43D4-BD5F-F9EC158954BA}" type="datetimeFigureOut">
              <a:rPr lang="ru-RU" smtClean="0"/>
              <a:t>19.12.2011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779FEC62-F2C3-4FB4-9FD4-3D332C44D8CB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9EA5F0-3C6B-43D4-BD5F-F9EC158954BA}" type="datetimeFigureOut">
              <a:rPr lang="ru-RU" smtClean="0"/>
              <a:t>19.12.2011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79FEC62-F2C3-4FB4-9FD4-3D332C44D8CB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9EA5F0-3C6B-43D4-BD5F-F9EC158954BA}" type="datetimeFigureOut">
              <a:rPr lang="ru-RU" smtClean="0"/>
              <a:t>19.12.2011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9FEC62-F2C3-4FB4-9FD4-3D332C44D8C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9EA5F0-3C6B-43D4-BD5F-F9EC158954BA}" type="datetimeFigureOut">
              <a:rPr lang="ru-RU" smtClean="0"/>
              <a:t>19.12.2011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9FEC62-F2C3-4FB4-9FD4-3D332C44D8C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C99EA5F0-3C6B-43D4-BD5F-F9EC158954BA}" type="datetimeFigureOut">
              <a:rPr lang="ru-RU" smtClean="0"/>
              <a:t>19.12.2011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779FEC62-F2C3-4FB4-9FD4-3D332C44D8CB}" type="slidenum">
              <a:rPr lang="ru-RU" smtClean="0"/>
              <a:t>‹#›</a:t>
            </a:fld>
            <a:endParaRPr lang="ru-RU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00034" y="2214554"/>
            <a:ext cx="8305800" cy="1981200"/>
          </a:xfrm>
        </p:spPr>
        <p:txBody>
          <a:bodyPr/>
          <a:lstStyle/>
          <a:p>
            <a:r>
              <a:rPr lang="ru-RU" dirty="0" smtClean="0"/>
              <a:t>История возникновения теории вероятностей.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2500298" y="214290"/>
            <a:ext cx="4572000" cy="147732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Министерство образования и науки</a:t>
            </a:r>
          </a:p>
          <a:p>
            <a:pPr algn="ctr"/>
            <a:r>
              <a:rPr lang="ru-RU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ФГОУ ВПО</a:t>
            </a:r>
          </a:p>
          <a:p>
            <a:pPr algn="ctr"/>
            <a:r>
              <a:rPr lang="ru-RU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Национальный исследовательский </a:t>
            </a:r>
          </a:p>
          <a:p>
            <a:pPr algn="ctr"/>
            <a:r>
              <a:rPr lang="ru-RU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Томский политехнический университет</a:t>
            </a:r>
          </a:p>
          <a:p>
            <a:pPr algn="ctr"/>
            <a:r>
              <a:rPr lang="ru-RU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Институт природных ресурсов</a:t>
            </a:r>
            <a:endParaRPr lang="ru-RU" dirty="0" smtClean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7072330" y="1714488"/>
            <a:ext cx="169623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Кафедра ГЭГХ</a:t>
            </a:r>
            <a:endParaRPr lang="ru-RU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286248" y="4500570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Выполнил: ст. гр. 2г00</a:t>
            </a:r>
          </a:p>
          <a:p>
            <a:r>
              <a:rPr lang="ru-RU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Злобина Анастасия.</a:t>
            </a:r>
          </a:p>
          <a:p>
            <a:r>
              <a:rPr lang="ru-RU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Проверил: доцент каф. Высшей математики </a:t>
            </a:r>
            <a:r>
              <a:rPr lang="ru-RU" dirty="0" err="1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Тарбокова</a:t>
            </a:r>
            <a:r>
              <a:rPr lang="ru-RU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Т.В.</a:t>
            </a:r>
            <a:endParaRPr lang="ru-RU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857620" y="6143644"/>
            <a:ext cx="131215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Томск, 2011</a:t>
            </a:r>
            <a:endParaRPr lang="ru-RU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28596" y="500042"/>
            <a:ext cx="8543956" cy="1833562"/>
          </a:xfrm>
        </p:spPr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ru-RU" dirty="0" smtClean="0"/>
              <a:t>	Человечество </a:t>
            </a:r>
            <a:r>
              <a:rPr lang="ru-RU" dirty="0" smtClean="0"/>
              <a:t>всегда стремилось к некоторого рода предсказаниям. Любая наука основана на этом. Однако предвидение фактов не может быть абсолютным, каким бы обоснованным оно не казалось. У нас не может быть абсолютной уверенности в том, что наше предвидение не будет опровергнуто опытом.</a:t>
            </a:r>
            <a:endParaRPr lang="ru-RU" dirty="0"/>
          </a:p>
        </p:txBody>
      </p:sp>
      <p:pic>
        <p:nvPicPr>
          <p:cNvPr id="4" name="Рисунок 3" descr="magiya-glavnaya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57356" y="2357430"/>
            <a:ext cx="5429288" cy="40991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28596" y="428604"/>
            <a:ext cx="8401080" cy="1833562"/>
          </a:xfrm>
        </p:spPr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ru-RU" dirty="0" smtClean="0"/>
              <a:t>	История </a:t>
            </a:r>
            <a:r>
              <a:rPr lang="ru-RU" dirty="0" smtClean="0"/>
              <a:t>теории вероятности содержит очень много неожиданных парадоксов. По мнению Карла Пирсона, в математике нет другого такого раздела науки, в котором так же легко совершить ошибку. Даже само высказывание "вычислить вероятность" содержит парадокс. Ведь вероятность, в противоположность достоверности, есть то, чего не знают.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357422" y="6286520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dirty="0"/>
              <a:t>Карл </a:t>
            </a:r>
            <a:r>
              <a:rPr lang="ru-RU" b="1" dirty="0" smtClean="0"/>
              <a:t>Пирсон</a:t>
            </a:r>
            <a:r>
              <a:rPr lang="ru-RU" dirty="0"/>
              <a:t> — английский </a:t>
            </a:r>
            <a:r>
              <a:rPr lang="ru-RU" dirty="0" smtClean="0"/>
              <a:t>математик.</a:t>
            </a:r>
            <a:endParaRPr lang="ru-RU" dirty="0"/>
          </a:p>
        </p:txBody>
      </p:sp>
      <p:pic>
        <p:nvPicPr>
          <p:cNvPr id="5" name="Рисунок 4" descr="pearson_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363740">
            <a:off x="2928926" y="2143116"/>
            <a:ext cx="3173051" cy="4008532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785786" y="285728"/>
            <a:ext cx="3857652" cy="1571636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ru-RU" dirty="0" smtClean="0"/>
              <a:t>	</a:t>
            </a:r>
            <a:r>
              <a:rPr lang="ru-RU" sz="1900" dirty="0" smtClean="0"/>
              <a:t>Возникновение </a:t>
            </a:r>
            <a:r>
              <a:rPr lang="ru-RU" sz="1900" dirty="0"/>
              <a:t>теории вероятностей как науки относят к средним векам и первым попыткам математического анализа </a:t>
            </a:r>
            <a:r>
              <a:rPr lang="ru-RU" sz="1900" u="sng" dirty="0"/>
              <a:t>азартных игр</a:t>
            </a:r>
            <a:r>
              <a:rPr lang="ru-RU" sz="1900" dirty="0"/>
              <a:t> (орлянка, кости, рулетка).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4643438" y="3643314"/>
            <a:ext cx="3857684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Эти игры с незапамятных времен создавались рядом поколений именно так, чтобы в них исход опыта был независим от поддающихся наблюдению условий опыта, был чисто случайным. Самое слово «азарт» (фр. «</a:t>
            </a:r>
            <a:r>
              <a:rPr lang="ru-RU" dirty="0" err="1"/>
              <a:t>le</a:t>
            </a:r>
            <a:r>
              <a:rPr lang="ru-RU" dirty="0"/>
              <a:t> </a:t>
            </a:r>
            <a:r>
              <a:rPr lang="ru-RU" dirty="0" err="1"/>
              <a:t>hazard</a:t>
            </a:r>
            <a:r>
              <a:rPr lang="ru-RU" dirty="0"/>
              <a:t>») означает «случай». </a:t>
            </a:r>
          </a:p>
        </p:txBody>
      </p:sp>
      <p:pic>
        <p:nvPicPr>
          <p:cNvPr id="5" name="Рисунок 4" descr="3-BAKHRUSH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8662" y="2071678"/>
            <a:ext cx="3286148" cy="439466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6" name="Рисунок 5" descr="play_6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29190" y="785794"/>
            <a:ext cx="3429024" cy="2606058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28596" y="357166"/>
            <a:ext cx="8715404" cy="2643206"/>
          </a:xfrm>
        </p:spPr>
        <p:txBody>
          <a:bodyPr>
            <a:normAutofit fontScale="70000" lnSpcReduction="20000"/>
          </a:bodyPr>
          <a:lstStyle/>
          <a:p>
            <a:r>
              <a:rPr lang="ru-RU" dirty="0" smtClean="0"/>
              <a:t>Схемы азартных игр дают исключительные по простоте и прозрачности модели случайных явлений, позволяющие в наиболее отчетливой форме наблюдать и изучать управляющие ими специфические законы; а возможность неограниченно повторять один и тот же опыт обеспечивает экспериментальную проверку этих законов в условиях действительной массовости явлений. Вплоть до настоящего времени примеры из области азартных игр и аналогичные им задачи </a:t>
            </a:r>
            <a:r>
              <a:rPr lang="ru-RU" dirty="0" smtClean="0"/>
              <a:t> широко </a:t>
            </a:r>
            <a:r>
              <a:rPr lang="ru-RU" dirty="0" smtClean="0"/>
              <a:t>употребляются при изучении теории вероятностей как упрощенные модели случайных явлений, иллюстрирующие в наиболее простом и наглядном виде основные законы и правила теории вероятностей.</a:t>
            </a:r>
            <a:endParaRPr lang="ru-RU" dirty="0"/>
          </a:p>
        </p:txBody>
      </p:sp>
      <p:pic>
        <p:nvPicPr>
          <p:cNvPr id="4" name="Рисунок 3" descr="72ce7504c0839c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14480" y="2643182"/>
            <a:ext cx="6043315" cy="400050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357166"/>
            <a:ext cx="8686800" cy="2047876"/>
          </a:xfrm>
        </p:spPr>
        <p:txBody>
          <a:bodyPr>
            <a:normAutofit fontScale="77500" lnSpcReduction="20000"/>
          </a:bodyPr>
          <a:lstStyle/>
          <a:p>
            <a:r>
              <a:rPr lang="ru-RU" dirty="0" smtClean="0"/>
              <a:t>Возникновение теории вероятностей в современном смысле слова относится к середине XVII века и связано с исследованиями Паскаля (1623 - 1662), Ферма (1601 - 1665) и Гюйгенса (1629 - 1695) в области теории азартных игр. В этих работах постепенно сформировались такие важные понятия, как вероятность и математическое ожидание; были установлены их основные свойства и приемы их вычисления. Непосредственное практическое применение вероятностные методы нашли, прежде всего, в задачах страхования. </a:t>
            </a:r>
            <a:endParaRPr lang="ru-RU" dirty="0"/>
          </a:p>
        </p:txBody>
      </p:sp>
      <p:pic>
        <p:nvPicPr>
          <p:cNvPr id="6" name="Рисунок 5" descr="220px-Christiaan_Huygens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0166" y="2500306"/>
            <a:ext cx="2071702" cy="362547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Рисунок 6" descr="250px-Blaise_pascal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29124" y="2571744"/>
            <a:ext cx="3311332" cy="347027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10" name="Прямоугольник 9"/>
          <p:cNvSpPr/>
          <p:nvPr/>
        </p:nvSpPr>
        <p:spPr>
          <a:xfrm>
            <a:off x="4929190" y="6211669"/>
            <a:ext cx="314327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vi-VN" b="1" dirty="0">
                <a:latin typeface="Constantia" pitchFamily="18" charset="0"/>
              </a:rPr>
              <a:t>Блез Паска́ль</a:t>
            </a:r>
            <a:r>
              <a:rPr lang="vi-VN" dirty="0">
                <a:latin typeface="Constantia" pitchFamily="18" charset="0"/>
              </a:rPr>
              <a:t>  </a:t>
            </a:r>
            <a:r>
              <a:rPr lang="ru-RU" dirty="0" smtClean="0">
                <a:latin typeface="Constantia" pitchFamily="18" charset="0"/>
              </a:rPr>
              <a:t>-</a:t>
            </a:r>
            <a:r>
              <a:rPr lang="vi-VN" dirty="0">
                <a:latin typeface="Constantia" pitchFamily="18" charset="0"/>
              </a:rPr>
              <a:t> французский математик</a:t>
            </a:r>
            <a:endParaRPr lang="ru-RU" dirty="0">
              <a:latin typeface="Constantia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1214414" y="6242447"/>
            <a:ext cx="3071833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vi-VN" b="1" dirty="0"/>
              <a:t>Христиа́н </a:t>
            </a:r>
            <a:r>
              <a:rPr lang="vi-VN" b="1" dirty="0" smtClean="0"/>
              <a:t>Гю́йгенс</a:t>
            </a:r>
            <a:r>
              <a:rPr lang="ru-RU" b="1" dirty="0" smtClean="0"/>
              <a:t> - </a:t>
            </a:r>
            <a:r>
              <a:rPr lang="ru-RU" sz="1600" b="1" dirty="0" smtClean="0"/>
              <a:t>нидерландский математик</a:t>
            </a:r>
            <a:endParaRPr lang="ru-RU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28596" y="428604"/>
            <a:ext cx="3929090" cy="4714908"/>
          </a:xfrm>
        </p:spPr>
        <p:txBody>
          <a:bodyPr>
            <a:normAutofit lnSpcReduction="10000"/>
          </a:bodyPr>
          <a:lstStyle/>
          <a:p>
            <a:r>
              <a:rPr lang="ru-RU" dirty="0" smtClean="0"/>
              <a:t>Крупный шаг вперед в развитии теории вероятностей связан с работами Якова Бернулли (1654 - 1705). Ему принадлежит первое доказательство одного из важнейших положений теории вероятностей – так называемого закона больших чисел.</a:t>
            </a:r>
            <a:endParaRPr lang="ru-RU" dirty="0"/>
          </a:p>
        </p:txBody>
      </p:sp>
      <p:pic>
        <p:nvPicPr>
          <p:cNvPr id="4" name="Рисунок 3" descr="_________________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4942" y="1785925"/>
            <a:ext cx="3286148" cy="4564095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28596" y="571480"/>
            <a:ext cx="8286808" cy="1500198"/>
          </a:xfrm>
        </p:spPr>
        <p:txBody>
          <a:bodyPr>
            <a:normAutofit fontScale="62500" lnSpcReduction="20000"/>
          </a:bodyPr>
          <a:lstStyle/>
          <a:p>
            <a:r>
              <a:rPr lang="ru-RU" dirty="0" smtClean="0"/>
              <a:t>Другой важный этап в развитии теории вероятностей связан с именем </a:t>
            </a:r>
            <a:r>
              <a:rPr lang="ru-RU" dirty="0" smtClean="0"/>
              <a:t>Муавра </a:t>
            </a:r>
            <a:r>
              <a:rPr lang="ru-RU" dirty="0" smtClean="0"/>
              <a:t>(1667 - 1754). Этот ученый впервые ввел в рассмотрение  и для простейшего случая обосновал своеобразный закон, очень часто наблюдаемый в случайных явлениях: так называемый нормальный закон (иначе – закон Гаусса). </a:t>
            </a:r>
            <a:r>
              <a:rPr lang="ru-RU" dirty="0" smtClean="0"/>
              <a:t>Теоремы</a:t>
            </a:r>
            <a:r>
              <a:rPr lang="ru-RU" dirty="0" smtClean="0"/>
              <a:t>, обосновывающие этот закон для тех или иных условий, носят в теории вероятностей общее название «центральной предельной теоремы».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785918" y="5857892"/>
            <a:ext cx="671515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err="1"/>
              <a:t>Абрахам</a:t>
            </a:r>
            <a:r>
              <a:rPr lang="ru-RU" b="1" dirty="0"/>
              <a:t> де Муавр</a:t>
            </a:r>
            <a:r>
              <a:rPr lang="ru-RU" dirty="0"/>
              <a:t>  — английский математик французского происхождения.</a:t>
            </a:r>
          </a:p>
        </p:txBody>
      </p:sp>
      <p:pic>
        <p:nvPicPr>
          <p:cNvPr id="5" name="Рисунок 4" descr="471px-Abraham_de_moivr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428073">
            <a:off x="2940353" y="2028891"/>
            <a:ext cx="3000396" cy="3822161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500034" y="428604"/>
            <a:ext cx="8258204" cy="2047876"/>
          </a:xfrm>
        </p:spPr>
        <p:txBody>
          <a:bodyPr>
            <a:normAutofit fontScale="77500" lnSpcReduction="20000"/>
          </a:bodyPr>
          <a:lstStyle/>
          <a:p>
            <a:r>
              <a:rPr lang="ru-RU" dirty="0" smtClean="0"/>
              <a:t>Выдающаяся роль в развитии теории вероятностей принадлежит знаменитому математику Лапласу (1749 - 1827). Он впервые дал стройное и систематическое изложение основ теории вероятностей, дал доказательство одной из форм центральной предельной теоремы </a:t>
            </a:r>
            <a:r>
              <a:rPr lang="ru-RU" dirty="0" smtClean="0"/>
              <a:t>и </a:t>
            </a:r>
            <a:r>
              <a:rPr lang="ru-RU" dirty="0" smtClean="0"/>
              <a:t>развил ряд замечательных приложений теории вероятностей к вопросам практики, в частности, к анализу ошибок наблюдений и измерений.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214546" y="5929330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dirty="0" err="1"/>
              <a:t>Пьер-Симо́н</a:t>
            </a:r>
            <a:r>
              <a:rPr lang="ru-RU" b="1" dirty="0"/>
              <a:t> </a:t>
            </a:r>
            <a:r>
              <a:rPr lang="ru-RU" b="1" dirty="0" err="1"/>
              <a:t>Лапла́с</a:t>
            </a:r>
            <a:r>
              <a:rPr lang="ru-RU" dirty="0"/>
              <a:t> </a:t>
            </a:r>
            <a:r>
              <a:rPr lang="ru-RU" dirty="0" smtClean="0"/>
              <a:t>— </a:t>
            </a:r>
            <a:r>
              <a:rPr lang="ru-RU" dirty="0"/>
              <a:t>выдающийся французский математик</a:t>
            </a:r>
          </a:p>
        </p:txBody>
      </p:sp>
      <p:pic>
        <p:nvPicPr>
          <p:cNvPr id="5" name="Рисунок 4" descr="Pierre-Simon-Laplace_(1749-1827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384205">
            <a:off x="2928926" y="2428868"/>
            <a:ext cx="2817810" cy="3381372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28596" y="357166"/>
            <a:ext cx="8501122" cy="2071702"/>
          </a:xfrm>
        </p:spPr>
        <p:txBody>
          <a:bodyPr>
            <a:normAutofit fontScale="70000" lnSpcReduction="20000"/>
          </a:bodyPr>
          <a:lstStyle/>
          <a:p>
            <a:r>
              <a:rPr lang="ru-RU" dirty="0" smtClean="0"/>
              <a:t>Значительный шаг в развитии теории вероятностей связан с именем </a:t>
            </a:r>
            <a:r>
              <a:rPr lang="ru-RU" dirty="0" smtClean="0"/>
              <a:t>Гаусса </a:t>
            </a:r>
            <a:r>
              <a:rPr lang="ru-RU" dirty="0" smtClean="0"/>
              <a:t>(1777 - 1855), который дал еще более общее обоснование нормальному закону и разработал метод обработки экспериментальных данных, известный под названием «метод наименьших квадратов». Следует также отметить работы Пуассона (1781 - 1840), доказавшего более общую, чем у Якова Бернулли, форму закона больших чисел, а также впервые применившего теорию вероятностей к задачам стрельбы. С именем Пуассона связан один из законов распределения, играющий большую роль в теории вероятностей и её приложениях.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85720" y="5857892"/>
            <a:ext cx="3714776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/>
              <a:t>Карл Фридрих </a:t>
            </a:r>
            <a:r>
              <a:rPr lang="ru-RU" sz="1400" dirty="0" err="1" smtClean="0"/>
              <a:t>Гаус</a:t>
            </a:r>
            <a:endParaRPr lang="ru-RU" sz="1400" dirty="0" smtClean="0"/>
          </a:p>
          <a:p>
            <a:r>
              <a:rPr lang="ru-RU" sz="1400" dirty="0" smtClean="0"/>
              <a:t> - выдающийся </a:t>
            </a:r>
            <a:r>
              <a:rPr lang="ru-RU" sz="1400" dirty="0"/>
              <a:t>немецкий математик, астроном и </a:t>
            </a:r>
            <a:r>
              <a:rPr lang="ru-RU" sz="1400" dirty="0" smtClean="0"/>
              <a:t>физик.</a:t>
            </a:r>
            <a:endParaRPr lang="ru-RU" sz="1400" dirty="0"/>
          </a:p>
        </p:txBody>
      </p:sp>
      <p:pic>
        <p:nvPicPr>
          <p:cNvPr id="5" name="Рисунок 4" descr="Gauss_6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396113">
            <a:off x="1214414" y="2571744"/>
            <a:ext cx="2379957" cy="3194573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Прямоугольник 5"/>
          <p:cNvSpPr/>
          <p:nvPr/>
        </p:nvSpPr>
        <p:spPr>
          <a:xfrm>
            <a:off x="4286248" y="6000768"/>
            <a:ext cx="4572000" cy="52322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1400" dirty="0" err="1" smtClean="0"/>
              <a:t>Симеон</a:t>
            </a:r>
            <a:r>
              <a:rPr lang="ru-RU" sz="1400" dirty="0" smtClean="0"/>
              <a:t> </a:t>
            </a:r>
            <a:r>
              <a:rPr lang="ru-RU" sz="1400" dirty="0" err="1"/>
              <a:t>Дени</a:t>
            </a:r>
            <a:r>
              <a:rPr lang="ru-RU" sz="1400" dirty="0"/>
              <a:t> </a:t>
            </a:r>
            <a:r>
              <a:rPr lang="ru-RU" sz="1400" dirty="0" smtClean="0"/>
              <a:t>Пуассон </a:t>
            </a:r>
            <a:r>
              <a:rPr lang="ru-RU" sz="1400" dirty="0" smtClean="0"/>
              <a:t>- </a:t>
            </a:r>
            <a:r>
              <a:rPr lang="ru-RU" sz="1400" dirty="0"/>
              <a:t>французский математик, физик, механик. </a:t>
            </a:r>
          </a:p>
        </p:txBody>
      </p:sp>
      <p:pic>
        <p:nvPicPr>
          <p:cNvPr id="7" name="Рисунок 6" descr="ppuasson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622385">
            <a:off x="4929190" y="2500306"/>
            <a:ext cx="2667000" cy="32385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785794"/>
            <a:ext cx="4257676" cy="5214974"/>
          </a:xfrm>
        </p:spPr>
        <p:txBody>
          <a:bodyPr>
            <a:normAutofit fontScale="77500" lnSpcReduction="20000"/>
          </a:bodyPr>
          <a:lstStyle/>
          <a:p>
            <a:r>
              <a:rPr lang="ru-RU" dirty="0" smtClean="0"/>
              <a:t>Для всего XVIII и начала XIX века характерны бурное развитие теории вероятностей и повсеместное увлечение ею. Теория вероятностей становится «модной» наукой. Её начинают применять не только там, где это применение правомерно, но и там, где оно ничем не оправдано. Для этого периода характерны многочисленные попытки применить теорию вероятностей к изучению общественных явлений, к так называемым «моральным» или «нравственным» наукам. </a:t>
            </a:r>
            <a:endParaRPr lang="ru-RU" dirty="0"/>
          </a:p>
        </p:txBody>
      </p:sp>
      <p:pic>
        <p:nvPicPr>
          <p:cNvPr id="4" name="Рисунок 3" descr="german1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0630" y="0"/>
            <a:ext cx="410337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28596" y="285728"/>
            <a:ext cx="8258204" cy="2405066"/>
          </a:xfrm>
        </p:spPr>
        <p:txBody>
          <a:bodyPr>
            <a:normAutofit fontScale="77500" lnSpcReduction="20000"/>
          </a:bodyPr>
          <a:lstStyle/>
          <a:p>
            <a:r>
              <a:rPr lang="ru-RU" dirty="0" smtClean="0"/>
              <a:t>Во множестве появились работы, посвященные вопросам судопроизводства, истории, политики, даже богословия, в которых применялся аппарат теории вероятностей. Для всех этих псевдонаучных исследований характерен чрезвычайно упрощенный, механистический подход к рассматриваемым в них общественным явлениям. </a:t>
            </a:r>
            <a:r>
              <a:rPr lang="ru-RU" dirty="0" smtClean="0"/>
              <a:t>На </a:t>
            </a:r>
            <a:r>
              <a:rPr lang="ru-RU" dirty="0" smtClean="0"/>
              <a:t>теорию вероятностей стали смотреть как на науку сомнительную, второсортную, род математического развлечения, вряд ли достойный серьезного изучения.</a:t>
            </a:r>
            <a:endParaRPr lang="ru-RU" dirty="0"/>
          </a:p>
        </p:txBody>
      </p:sp>
      <p:pic>
        <p:nvPicPr>
          <p:cNvPr id="4" name="Рисунок 3" descr="270px-HMS_Black_Prince_(1861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5918" y="2524124"/>
            <a:ext cx="5527045" cy="388940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285720" y="571480"/>
            <a:ext cx="8686800" cy="1619248"/>
          </a:xfrm>
        </p:spPr>
        <p:txBody>
          <a:bodyPr>
            <a:normAutofit fontScale="70000" lnSpcReduction="20000"/>
          </a:bodyPr>
          <a:lstStyle/>
          <a:p>
            <a:r>
              <a:rPr lang="ru-RU" dirty="0" smtClean="0"/>
              <a:t>В </a:t>
            </a:r>
            <a:r>
              <a:rPr lang="ru-RU" dirty="0" smtClean="0"/>
              <a:t>это время в России создается та знаменитая Петербургская математическая школа, трудами которой теория вероятностей была поставлена на прочную логическую и математическую основу и сделана надежным, точным и эффективным методом познания. Со времени появления этой школы развитие теории вероятностей уже теснейшим образом связано с работами русских, а в дальнейшем – советских ученых.</a:t>
            </a:r>
          </a:p>
          <a:p>
            <a:endParaRPr lang="ru-RU" dirty="0"/>
          </a:p>
        </p:txBody>
      </p:sp>
      <p:pic>
        <p:nvPicPr>
          <p:cNvPr id="4" name="Рисунок 3" descr="m-189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28794" y="2357430"/>
            <a:ext cx="5643602" cy="4093522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714876" y="928670"/>
            <a:ext cx="4071966" cy="5429288"/>
          </a:xfrm>
        </p:spPr>
        <p:txBody>
          <a:bodyPr>
            <a:normAutofit fontScale="92500" lnSpcReduction="10000"/>
          </a:bodyPr>
          <a:lstStyle/>
          <a:p>
            <a:r>
              <a:rPr lang="ru-RU" dirty="0" smtClean="0"/>
              <a:t>Среди учеников Петербургской математической школы следует назвать В. Я. Буняковского (1804 - 1889) – автора первого курса теории вероятностей на русском языке, создателя современной русской терминологии в теории вероятностей, автора оригинальных исследований в области статистики и демографии.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23381128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415930">
            <a:off x="857224" y="1285860"/>
            <a:ext cx="3286148" cy="4501572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28596" y="571480"/>
            <a:ext cx="8401080" cy="1905000"/>
          </a:xfrm>
        </p:spPr>
        <p:txBody>
          <a:bodyPr>
            <a:normAutofit fontScale="77500" lnSpcReduction="20000"/>
          </a:bodyPr>
          <a:lstStyle/>
          <a:p>
            <a:r>
              <a:rPr lang="ru-RU" dirty="0" smtClean="0"/>
              <a:t>Учеником В. Я. Буняковского был великий русский математик П. Л. Чебышев (1821 - 1894). Среди обширных и разнообразных математических трудов П. Л. Чебышева заметное место занимают его труды по теории вероятностей. П. Л. Чебышеву принадлежит дальнейшее расширение и обобщение закона больших чисел. Кроме того, П. Л. Чебышев ввел в теорию вероятностей весьма мощный и плодотворный метод моментов.</a:t>
            </a:r>
          </a:p>
          <a:p>
            <a:endParaRPr lang="ru-RU" dirty="0"/>
          </a:p>
        </p:txBody>
      </p:sp>
      <p:pic>
        <p:nvPicPr>
          <p:cNvPr id="4" name="Рисунок 3" descr="Chebyshev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857488" y="2714620"/>
            <a:ext cx="3188416" cy="361565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285720" y="285728"/>
            <a:ext cx="5000660" cy="3000396"/>
          </a:xfrm>
        </p:spPr>
        <p:txBody>
          <a:bodyPr>
            <a:normAutofit fontScale="62500" lnSpcReduction="20000"/>
          </a:bodyPr>
          <a:lstStyle/>
          <a:p>
            <a:r>
              <a:rPr lang="ru-RU" dirty="0" smtClean="0"/>
              <a:t>Учеником П. Л. Чебышева был А. А. Марков (1856 - 1922), также обогативший теорию вероятностей открытиями и методами большой важности. А. А. Марков существенно расширил область применения закона больших чисел и центральной предельной теоремы, распространив их не только на независимые, но и на зависимые опыты. Важнейшей заслугой А. А. Маркова явилось то, что он заложил основы совершенно новой ветви теории вероятностей – теории случайных, или «стохастических», процессов. Развитие этой теории составляет основное содержание новейшей, современной теории вероятностей.</a:t>
            </a:r>
          </a:p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5000628" y="3500439"/>
            <a:ext cx="3857652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smtClean="0"/>
              <a:t>Учеником П. Л. Чебышева был и А. М. Ляпунов (1857 - 1918), с именем которого связано первое доказательство центральной предельной теоремы при чрезвычайно общих условиях. Для доказательства своей теоремы А. М. Ляпунов разработал специальный метод характеристических функций, широко применяемый в современной теории вероятностей.</a:t>
            </a:r>
            <a:endParaRPr lang="ru-RU" sz="1600" dirty="0" smtClean="0"/>
          </a:p>
        </p:txBody>
      </p:sp>
      <p:pic>
        <p:nvPicPr>
          <p:cNvPr id="5" name="Рисунок 4" descr="mmarkov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0100" y="3357562"/>
            <a:ext cx="2499376" cy="3034957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6" name="Рисунок 5" descr="Alexander_Ljapunow_jung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86446" y="428604"/>
            <a:ext cx="2105025" cy="2886075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28596" y="285728"/>
            <a:ext cx="8401080" cy="2762256"/>
          </a:xfrm>
        </p:spPr>
        <p:txBody>
          <a:bodyPr>
            <a:normAutofit fontScale="77500" lnSpcReduction="20000"/>
          </a:bodyPr>
          <a:lstStyle/>
          <a:p>
            <a:r>
              <a:rPr lang="ru-RU" dirty="0" smtClean="0"/>
              <a:t>Характерной особенностью работ Петербургской математической школы была исключительная четкость постановки задач, полная математическая строгость применяемых методов и наряду с этим тесная связь теории с непосредственными требованиями практики. Трудами ученых Петербургской математической школы теория вероятностей была выведена с задворков науки и поставлена как полноправный член в ряд точных математических наук. Условия применения её методов были строго определены, а самые методы доведены до высокой степени совершенства.</a:t>
            </a:r>
          </a:p>
          <a:p>
            <a:endParaRPr lang="ru-RU" dirty="0"/>
          </a:p>
        </p:txBody>
      </p:sp>
      <p:pic>
        <p:nvPicPr>
          <p:cNvPr id="4" name="Рисунок 3" descr="Библиотека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14480" y="2612791"/>
            <a:ext cx="5715040" cy="383086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500034" y="1714488"/>
            <a:ext cx="8229600" cy="4572000"/>
          </a:xfrm>
        </p:spPr>
        <p:txBody>
          <a:bodyPr>
            <a:normAutofit fontScale="62500" lnSpcReduction="20000"/>
          </a:bodyPr>
          <a:lstStyle/>
          <a:p>
            <a:pPr>
              <a:buNone/>
            </a:pPr>
            <a:r>
              <a:rPr lang="ru-RU" dirty="0" smtClean="0"/>
              <a:t>	Здесь </a:t>
            </a:r>
            <a:r>
              <a:rPr lang="ru-RU" dirty="0" smtClean="0"/>
              <a:t>мы назовем только некоторых крупнейших советских ученых, труды которых сыграли решающую роль в развитии современной теории вероятностей и её практических </a:t>
            </a:r>
            <a:r>
              <a:rPr lang="ru-RU" dirty="0" smtClean="0"/>
              <a:t>приложений:</a:t>
            </a:r>
            <a:endParaRPr lang="ru-RU" dirty="0" smtClean="0"/>
          </a:p>
          <a:p>
            <a:r>
              <a:rPr lang="ru-RU" dirty="0" smtClean="0"/>
              <a:t>С. Н. Бернштейн разработал первую законченную аксиоматику теории вероятностей, а также существенно расширил область применения предельных теорем.</a:t>
            </a:r>
          </a:p>
          <a:p>
            <a:r>
              <a:rPr lang="ru-RU" dirty="0" smtClean="0"/>
              <a:t>А. Я. </a:t>
            </a:r>
            <a:r>
              <a:rPr lang="ru-RU" dirty="0" err="1" smtClean="0"/>
              <a:t>Хинчин</a:t>
            </a:r>
            <a:r>
              <a:rPr lang="ru-RU" dirty="0" smtClean="0"/>
              <a:t> (1894 - 1959) известен своими исследованиями в области дальнейшего обобщения и усиления закона больших чисел, но главным образом своими исследованиями в области так называемых стационарных случайных процессов.</a:t>
            </a:r>
          </a:p>
          <a:p>
            <a:r>
              <a:rPr lang="ru-RU" dirty="0" smtClean="0"/>
              <a:t>Ряд важнейших основополагающих работ в различных областях теории вероятностей и математической статистики принадлежат А. Н. Колмогорову. </a:t>
            </a:r>
          </a:p>
          <a:p>
            <a:r>
              <a:rPr lang="ru-RU" dirty="0" smtClean="0"/>
              <a:t>В. И. Романовский (1879 - 1954) и Н. В. Смирнов известны своими работами в области математической статистики, </a:t>
            </a:r>
            <a:endParaRPr lang="ru-RU" dirty="0" smtClean="0"/>
          </a:p>
          <a:p>
            <a:r>
              <a:rPr lang="ru-RU" dirty="0" smtClean="0"/>
              <a:t>Е</a:t>
            </a:r>
            <a:r>
              <a:rPr lang="ru-RU" dirty="0" smtClean="0"/>
              <a:t>. Е. Слуцкий (1880 - 1948) – в теории случайных процессов, Б. В. Гнеденко – в области теории массового обслуживания, </a:t>
            </a:r>
            <a:endParaRPr lang="ru-RU" dirty="0" smtClean="0"/>
          </a:p>
          <a:p>
            <a:r>
              <a:rPr lang="ru-RU" dirty="0" smtClean="0"/>
              <a:t>Е</a:t>
            </a:r>
            <a:r>
              <a:rPr lang="ru-RU" dirty="0" smtClean="0"/>
              <a:t>. Б. Дынкин – в области </a:t>
            </a:r>
            <a:r>
              <a:rPr lang="ru-RU" dirty="0" err="1" smtClean="0"/>
              <a:t>марковских</a:t>
            </a:r>
            <a:r>
              <a:rPr lang="ru-RU" dirty="0" smtClean="0"/>
              <a:t> случайных процессов, </a:t>
            </a:r>
            <a:endParaRPr lang="ru-RU" dirty="0" smtClean="0"/>
          </a:p>
          <a:p>
            <a:r>
              <a:rPr lang="ru-RU" dirty="0" smtClean="0"/>
              <a:t>В</a:t>
            </a:r>
            <a:r>
              <a:rPr lang="ru-RU" dirty="0" smtClean="0"/>
              <a:t>. С. Пугачев – в области случайных процессов в применении к задачам автоматического управления.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642910" y="357166"/>
            <a:ext cx="6858048" cy="1219200"/>
          </a:xfrm>
        </p:spPr>
        <p:txBody>
          <a:bodyPr>
            <a:normAutofit fontScale="90000"/>
          </a:bodyPr>
          <a:lstStyle/>
          <a:p>
            <a:r>
              <a:rPr lang="ru-RU" sz="2700" dirty="0" smtClean="0"/>
              <a:t>Советская школа теории вероятностей, унаследовав традиции Петербургской математической школы, занимает в мировой науке ведущее место</a:t>
            </a:r>
            <a:r>
              <a:rPr lang="ru-RU" sz="2700" dirty="0" smtClean="0"/>
              <a:t>.	</a:t>
            </a:r>
            <a:endParaRPr lang="ru-RU" dirty="0"/>
          </a:p>
        </p:txBody>
      </p:sp>
      <p:pic>
        <p:nvPicPr>
          <p:cNvPr id="4" name="Рисунок 3" descr="d06cd260ba5dc4555e415a4e3333477a_post-3-1296436024843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500950" y="0"/>
            <a:ext cx="1643050" cy="164305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571472" y="357166"/>
            <a:ext cx="7901014" cy="2024058"/>
          </a:xfrm>
        </p:spPr>
        <p:txBody>
          <a:bodyPr>
            <a:normAutofit fontScale="70000" lnSpcReduction="20000"/>
          </a:bodyPr>
          <a:lstStyle/>
          <a:p>
            <a:r>
              <a:rPr lang="ru-RU" dirty="0" smtClean="0"/>
              <a:t>За </a:t>
            </a:r>
            <a:r>
              <a:rPr lang="ru-RU" dirty="0" smtClean="0"/>
              <a:t>последние годы мы стали свидетелями рождения новых и своеобразных методов прикладной теории вероятностей, появление которых связано со спецификой исследуемых технических проблем. Речь идет, в частности, о таких дисциплинах, как «теория информации» и «теория массового обслуживания». Возникшие из непосредственных потребностей практики, эти разделы теории вероятностей приобретают общее теоретическое значение, а круг их приложений постоянно увеличивается.</a:t>
            </a:r>
          </a:p>
          <a:p>
            <a:endParaRPr lang="ru-RU" dirty="0"/>
          </a:p>
        </p:txBody>
      </p:sp>
      <p:pic>
        <p:nvPicPr>
          <p:cNvPr id="4" name="Рисунок 3" descr="11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71670" y="2643182"/>
            <a:ext cx="4714908" cy="3536182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500034" y="357166"/>
            <a:ext cx="8229600" cy="4572000"/>
          </a:xfrm>
        </p:spPr>
        <p:txBody>
          <a:bodyPr/>
          <a:lstStyle/>
          <a:p>
            <a:r>
              <a:rPr lang="ru-RU" dirty="0" smtClean="0"/>
              <a:t>Без </a:t>
            </a:r>
            <a:r>
              <a:rPr lang="ru-RU" dirty="0" smtClean="0"/>
              <a:t>теории вероятности не сможет существовать наука как таковая, ведь без нее мы не сможем ни открыть какой-нибудь закон, ни применять его.</a:t>
            </a:r>
            <a:endParaRPr lang="ru-RU" dirty="0"/>
          </a:p>
        </p:txBody>
      </p:sp>
      <p:pic>
        <p:nvPicPr>
          <p:cNvPr id="5" name="Рисунок 4" descr="I-12-NAUKA-imun-f53_64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1604" y="2000240"/>
            <a:ext cx="6096000" cy="41529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Бумажная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Бумажная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Бумажная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101</TotalTime>
  <Words>1134</Words>
  <Application>Microsoft Office PowerPoint</Application>
  <PresentationFormat>Экран (4:3)</PresentationFormat>
  <Paragraphs>48</Paragraphs>
  <Slides>20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Бумажная</vt:lpstr>
      <vt:lpstr>История возникновения теории вероятностей. 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Советская школа теории вероятностей, унаследовав традиции Петербургской математической школы, занимает в мировой науке ведущее место. </vt:lpstr>
      <vt:lpstr>Слайд 19</vt:lpstr>
      <vt:lpstr>Слайд 20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Теория вероятностей. История</dc:title>
  <dc:creator>Вера</dc:creator>
  <cp:lastModifiedBy>Вера</cp:lastModifiedBy>
  <cp:revision>11</cp:revision>
  <dcterms:created xsi:type="dcterms:W3CDTF">2011-12-18T18:34:48Z</dcterms:created>
  <dcterms:modified xsi:type="dcterms:W3CDTF">2011-12-18T20:15:49Z</dcterms:modified>
</cp:coreProperties>
</file>