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0276-5EA1-4B24-AAEE-A2EC22340C3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F4D7-092A-4900-8CA7-3F0A0DCE4A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0276-5EA1-4B24-AAEE-A2EC22340C3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F4D7-092A-4900-8CA7-3F0A0DCE4A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0276-5EA1-4B24-AAEE-A2EC22340C3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CBBF4D7-092A-4900-8CA7-3F0A0DCE4A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0276-5EA1-4B24-AAEE-A2EC22340C3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F4D7-092A-4900-8CA7-3F0A0DCE4A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0276-5EA1-4B24-AAEE-A2EC22340C3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F4D7-092A-4900-8CA7-3F0A0DCE4A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0276-5EA1-4B24-AAEE-A2EC22340C3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F4D7-092A-4900-8CA7-3F0A0DCE4A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0276-5EA1-4B24-AAEE-A2EC22340C3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F4D7-092A-4900-8CA7-3F0A0DCE4A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0276-5EA1-4B24-AAEE-A2EC22340C3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F4D7-092A-4900-8CA7-3F0A0DCE4A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0276-5EA1-4B24-AAEE-A2EC22340C3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F4D7-092A-4900-8CA7-3F0A0DCE4A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0276-5EA1-4B24-AAEE-A2EC22340C3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F4D7-092A-4900-8CA7-3F0A0DCE4A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0276-5EA1-4B24-AAEE-A2EC22340C3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F4D7-092A-4900-8CA7-3F0A0DCE4A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EC20276-5EA1-4B24-AAEE-A2EC22340C30}" type="datetimeFigureOut">
              <a:rPr lang="ru-RU" smtClean="0"/>
              <a:pPr/>
              <a:t>10.06.2011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CBBF4D7-092A-4900-8CA7-3F0A0DCE4A4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721970" cy="2700342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>Поверхностные интегралы второго рода</a:t>
            </a:r>
            <a:endParaRPr lang="ru-RU" sz="6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0298" y="4714884"/>
            <a:ext cx="6400800" cy="1752600"/>
          </a:xfrm>
        </p:spPr>
        <p:txBody>
          <a:bodyPr/>
          <a:lstStyle/>
          <a:p>
            <a:pPr algn="r"/>
            <a:r>
              <a:rPr lang="ru-RU" dirty="0" smtClean="0"/>
              <a:t>Ипатова Дарья </a:t>
            </a:r>
          </a:p>
          <a:p>
            <a:pPr algn="r"/>
            <a:r>
              <a:rPr lang="ru-RU" dirty="0" smtClean="0"/>
              <a:t>гр. 2У00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/>
          <a:lstStyle/>
          <a:p>
            <a:pPr algn="just"/>
            <a:r>
              <a:rPr lang="ru-RU" dirty="0" smtClean="0"/>
              <a:t>Если на поверхности </a:t>
            </a:r>
            <a:r>
              <a:rPr lang="en-US" dirty="0" smtClean="0"/>
              <a:t>S</a:t>
            </a:r>
            <a:r>
              <a:rPr lang="ru-RU" dirty="0" smtClean="0"/>
              <a:t> есть хотя бы одна точка и хотя бы один не пересекающий границу поверхности контур, при обходе по которому направление нормали в точке меняется на противоположное, то такая поверхность называется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односторонней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just"/>
            <a:r>
              <a:rPr lang="ru-RU" dirty="0" smtClean="0"/>
              <a:t>Если при этих условиях направление нормали не меняется, то поверхность называется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двухсторонней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just"/>
            <a:r>
              <a:rPr lang="ru-RU" dirty="0" smtClean="0"/>
              <a:t>Двухсторонняя поверхность с установленным положительным направлением обхода называется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ориентированной</a:t>
            </a:r>
            <a:r>
              <a:rPr lang="ru-RU" b="1" dirty="0" smtClean="0"/>
              <a:t> </a:t>
            </a:r>
            <a:r>
              <a:rPr lang="ru-RU" dirty="0" smtClean="0"/>
              <a:t>поверхностью.</a:t>
            </a:r>
          </a:p>
          <a:p>
            <a:pPr algn="just"/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/>
          <a:lstStyle/>
          <a:p>
            <a:pPr algn="just">
              <a:buNone/>
            </a:pPr>
            <a:r>
              <a:rPr lang="ru-RU" sz="2400" dirty="0" smtClean="0"/>
              <a:t>    Если при стремлении к нулю шага разбиения поверхности </a:t>
            </a:r>
            <a:r>
              <a:rPr lang="en-US" sz="2400" dirty="0" smtClean="0"/>
              <a:t>S</a:t>
            </a:r>
            <a:r>
              <a:rPr lang="ru-RU" sz="2400" dirty="0" smtClean="0"/>
              <a:t> интегральные суммы, составленные как суммы произведений значений некоторой функции на площадь частичной поверхности, имеют конечный предел, то этот предел называется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поверхностным интегралом второго рода.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 descr="http://matclub.ru/lec3/ris/image1452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2500306"/>
            <a:ext cx="5500726" cy="108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matclub.ru/lec3/ris/image1453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00438"/>
            <a:ext cx="5643602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matclub.ru/lec3/ris/image1454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4500570"/>
            <a:ext cx="5643602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matclub.ru/lec3/ris/image1456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5572140"/>
            <a:ext cx="521497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СВОЙСТВА :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235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1) линейность </a:t>
            </a:r>
          </a:p>
          <a:p>
            <a:pPr>
              <a:buNone/>
            </a:pPr>
            <a:r>
              <a:rPr lang="ru-RU" dirty="0" smtClean="0"/>
              <a:t>  Если вместо </a:t>
            </a:r>
            <a:r>
              <a:rPr lang="en-US" dirty="0" smtClean="0"/>
              <a:t>P</a:t>
            </a:r>
            <a:r>
              <a:rPr lang="ru-RU" dirty="0" smtClean="0"/>
              <a:t> возьмем линейную функцию (</a:t>
            </a:r>
            <a:r>
              <a:rPr lang="en-US" dirty="0" smtClean="0"/>
              <a:t>f</a:t>
            </a:r>
            <a:r>
              <a:rPr lang="ru-RU" dirty="0" smtClean="0"/>
              <a:t>+</a:t>
            </a:r>
            <a:r>
              <a:rPr lang="en-US" dirty="0" smtClean="0"/>
              <a:t>g</a:t>
            </a:r>
            <a:r>
              <a:rPr lang="ru-RU" dirty="0" smtClean="0"/>
              <a:t>), то интеграл будет линейной комбинаций. </a:t>
            </a:r>
          </a:p>
          <a:p>
            <a:pPr>
              <a:buNone/>
            </a:pP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</a:rPr>
              <a:t>Примечание </a:t>
            </a:r>
            <a:r>
              <a:rPr lang="ru-RU" dirty="0" smtClean="0"/>
              <a:t>определение поверхности второго интеграла второго рода было дано, когда ориентация поверхности такова, что выбранная нормаль к поверхности составляет острый угол с положительным направлением оси </a:t>
            </a:r>
            <a:r>
              <a:rPr lang="en-US" dirty="0" smtClean="0"/>
              <a:t>OZ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dirty="0" smtClean="0"/>
              <a:t>В случае, если этот угол тупой все пределы интегрирования сумм Дарбу должны быть взяты со знаком «минус».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2)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аддитивность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just">
              <a:buNone/>
            </a:pPr>
            <a:r>
              <a:rPr lang="ru-RU" dirty="0" smtClean="0"/>
              <a:t>  поверхностный интеграл второго рода по поверхности, являющейся суммой двух поверхностей, которые одинаково ориентированы и имеют общую границу площади О равную сумме поверхностных интегралов второго рода по каждой из поверхностей.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3) при изменении ориентации поверхности, поверхностный интеграл меняет знак. 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    Любой поверхностный интеграл второго рода меняет знак при перемене стороны поверхности, постоянный множитель можно выносить за знак интеграла, поверхностный интеграл от суммы двух и более функций равен сумме поверхностных интегралов от этих функций, если поверхность разбита на конечное число частичных поверхностей, интеграл по всей поверхности равен сумме интегралов по частичным поверхностям.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807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   </a:t>
            </a: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</a:rPr>
              <a:t>Вычисление поверхностного интеграла второго рода сводится к вычислению соответствующих двойных интегралов. </a:t>
            </a:r>
            <a:endParaRPr lang="ru-RU" sz="4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23632"/>
          </a:xfrm>
        </p:spPr>
        <p:txBody>
          <a:bodyPr/>
          <a:lstStyle/>
          <a:p>
            <a:pPr algn="ctr">
              <a:buNone/>
            </a:pP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</a:rPr>
              <a:t>Связь поверхностных интегралов первого и второго рода.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dirty="0" smtClean="0"/>
              <a:t>Поверхностные интегралы первого и второго рода связаны друг с другом соотношением: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en-US" dirty="0" smtClean="0"/>
              <a:t> 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dirty="0" smtClean="0"/>
              <a:t> </a:t>
            </a:r>
            <a:r>
              <a:rPr lang="ru-RU" dirty="0" smtClean="0"/>
              <a:t>В этой формуле </a:t>
            </a:r>
            <a:r>
              <a:rPr lang="en-US" dirty="0" err="1" smtClean="0"/>
              <a:t>cos</a:t>
            </a:r>
            <a:r>
              <a:rPr lang="ru-RU" dirty="0" err="1" smtClean="0"/>
              <a:t>a</a:t>
            </a:r>
            <a:r>
              <a:rPr lang="ru-RU" dirty="0" smtClean="0"/>
              <a:t>, </a:t>
            </a:r>
            <a:r>
              <a:rPr lang="en-US" dirty="0" err="1" smtClean="0"/>
              <a:t>cos</a:t>
            </a:r>
            <a:r>
              <a:rPr lang="ru-RU" dirty="0" err="1" smtClean="0"/>
              <a:t>b</a:t>
            </a:r>
            <a:r>
              <a:rPr lang="ru-RU" dirty="0" smtClean="0"/>
              <a:t>, </a:t>
            </a:r>
            <a:r>
              <a:rPr lang="en-US" dirty="0" err="1" smtClean="0"/>
              <a:t>cos</a:t>
            </a:r>
            <a:r>
              <a:rPr lang="ru-RU" dirty="0" err="1" smtClean="0"/>
              <a:t>g</a:t>
            </a:r>
            <a:r>
              <a:rPr lang="ru-RU" dirty="0" smtClean="0"/>
              <a:t> - направляющие косинусы нормали к поверхности </a:t>
            </a:r>
            <a:r>
              <a:rPr lang="en-US" dirty="0" smtClean="0"/>
              <a:t>S</a:t>
            </a:r>
            <a:r>
              <a:rPr lang="ru-RU" dirty="0" smtClean="0"/>
              <a:t> в выбранную сторону поверхности.</a:t>
            </a:r>
          </a:p>
          <a:p>
            <a:endParaRPr lang="ru-RU" dirty="0"/>
          </a:p>
        </p:txBody>
      </p:sp>
      <p:pic>
        <p:nvPicPr>
          <p:cNvPr id="4" name="Рисунок 3" descr="http://matclub.ru/lec3/ris/image1469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643183"/>
            <a:ext cx="6786610" cy="977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9600" dirty="0" smtClean="0">
                <a:solidFill>
                  <a:schemeClr val="accent1">
                    <a:lumMod val="50000"/>
                  </a:schemeClr>
                </a:solidFill>
              </a:rPr>
              <a:t>Спасибо за внимание!</a:t>
            </a:r>
            <a:endParaRPr lang="ru-RU" sz="9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35</TotalTime>
  <Words>223</Words>
  <Application>Microsoft Office PowerPoint</Application>
  <PresentationFormat>Экран (4:3)</PresentationFormat>
  <Paragraphs>26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Поверхностные интегралы второго рода</vt:lpstr>
      <vt:lpstr>Слайд 2</vt:lpstr>
      <vt:lpstr>Слайд 3</vt:lpstr>
      <vt:lpstr>СВОЙСТВА :</vt:lpstr>
      <vt:lpstr>Слайд 5</vt:lpstr>
      <vt:lpstr>Слайд 6</vt:lpstr>
      <vt:lpstr>Слайд 7</vt:lpstr>
      <vt:lpstr>Слайд 8</vt:lpstr>
      <vt:lpstr>Слайд 9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Поверхностные интегралы второго рода</dc:title>
  <dc:creator>Doja</dc:creator>
  <cp:lastModifiedBy>Doja</cp:lastModifiedBy>
  <cp:revision>5</cp:revision>
  <dcterms:created xsi:type="dcterms:W3CDTF">2011-06-10T03:21:49Z</dcterms:created>
  <dcterms:modified xsi:type="dcterms:W3CDTF">2011-06-10T08:38:16Z</dcterms:modified>
</cp:coreProperties>
</file>