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4" r:id="rId2"/>
    <p:sldId id="256" r:id="rId3"/>
    <p:sldId id="257" r:id="rId4"/>
    <p:sldId id="258" r:id="rId5"/>
    <p:sldId id="259" r:id="rId6"/>
    <p:sldId id="260" r:id="rId7"/>
    <p:sldId id="261" r:id="rId8"/>
    <p:sldId id="271" r:id="rId9"/>
    <p:sldId id="272" r:id="rId10"/>
    <p:sldId id="262" r:id="rId11"/>
    <p:sldId id="263" r:id="rId12"/>
    <p:sldId id="264" r:id="rId13"/>
    <p:sldId id="266" r:id="rId14"/>
    <p:sldId id="269" r:id="rId15"/>
    <p:sldId id="270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71" autoAdjust="0"/>
    <p:restoredTop sz="94660"/>
  </p:normalViewPr>
  <p:slideViewPr>
    <p:cSldViewPr>
      <p:cViewPr varScale="1">
        <p:scale>
          <a:sx n="65" d="100"/>
          <a:sy n="65" d="100"/>
        </p:scale>
        <p:origin x="-5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28.12.2010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28.12.2010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395536" y="0"/>
            <a:ext cx="8098145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Министерство образования и науки РФ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ТОМСКИЙ ПОЛИТЕХНИЧЕСКИЙ УНИВЕРСИТЕТ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Институт природных ресурсов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Экология и природопользование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Кафедра геоэкологии и геохимии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43808" y="2924944"/>
            <a:ext cx="47013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Иоганн Карл </a:t>
            </a:r>
            <a:r>
              <a:rPr lang="ru-RU" sz="2400" b="1" dirty="0" err="1" smtClean="0">
                <a:solidFill>
                  <a:schemeClr val="bg1"/>
                </a:solidFill>
              </a:rPr>
              <a:t>Фри́дрих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Га́усс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79715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Студент,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группы                                      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Фатеева Надежда 2Г01</a:t>
            </a:r>
            <a:endParaRPr lang="ru-RU" sz="1400" dirty="0" smtClean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4005064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Преподаватель                                         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Тарбокова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Т. В.</a:t>
            </a:r>
            <a:endParaRPr lang="ru-RU" sz="1400" dirty="0" smtClean="0">
              <a:solidFill>
                <a:schemeClr val="bg1"/>
              </a:solidFill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39952" y="6237312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Томск 2010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Надежда\Рабочий стол\468px-Carl_Friedrich_Gaus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4661048" y="0"/>
            <a:ext cx="4482952" cy="550908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39552" y="0"/>
            <a:ext cx="410445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Иоганн Карл </a:t>
            </a:r>
            <a:r>
              <a:rPr lang="ru-RU" sz="3200" b="1" dirty="0" err="1" smtClean="0">
                <a:solidFill>
                  <a:schemeClr val="bg1"/>
                </a:solidFill>
              </a:rPr>
              <a:t>Фри́дрих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</a:rPr>
              <a:t>Га́усс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smtClean="0">
                <a:solidFill>
                  <a:schemeClr val="bg1"/>
                </a:solidFill>
              </a:rPr>
              <a:t>(</a:t>
            </a:r>
            <a:r>
              <a:rPr lang="ru-RU" sz="3200" dirty="0" smtClean="0">
                <a:solidFill>
                  <a:schemeClr val="bg1"/>
                </a:solidFill>
              </a:rPr>
              <a:t>1777</a:t>
            </a:r>
            <a:r>
              <a:rPr lang="ru-RU" sz="3200" dirty="0" smtClean="0">
                <a:solidFill>
                  <a:schemeClr val="bg1"/>
                </a:solidFill>
              </a:rPr>
              <a:t> </a:t>
            </a:r>
            <a:r>
              <a:rPr lang="ru-RU" sz="3200" dirty="0" smtClean="0">
                <a:solidFill>
                  <a:schemeClr val="bg1"/>
                </a:solidFill>
              </a:rPr>
              <a:t>-1855)</a:t>
            </a:r>
            <a:r>
              <a:rPr lang="ru-RU" sz="3200" dirty="0" smtClean="0">
                <a:solidFill>
                  <a:schemeClr val="bg1"/>
                </a:solidFill>
              </a:rPr>
              <a:t> — родился </a:t>
            </a:r>
            <a:r>
              <a:rPr lang="ru-RU" sz="3200" dirty="0" smtClean="0">
                <a:solidFill>
                  <a:schemeClr val="bg1"/>
                </a:solidFill>
              </a:rPr>
              <a:t>30 апреля </a:t>
            </a:r>
            <a:r>
              <a:rPr lang="ru-RU" sz="3200" dirty="0" smtClean="0">
                <a:solidFill>
                  <a:schemeClr val="bg1"/>
                </a:solidFill>
              </a:rPr>
              <a:t>выдающийся </a:t>
            </a:r>
            <a:r>
              <a:rPr lang="ru-RU" sz="3200" dirty="0" smtClean="0">
                <a:solidFill>
                  <a:schemeClr val="bg1"/>
                </a:solidFill>
              </a:rPr>
              <a:t>немецкий математик, астроном и </a:t>
            </a:r>
            <a:r>
              <a:rPr lang="ru-RU" sz="3200" i="1" dirty="0" smtClean="0">
                <a:solidFill>
                  <a:schemeClr val="bg1"/>
                </a:solidFill>
              </a:rPr>
              <a:t>физик</a:t>
            </a:r>
            <a:r>
              <a:rPr lang="ru-RU" sz="3200" dirty="0" smtClean="0">
                <a:solidFill>
                  <a:schemeClr val="bg1"/>
                </a:solidFill>
              </a:rPr>
              <a:t>, считается одним из величайших математиков всех времён, «королём математиков».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4704"/>
            <a:ext cx="4762872" cy="573325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Дед Гаусса был бедным крестьянином, отец — садовником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В три года он умел читать и писать, даже исправлял счётные ошибки отца. Согласно легенде, школьный учитель математики, чтобы занять детей на долгое время, предложил им сосчитать сумму чисел от 1 до 100. Юный Гаусс заметил, что </a:t>
            </a:r>
            <a:r>
              <a:rPr lang="ru-RU" dirty="0" err="1" smtClean="0">
                <a:solidFill>
                  <a:schemeClr val="bg1"/>
                </a:solidFill>
              </a:rPr>
              <a:t>попарные</a:t>
            </a:r>
            <a:r>
              <a:rPr lang="ru-RU" dirty="0" smtClean="0">
                <a:solidFill>
                  <a:schemeClr val="bg1"/>
                </a:solidFill>
              </a:rPr>
              <a:t> суммы с противоположных концов одинаковы: 1+100=101, 2+99=101 и т. д., и мгновенно получил результат 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Documents and Settings\Надежда\Рабочий стол\Новая папка\398px-Braunschweig_Brunswick_Geburtshaus_CF_Gauss_(191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404664"/>
            <a:ext cx="3790950" cy="5705475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548640"/>
            <a:ext cx="5266928" cy="630936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Свободно владея множеством языков, Гаусс некоторое время колебался в выборе между филологией и математикой, но предпочёл последнюю. Он очень любил латинский язык и значительную часть своих трудов написал на латыни; любил английскую, французскую и русскую литературу. В возрасте 62 лет Гаусс начал изучать русский язык, чтобы ознакомиться с трудами Лобачевского, и вполне преуспел в этом деле.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Documents and Settings\Надежда\Рабочий стол\Новая папка\508PX-~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9371" y="980728"/>
            <a:ext cx="3414629" cy="4032448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76672"/>
            <a:ext cx="8686800" cy="511256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1796 год: Гаусс доказал возможность построения с помощью циркуля и линейки правильного </a:t>
            </a:r>
            <a:r>
              <a:rPr lang="ru-RU" sz="2400" dirty="0" err="1" smtClean="0">
                <a:solidFill>
                  <a:schemeClr val="bg1"/>
                </a:solidFill>
              </a:rPr>
              <a:t>семнадцатиугольника</a:t>
            </a:r>
            <a:r>
              <a:rPr lang="ru-RU" sz="2400" dirty="0" smtClean="0">
                <a:solidFill>
                  <a:schemeClr val="bg1"/>
                </a:solidFill>
              </a:rPr>
              <a:t>. Более того, он разрешил проблему построения правильных многоугольников до конца и нашёл критерий возможности построения правильного </a:t>
            </a:r>
            <a:r>
              <a:rPr lang="ru-RU" sz="2400" i="1" dirty="0" smtClean="0">
                <a:solidFill>
                  <a:schemeClr val="bg1"/>
                </a:solidFill>
              </a:rPr>
              <a:t>n</a:t>
            </a:r>
            <a:r>
              <a:rPr lang="ru-RU" sz="2400" dirty="0" smtClean="0">
                <a:solidFill>
                  <a:schemeClr val="bg1"/>
                </a:solidFill>
              </a:rPr>
              <a:t>-угольника с помощью циркуля и </a:t>
            </a:r>
            <a:r>
              <a:rPr lang="ru-RU" sz="2400" dirty="0" err="1" smtClean="0">
                <a:solidFill>
                  <a:schemeClr val="bg1"/>
                </a:solidFill>
              </a:rPr>
              <a:t>линейки.Этим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smtClean="0">
                <a:solidFill>
                  <a:schemeClr val="bg1"/>
                </a:solidFill>
              </a:rPr>
              <a:t>открытием </a:t>
            </a:r>
          </a:p>
          <a:p>
            <a:pPr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Гаусс очень дорожил  </a:t>
            </a:r>
          </a:p>
          <a:p>
            <a:pPr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и завещал изобразить </a:t>
            </a:r>
          </a:p>
          <a:p>
            <a:pPr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на </a:t>
            </a:r>
            <a:r>
              <a:rPr lang="ru-RU" sz="2400" dirty="0" smtClean="0">
                <a:solidFill>
                  <a:schemeClr val="bg1"/>
                </a:solidFill>
              </a:rPr>
              <a:t>его могиле правильный </a:t>
            </a:r>
          </a:p>
          <a:p>
            <a:pPr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17-угольник, вписанный в</a:t>
            </a:r>
          </a:p>
          <a:p>
            <a:pPr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 круг.</a:t>
            </a:r>
          </a:p>
          <a:p>
            <a:pPr>
              <a:buNone/>
            </a:pP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Documents and Settings\Надежда\Рабочий стол\800px-Gauss-Denkmal_17-eckiger_Ster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3068960"/>
            <a:ext cx="4817632" cy="3613225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260648"/>
            <a:ext cx="5364088" cy="607731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	1798 </a:t>
            </a:r>
            <a:r>
              <a:rPr lang="ru-RU" i="1" dirty="0" smtClean="0">
                <a:solidFill>
                  <a:schemeClr val="bg1"/>
                </a:solidFill>
              </a:rPr>
              <a:t>год: закончен шедевр «Арифметические исследования</a:t>
            </a:r>
            <a:r>
              <a:rPr lang="ru-RU" i="1" dirty="0" smtClean="0">
                <a:solidFill>
                  <a:schemeClr val="bg1"/>
                </a:solidFill>
              </a:rPr>
              <a:t>»</a:t>
            </a:r>
            <a:endParaRPr lang="ru-RU" i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	В </a:t>
            </a:r>
            <a:r>
              <a:rPr lang="ru-RU" i="1" dirty="0" smtClean="0">
                <a:solidFill>
                  <a:schemeClr val="bg1"/>
                </a:solidFill>
              </a:rPr>
              <a:t>этом труде подробно излагается теория сравнений в современных (введенных им) обозначениях, решаются сравнения произвольного порядка, глубоко исследуются квадратичные формы, комплексные корни из единицы используются для построения правильных n-угольников, изложены свойства квадратичных вычетов, приведено его доказательство квадратичного закона взаимности и т. д. Гаусс любил говорить, что </a:t>
            </a:r>
            <a:r>
              <a:rPr lang="ru-RU" b="1" i="1" dirty="0" smtClean="0">
                <a:solidFill>
                  <a:schemeClr val="bg1"/>
                </a:solidFill>
              </a:rPr>
              <a:t>математика — царица наук, а теория чисел — царица математики.</a:t>
            </a:r>
          </a:p>
          <a:p>
            <a:pPr>
              <a:buNone/>
            </a:pPr>
            <a:endParaRPr lang="ru-RU" i="1" dirty="0">
              <a:solidFill>
                <a:schemeClr val="bg1"/>
              </a:solidFill>
            </a:endParaRPr>
          </a:p>
        </p:txBody>
      </p:sp>
      <p:pic>
        <p:nvPicPr>
          <p:cNvPr id="3074" name="Picture 2" descr="C:\Documents and Settings\Надежда\Рабочий стол\Новая папка\imagesCAQQA3N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124744"/>
            <a:ext cx="3087821" cy="3672408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 своей докторской Гаусс впервые доказал основную теорему алгебры. До Гаусса было много попыток это доказать, наиболее близко к цели подошёл </a:t>
            </a:r>
            <a:r>
              <a:rPr lang="ru-RU" dirty="0" smtClean="0">
                <a:solidFill>
                  <a:schemeClr val="bg1"/>
                </a:solidFill>
              </a:rPr>
              <a:t>Д'Аламбер. </a:t>
            </a:r>
            <a:r>
              <a:rPr lang="ru-RU" dirty="0" smtClean="0">
                <a:solidFill>
                  <a:schemeClr val="bg1"/>
                </a:solidFill>
              </a:rPr>
              <a:t>Гаусс неоднократно возвращался к этой теореме и дал 4 различных доказательства её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76672"/>
            <a:ext cx="6804248" cy="47091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	</a:t>
            </a:r>
            <a:r>
              <a:rPr lang="ru-RU" sz="3200" dirty="0" smtClean="0">
                <a:solidFill>
                  <a:schemeClr val="bg1"/>
                </a:solidFill>
              </a:rPr>
              <a:t>1801 </a:t>
            </a:r>
            <a:r>
              <a:rPr lang="ru-RU" sz="3200" dirty="0" smtClean="0">
                <a:solidFill>
                  <a:schemeClr val="bg1"/>
                </a:solidFill>
              </a:rPr>
              <a:t>год: избирается членом-корреспондентом Петербургской Академии </a:t>
            </a:r>
            <a:r>
              <a:rPr lang="ru-RU" sz="3200" dirty="0" smtClean="0">
                <a:solidFill>
                  <a:schemeClr val="bg1"/>
                </a:solidFill>
              </a:rPr>
              <a:t>наук, </a:t>
            </a:r>
            <a:r>
              <a:rPr lang="ru-RU" sz="3600" dirty="0" smtClean="0">
                <a:solidFill>
                  <a:schemeClr val="bg1"/>
                </a:solidFill>
              </a:rPr>
              <a:t>а в </a:t>
            </a:r>
            <a:r>
              <a:rPr lang="ru-RU" dirty="0" smtClean="0">
                <a:solidFill>
                  <a:schemeClr val="bg1"/>
                </a:solidFill>
              </a:rPr>
              <a:t>1824 </a:t>
            </a:r>
            <a:r>
              <a:rPr lang="ru-RU" dirty="0" smtClean="0">
                <a:solidFill>
                  <a:schemeClr val="bg1"/>
                </a:solidFill>
              </a:rPr>
              <a:t>год: избирается иностранным членом Петербургской Академии наук.</a:t>
            </a:r>
          </a:p>
          <a:p>
            <a:pPr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6146" name="Picture 2" descr="C:\Documents and Settings\Надежда\Рабочий стол\Новая папка\5111-0002-revers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50" y="0"/>
            <a:ext cx="2571750" cy="2562225"/>
          </a:xfrm>
          <a:prstGeom prst="rect">
            <a:avLst/>
          </a:prstGeom>
          <a:noFill/>
        </p:spPr>
      </p:pic>
      <p:pic>
        <p:nvPicPr>
          <p:cNvPr id="6147" name="Picture 3" descr="C:\Documents and Settings\Надежда\Рабочий стол\Новая папка\300PX-~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3501008"/>
            <a:ext cx="5714816" cy="3024336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20688"/>
            <a:ext cx="5220072" cy="623731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После 1801 года Гаусс, не порывая с теорией чисел, расширил круг своих интересов, включив в него и естественные науки. Катализатором послужило открытие малой планеты Церера (1801), вскоре после наблюдений потерянной. 24-летний Гаусс проделал (за несколько часов) сложнейшие вычисления по новому, открытому им же методу, и указал место, где искать беглянку; там она, к общему восторгу, и была вскоре обнаружена.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099" name="Picture 3" descr="C:\Documents and Settings\Надежда\Рабочий стол\Новая папка\250px-Sistema_Solar_interior_ru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7354" y="692696"/>
            <a:ext cx="3846646" cy="2016224"/>
          </a:xfrm>
          <a:prstGeom prst="rect">
            <a:avLst/>
          </a:prstGeom>
          <a:noFill/>
        </p:spPr>
      </p:pic>
      <p:pic>
        <p:nvPicPr>
          <p:cNvPr id="4100" name="Picture 4" descr="C:\Documents and Settings\Надежда\Рабочий стол\Новая папка\249px-Ceres_optimiz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3284984"/>
            <a:ext cx="2276475" cy="2276475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4709160"/>
          </a:xfrm>
        </p:spPr>
        <p:txBody>
          <a:bodyPr/>
          <a:lstStyle/>
          <a:p>
            <a:pPr>
              <a:buNone/>
            </a:pPr>
            <a:r>
              <a:rPr lang="ru-RU" sz="3200" b="1" i="1" dirty="0" smtClean="0">
                <a:solidFill>
                  <a:schemeClr val="bg1"/>
                </a:solidFill>
              </a:rPr>
              <a:t>	1809 </a:t>
            </a:r>
            <a:r>
              <a:rPr lang="ru-RU" sz="3200" b="1" i="1" dirty="0" smtClean="0">
                <a:solidFill>
                  <a:schemeClr val="bg1"/>
                </a:solidFill>
              </a:rPr>
              <a:t>год: новый шедевр, «Теория движения небесных тел». Изложена каноническая теория учёта возмущений орбит</a:t>
            </a:r>
          </a:p>
          <a:p>
            <a:pPr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122" name="Picture 2" descr="C:\Documents and Settings\Надежда\Рабочий стол\Новая папка\gauss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276872"/>
            <a:ext cx="5467173" cy="3996692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67544" y="548680"/>
            <a:ext cx="4572000" cy="56938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i="1" dirty="0" smtClean="0">
                <a:solidFill>
                  <a:schemeClr val="bg1"/>
                </a:solidFill>
              </a:rPr>
              <a:t>1821 год: в связи с работами по геодезии Гаусс начинает исторический цикл работ по теории поверхностей. В науку входит «гауссова кривизна». Положено начало дифференциальной геометрии. Именно результаты Гаусса вдохновили Римана на его классическую диссертацию о «римановой геометрии».</a:t>
            </a:r>
            <a:endParaRPr lang="ru-RU" sz="2800" i="1" dirty="0">
              <a:solidFill>
                <a:schemeClr val="bg1"/>
              </a:solidFill>
            </a:endParaRPr>
          </a:p>
        </p:txBody>
      </p:sp>
      <p:pic>
        <p:nvPicPr>
          <p:cNvPr id="7170" name="Picture 2" descr="C:\Documents and Settings\Надежда\Рабочий стол\Новая папка\imagesCAUBJ7J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052736"/>
            <a:ext cx="3456384" cy="4032448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5482952" cy="626469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	Итогом </a:t>
            </a:r>
            <a:r>
              <a:rPr lang="ru-RU" dirty="0" smtClean="0">
                <a:solidFill>
                  <a:schemeClr val="bg1"/>
                </a:solidFill>
              </a:rPr>
              <a:t>изысканий Гаусса была работа «Исследования относительно кривых поверхностей» (1822). В ней свободно используются общие криволинейные координаты на поверхности. Гаусс далеко развил метод конформного отображения, которое в картографии сохраняет углы (но искажает расстояния); оно применяется также в </a:t>
            </a:r>
            <a:r>
              <a:rPr lang="ru-RU" dirty="0" err="1" smtClean="0">
                <a:solidFill>
                  <a:schemeClr val="bg1"/>
                </a:solidFill>
              </a:rPr>
              <a:t>аэрогидродинамике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и электростатике.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194" name="Picture 2" descr="C:\Documents and Settings\Надежда\Рабочий стол\Новая папка\imagesCA04Y32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1124744"/>
            <a:ext cx="2612383" cy="3816424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620688"/>
            <a:ext cx="8219256" cy="470916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1825 год: открывает гауссовы комплексные целые числа, строит для них теорию делимости и сравнений. Успешно применяет их для решения сравнений высоких степеней.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1832 год: «Теория </a:t>
            </a:r>
            <a:r>
              <a:rPr lang="ru-RU" dirty="0" err="1" smtClean="0">
                <a:solidFill>
                  <a:schemeClr val="bg1"/>
                </a:solidFill>
              </a:rPr>
              <a:t>биквадратичных</a:t>
            </a:r>
            <a:r>
              <a:rPr lang="ru-RU" dirty="0" smtClean="0">
                <a:solidFill>
                  <a:schemeClr val="bg1"/>
                </a:solidFill>
              </a:rPr>
              <a:t> вычетов»</a:t>
            </a:r>
            <a:endParaRPr lang="ru-RU" dirty="0"/>
          </a:p>
        </p:txBody>
      </p:sp>
      <p:pic>
        <p:nvPicPr>
          <p:cNvPr id="9218" name="Picture 2" descr="C:\Documents and Settings\Надежда\Рабочий стол\Новая папка\imagesCAPAM7W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3212976"/>
            <a:ext cx="4557802" cy="2940517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20688"/>
            <a:ext cx="4762872" cy="47091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>
                <a:solidFill>
                  <a:schemeClr val="bg1"/>
                </a:solidFill>
              </a:rPr>
              <a:t>1833 год: Гаусс изобретает электрический телеграф и (вместе с Вебером) </a:t>
            </a:r>
            <a:endParaRPr lang="ru-RU" sz="32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3200" dirty="0" smtClean="0">
                <a:solidFill>
                  <a:schemeClr val="bg1"/>
                </a:solidFill>
              </a:rPr>
              <a:t>строит </a:t>
            </a:r>
            <a:r>
              <a:rPr lang="ru-RU" sz="3200" dirty="0" smtClean="0">
                <a:solidFill>
                  <a:schemeClr val="bg1"/>
                </a:solidFill>
              </a:rPr>
              <a:t>его действующую модель.</a:t>
            </a:r>
          </a:p>
          <a:p>
            <a:pPr>
              <a:buNone/>
            </a:pPr>
            <a:endParaRPr lang="ru-RU" sz="3200" dirty="0"/>
          </a:p>
        </p:txBody>
      </p:sp>
      <p:pic>
        <p:nvPicPr>
          <p:cNvPr id="10242" name="Picture 2" descr="C:\Documents and Settings\Надежда\Рабочий стол\Новая папка\220px-Wheatstone-telegraph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2780928"/>
            <a:ext cx="2736304" cy="3743762"/>
          </a:xfrm>
          <a:prstGeom prst="rect">
            <a:avLst/>
          </a:prstGeom>
          <a:noFill/>
        </p:spPr>
      </p:pic>
      <p:pic>
        <p:nvPicPr>
          <p:cNvPr id="10243" name="Picture 3" descr="C:\Documents and Settings\Надежда\Рабочий стол\Новая папка\280px-Telegraf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260" y="1"/>
            <a:ext cx="3404932" cy="2492896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92696"/>
            <a:ext cx="4834880" cy="540064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Современники вспоминают Гаусса как жизнерадостного, дружелюбного человека, с отличным чувством юмора.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В 1805 Гаусс </a:t>
            </a:r>
            <a:r>
              <a:rPr lang="ru-RU" dirty="0" smtClean="0">
                <a:solidFill>
                  <a:schemeClr val="bg1"/>
                </a:solidFill>
              </a:rPr>
              <a:t>женился на Иоганне </a:t>
            </a:r>
            <a:r>
              <a:rPr lang="ru-RU" dirty="0" err="1" smtClean="0">
                <a:solidFill>
                  <a:schemeClr val="bg1"/>
                </a:solidFill>
              </a:rPr>
              <a:t>Остгоф</a:t>
            </a:r>
            <a:r>
              <a:rPr lang="ru-RU" dirty="0" smtClean="0">
                <a:solidFill>
                  <a:schemeClr val="bg1"/>
                </a:solidFill>
              </a:rPr>
              <a:t>. У них было трое детей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В четвёртую </a:t>
            </a:r>
            <a:r>
              <a:rPr lang="ru-RU" dirty="0" smtClean="0">
                <a:solidFill>
                  <a:schemeClr val="bg1"/>
                </a:solidFill>
              </a:rPr>
              <a:t>годовщину свадьбы умирает Иоганна, вскоре после рождения третьего ребёнка. В Германии разруха и анархия. Это самые тяжёлые годы для Гаусса.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Это </a:t>
            </a:r>
            <a:r>
              <a:rPr lang="ru-RU" dirty="0" smtClean="0">
                <a:solidFill>
                  <a:schemeClr val="bg1"/>
                </a:solidFill>
              </a:rPr>
              <a:t>самые тяжёлые годы для Гаусса.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1810 год: новая женитьба, на </a:t>
            </a:r>
            <a:r>
              <a:rPr lang="ru-RU" dirty="0" err="1" smtClean="0">
                <a:solidFill>
                  <a:schemeClr val="bg1"/>
                </a:solidFill>
              </a:rPr>
              <a:t>Минне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Вальдек</a:t>
            </a:r>
            <a:r>
              <a:rPr lang="ru-RU" dirty="0" smtClean="0">
                <a:solidFill>
                  <a:schemeClr val="bg1"/>
                </a:solidFill>
              </a:rPr>
              <a:t>, подруге Иоганны. Число детей Гаусса вскоре увеличивается до шести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smtClean="0">
                <a:solidFill>
                  <a:schemeClr val="bg1"/>
                </a:solidFill>
              </a:rPr>
              <a:t>В1831 г. </a:t>
            </a:r>
            <a:r>
              <a:rPr lang="ru-RU" dirty="0" smtClean="0">
                <a:solidFill>
                  <a:schemeClr val="bg1"/>
                </a:solidFill>
              </a:rPr>
              <a:t>умирает вторая жена, у </a:t>
            </a:r>
            <a:r>
              <a:rPr lang="ru-RU" dirty="0" smtClean="0">
                <a:solidFill>
                  <a:schemeClr val="bg1"/>
                </a:solidFill>
              </a:rPr>
              <a:t>Гаусса</a:t>
            </a:r>
            <a:endParaRPr lang="ru-RU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1266" name="Picture 2" descr="C:\Documents and Settings\Надежда\Рабочий стол\Новая папка\450PX-~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0" y="404664"/>
            <a:ext cx="4286250" cy="5715000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2">
      <a:dk1>
        <a:srgbClr val="000000"/>
      </a:dk1>
      <a:lt1>
        <a:srgbClr val="BFD395"/>
      </a:lt1>
      <a:dk2>
        <a:srgbClr val="A0BD60"/>
      </a:dk2>
      <a:lt2>
        <a:srgbClr val="698235"/>
      </a:lt2>
      <a:accent1>
        <a:srgbClr val="9BBB59"/>
      </a:accent1>
      <a:accent2>
        <a:srgbClr val="698235"/>
      </a:accent2>
      <a:accent3>
        <a:srgbClr val="B1C97D"/>
      </a:accent3>
      <a:accent4>
        <a:srgbClr val="B1C97D"/>
      </a:accent4>
      <a:accent5>
        <a:srgbClr val="FFFF65"/>
      </a:accent5>
      <a:accent6>
        <a:srgbClr val="BFBF00"/>
      </a:accent6>
      <a:hlink>
        <a:srgbClr val="FFFF00"/>
      </a:hlink>
      <a:folHlink>
        <a:srgbClr val="FFFF99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187</TotalTime>
  <Words>396</Words>
  <Application>Microsoft Office PowerPoint</Application>
  <PresentationFormat>Экран (4:3)</PresentationFormat>
  <Paragraphs>40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21</cp:revision>
  <dcterms:modified xsi:type="dcterms:W3CDTF">2010-12-28T10:49:30Z</dcterms:modified>
</cp:coreProperties>
</file>