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jpeg"/><Relationship Id="rId4" Type="http://schemas.openxmlformats.org/officeDocument/2006/relationships/hyperlink" Target="http://www.lomonosov-fund.ru/enc/ru/encyclopedia:0130911:articl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monosov-fund.ru/enc/ru/library:0130247:article" TargetMode="External"/><Relationship Id="rId2" Type="http://schemas.openxmlformats.org/officeDocument/2006/relationships/hyperlink" Target="http://www.lomonosov-fund.ru/enc/ru/library:0130245:artic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826" TargetMode="External"/><Relationship Id="rId2" Type="http://schemas.openxmlformats.org/officeDocument/2006/relationships/hyperlink" Target="http://ru.wikipedia.org/wiki/17_%D1%81%D0%B5%D0%BD%D1%82%D1%8F%D0%B1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hyperlink" Target="http://ru.wikipedia.org/wiki/1866" TargetMode="External"/><Relationship Id="rId4" Type="http://schemas.openxmlformats.org/officeDocument/2006/relationships/hyperlink" Target="http://ru.wikipedia.org/wiki/20_%D0%B8%D1%8E%D0%BB%D1%8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5%D0%B9%D0%B1%D0%BD%D0%B8%D1%86,_%D0%93%D0%BE%D1%82%D1%84%D1%80%D0%B8%D0%B4_%D0%92%D0%B8%D0%BB%D1%8C%D0%B3%D0%B5%D0%BB%D1%8C%D0%BC" TargetMode="External"/><Relationship Id="rId2" Type="http://schemas.openxmlformats.org/officeDocument/2006/relationships/hyperlink" Target="http://ru.wikipedia.org/wiki/%D0%9D%D1%8C%D1%8E%D1%82%D0%BE%D0%BD,_%D0%98%D1%81%D0%B0%D0%B0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1%83%D0%BC%D0%BC%D0%B0_%D0%94%D0%B0%D1%80%D0%B1%D1%83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ru.wikipedia.org/wiki/%D0%A0%D0%B0%D0%B7%D0%B1%D0%B8%D0%B5%D0%BD%D0%B8%D0%B5_%D0%BC%D0%BD%D0%BE%D0%B6%D0%B5%D1%81%D1%82%D0%B2%D0%B0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http://ru.wikipedia.org/wiki/%D0%A0%D0%B0%D0%B2%D0%BD%D0%BE%D0%BC%D0%B5%D1%80%D0%BD%D0%B0%D1%8F_%D1%81%D1%85%D0%BE%D0%B4%D0%B8%D0%BC%D0%BE%D1%81%D1%8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://ru.wikipedia.org/wiki/%D0%9F%D0%B5%D1%80%D0%B2%D0%BE%D0%BE%D0%B1%D1%80%D0%B0%D0%B7%D0%BD%D0%B0%D1%8F" TargetMode="External"/><Relationship Id="rId7" Type="http://schemas.openxmlformats.org/officeDocument/2006/relationships/image" Target="../media/image20.png"/><Relationship Id="rId12" Type="http://schemas.openxmlformats.org/officeDocument/2006/relationships/image" Target="../media/image34.png"/><Relationship Id="rId2" Type="http://schemas.openxmlformats.org/officeDocument/2006/relationships/hyperlink" Target="http://ru.wikipedia.org/wiki/%D0%A4%D1%83%D0%BD%D0%BA%D1%86%D0%B8%D1%8F_%D0%94%D0%B8%D1%80%D0%B8%D1%85%D0%BB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2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502963">
            <a:off x="3339809" y="3015792"/>
            <a:ext cx="4847038" cy="1599722"/>
          </a:xfrm>
        </p:spPr>
        <p:txBody>
          <a:bodyPr/>
          <a:lstStyle/>
          <a:p>
            <a:r>
              <a:rPr lang="ru-RU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Интегральная сумма Римана</a:t>
            </a:r>
            <a:endParaRPr lang="ru-RU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0468179">
            <a:off x="451813" y="4105440"/>
            <a:ext cx="2606388" cy="1226528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Выполнила студентка </a:t>
            </a:r>
          </a:p>
          <a:p>
            <a:r>
              <a:rPr lang="ru-RU" dirty="0" smtClean="0"/>
              <a:t>2Г21</a:t>
            </a:r>
          </a:p>
          <a:p>
            <a:r>
              <a:rPr lang="ru-RU" dirty="0" smtClean="0"/>
              <a:t>Реховская Виктория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33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48265"/>
            <a:ext cx="2946591" cy="363589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424936" cy="223224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Интегральная сумма</a:t>
            </a:r>
            <a:r>
              <a:rPr lang="ru-RU" b="1" dirty="0"/>
              <a:t> </a:t>
            </a:r>
            <a:r>
              <a:rPr lang="ru-RU" i="1" dirty="0"/>
              <a:t>– </a:t>
            </a:r>
            <a:r>
              <a:rPr lang="ru-RU" dirty="0"/>
              <a:t>сумма,</a:t>
            </a:r>
            <a:r>
              <a:rPr lang="ru-RU" i="1" dirty="0"/>
              <a:t> </a:t>
            </a:r>
            <a:r>
              <a:rPr lang="ru-RU" dirty="0"/>
              <a:t>через предел которой вводится определённый интеграл.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 smtClean="0"/>
              <a:t>Интегральные </a:t>
            </a:r>
            <a:r>
              <a:rPr lang="ru-RU" dirty="0"/>
              <a:t>суммы бывают разного вида, наиболее известными являются </a:t>
            </a:r>
            <a:r>
              <a:rPr lang="ru-RU" dirty="0">
                <a:hlinkClick r:id="rId4" tooltip="Интеграл Римана – определённый интеграл, введённый Б. Риманом в 1853 г. Обобщает на некоторые разрывные функции введённый О.Л. Коши интеграл, который применялся только для непрерывных функций."/>
              </a:rPr>
              <a:t>интегральные суммы Римана</a:t>
            </a:r>
            <a:r>
              <a:rPr lang="ru-RU" dirty="0"/>
              <a:t> и интегральные суммы Лебега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53" y="2648265"/>
            <a:ext cx="2776729" cy="3377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691680" y="5965162"/>
            <a:ext cx="2271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Bernhard R</a:t>
            </a:r>
            <a:r>
              <a:rPr lang="en-US" sz="1400" b="1" dirty="0" smtClean="0"/>
              <a:t>iemann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1321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80920" cy="4648957"/>
          </a:xfrm>
        </p:spPr>
        <p:txBody>
          <a:bodyPr/>
          <a:lstStyle/>
          <a:p>
            <a:r>
              <a:rPr lang="ru-RU" b="1" dirty="0"/>
              <a:t>Интеграл Римана </a:t>
            </a:r>
            <a:r>
              <a:rPr lang="ru-RU" i="1" dirty="0"/>
              <a:t>– </a:t>
            </a:r>
            <a:r>
              <a:rPr lang="ru-RU" dirty="0"/>
              <a:t>определённый интеграл, введённый </a:t>
            </a:r>
            <a:r>
              <a:rPr lang="ru-RU" dirty="0">
                <a:hlinkClick r:id="rId2" tooltip="Риман Бернхард математик, внёсший значительный вклад в ряд разделов математики, основоположник  геометрической теории функций комплексного переменного"/>
              </a:rPr>
              <a:t>Б. Риманом</a:t>
            </a:r>
            <a:r>
              <a:rPr lang="ru-RU" dirty="0"/>
              <a:t> в 1853 г. Обобщает на некоторые разрывные функции введённый </a:t>
            </a:r>
            <a:r>
              <a:rPr lang="ru-RU" dirty="0">
                <a:hlinkClick r:id="rId3" tooltip="Коши Огюстен Луи математик, разработал фундамент математического анализа и сам внёс огромный вклад в анализ, алгебру, математическую физику и многие другие области математики"/>
              </a:rPr>
              <a:t>О.Л. Коши</a:t>
            </a:r>
            <a:r>
              <a:rPr lang="ru-RU" dirty="0"/>
              <a:t> интеграл, который применялся только для непрерывных функций. И является одной из первых формализаций понятия интеграла.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447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00270"/>
            <a:ext cx="4824536" cy="5472608"/>
          </a:xfrm>
        </p:spPr>
        <p:txBody>
          <a:bodyPr>
            <a:normAutofit/>
          </a:bodyPr>
          <a:lstStyle/>
          <a:p>
            <a:r>
              <a:rPr lang="ru-RU" b="1" dirty="0"/>
              <a:t>Георг Фридрих </a:t>
            </a:r>
            <a:r>
              <a:rPr lang="ru-RU" b="1" dirty="0" err="1"/>
              <a:t>Бернхард</a:t>
            </a:r>
            <a:r>
              <a:rPr lang="ru-RU" b="1" dirty="0"/>
              <a:t> Риман</a:t>
            </a:r>
            <a:r>
              <a:rPr lang="ru-RU" dirty="0"/>
              <a:t> </a:t>
            </a:r>
            <a:endParaRPr lang="en-US" dirty="0" smtClean="0"/>
          </a:p>
          <a:p>
            <a:r>
              <a:rPr lang="ru-RU" dirty="0" smtClean="0"/>
              <a:t>( </a:t>
            </a:r>
            <a:r>
              <a:rPr lang="ru-RU" dirty="0">
                <a:hlinkClick r:id="rId2" tooltip="17 сентября"/>
              </a:rPr>
              <a:t>17 сентября</a:t>
            </a:r>
            <a:r>
              <a:rPr lang="ru-RU" dirty="0"/>
              <a:t> </a:t>
            </a:r>
            <a:r>
              <a:rPr lang="ru-RU" dirty="0">
                <a:hlinkClick r:id="rId3" tooltip="1826"/>
              </a:rPr>
              <a:t>1826</a:t>
            </a:r>
            <a:r>
              <a:rPr lang="ru-RU" dirty="0"/>
              <a:t>, — </a:t>
            </a:r>
            <a:r>
              <a:rPr lang="ru-RU" dirty="0">
                <a:hlinkClick r:id="rId4" tooltip="20 июля"/>
              </a:rPr>
              <a:t>20 июля</a:t>
            </a:r>
            <a:r>
              <a:rPr lang="ru-RU" dirty="0"/>
              <a:t> </a:t>
            </a:r>
            <a:r>
              <a:rPr lang="ru-RU" dirty="0">
                <a:hlinkClick r:id="rId5" tooltip="1866"/>
              </a:rPr>
              <a:t>1866</a:t>
            </a:r>
            <a:r>
              <a:rPr lang="ru-RU" dirty="0"/>
              <a:t>,) - выдающийся немецкий математик XIX века, сумевший за свою недолгую жизнь внести существенный вклад в формирование и развитие нескольких разделов математики.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700270"/>
            <a:ext cx="3285693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4140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856984" cy="276766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Риман формализовал понятие интеграла, разработанное </a:t>
            </a:r>
            <a:r>
              <a:rPr lang="ru-RU" dirty="0">
                <a:hlinkClick r:id="rId2" tooltip="Ньютон, Исаак"/>
              </a:rPr>
              <a:t>Ньютоном</a:t>
            </a:r>
            <a:r>
              <a:rPr lang="ru-RU" dirty="0"/>
              <a:t> и </a:t>
            </a:r>
            <a:r>
              <a:rPr lang="ru-RU" dirty="0">
                <a:hlinkClick r:id="rId3" tooltip="Лейбниц, Готфрид Вильгельм"/>
              </a:rPr>
              <a:t>Лейбницем</a:t>
            </a:r>
            <a:r>
              <a:rPr lang="ru-RU" dirty="0"/>
              <a:t>, как </a:t>
            </a:r>
            <a:r>
              <a:rPr lang="ru-RU" dirty="0" smtClean="0"/>
              <a:t>площади</a:t>
            </a:r>
            <a:r>
              <a:rPr lang="ru-RU" dirty="0"/>
              <a:t> </a:t>
            </a:r>
            <a:r>
              <a:rPr lang="ru-RU" dirty="0" err="1"/>
              <a:t>подграфика</a:t>
            </a:r>
            <a:r>
              <a:rPr lang="ru-RU" dirty="0"/>
              <a:t> (фигуры, заключенной между графиком функции и осью абсцисс). Для этого он рассмотрел фигуры, состоящие из нескольких вертикальных прямоугольников и получающиеся при разбиении отрезка </a:t>
            </a:r>
            <a:r>
              <a:rPr lang="ru-RU" dirty="0" smtClean="0"/>
              <a:t>Если </a:t>
            </a:r>
            <a:r>
              <a:rPr lang="ru-RU" dirty="0"/>
              <a:t>при «размельчении» разбиения существует предел, к которому сходятся площади таких фигур (интегральные суммы), этот предел называется интегралом Римана функции на отрезке.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236054"/>
            <a:ext cx="3744416" cy="32682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3728" y="33895"/>
            <a:ext cx="54134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Геометрический смысл интеграла Римана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7947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8856984" cy="5328592"/>
          </a:xfrm>
        </p:spPr>
      </p:pic>
    </p:spTree>
    <p:extLst>
      <p:ext uri="{BB962C8B-B14F-4D97-AF65-F5344CB8AC3E}">
        <p14:creationId xmlns:p14="http://schemas.microsoft.com/office/powerpoint/2010/main" val="15185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41440" cy="1442674"/>
          </a:xfrm>
        </p:spPr>
        <p:txBody>
          <a:bodyPr/>
          <a:lstStyle/>
          <a:p>
            <a:r>
              <a:rPr lang="ru-RU" sz="1800" dirty="0" smtClean="0"/>
              <a:t> </a:t>
            </a:r>
            <a:r>
              <a:rPr lang="ru-RU" sz="1800" dirty="0"/>
              <a:t>Понятие интегральных сумм Римана можно ввести и для функций нескольких переменных. Вместе с интегральными суммами Римана часто используются верхняя и нижняя суммы Дарбу</a:t>
            </a:r>
          </a:p>
        </p:txBody>
      </p:sp>
      <p:pic>
        <p:nvPicPr>
          <p:cNvPr id="4" name="Объект 3" descr="{{I}^{*}}\left( f \right)=\inf \left\{ S\left( f,\tau  \right):\tau  \right\}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157" y="2492896"/>
            <a:ext cx="2475148" cy="5040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63688" y="1916832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Верхним интегралом Дарбу называют число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5017" y="3559556"/>
            <a:ext cx="6840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Рисунок 46" descr="\tau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44" y="3423442"/>
            <a:ext cx="493212" cy="44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475656" y="3567499"/>
            <a:ext cx="4104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— некоторое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Разбиение множества"/>
              </a:rPr>
              <a:t>разбиение множества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4" name="Рисунок 13" descr="S\left( f,\tau  \right)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858" y="3491498"/>
            <a:ext cx="713671" cy="443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5658529" y="3491498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— его верхняя </a:t>
            </a:r>
            <a:r>
              <a:rPr lang="ru-RU" dirty="0">
                <a:hlinkClick r:id="rId6" tooltip="Сумма Дарбу"/>
              </a:rPr>
              <a:t>сумма Дарбу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00946" y="4074513"/>
            <a:ext cx="6268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Соответственно нижним интегралом Дарбу называют:</a:t>
            </a:r>
          </a:p>
        </p:txBody>
      </p:sp>
      <p:pic>
        <p:nvPicPr>
          <p:cNvPr id="17" name="Рисунок 16" descr="{{I}_{*}}\left( f \right)=\sup \left\{ s\left( f,\tau  \right):\tau  \right\}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88" y="4581128"/>
            <a:ext cx="2288764" cy="533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s\left( f,\tau  \right)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431" y="5526681"/>
            <a:ext cx="720080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2843808" y="5608270"/>
            <a:ext cx="7442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71511" y="5603606"/>
            <a:ext cx="2690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— нижняя сумма Дарбу.</a:t>
            </a:r>
          </a:p>
        </p:txBody>
      </p:sp>
    </p:spTree>
    <p:extLst>
      <p:ext uri="{BB962C8B-B14F-4D97-AF65-F5344CB8AC3E}">
        <p14:creationId xmlns:p14="http://schemas.microsoft.com/office/powerpoint/2010/main" val="1654438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48"/>
            <a:ext cx="7992888" cy="1112096"/>
          </a:xfrm>
        </p:spPr>
        <p:txBody>
          <a:bodyPr/>
          <a:lstStyle/>
          <a:p>
            <a:r>
              <a:rPr lang="ru-RU" sz="3600" dirty="0"/>
              <a:t>Свойства интеграла Римана.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2859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b="1" dirty="0" smtClean="0"/>
              <a:t>1. </a:t>
            </a:r>
            <a:r>
              <a:rPr lang="ru-RU" b="1" dirty="0" err="1" smtClean="0"/>
              <a:t>Невырожденность</a:t>
            </a:r>
            <a:r>
              <a:rPr lang="ru-RU" dirty="0"/>
              <a:t>:  </a:t>
            </a:r>
            <a:endParaRPr lang="ru-RU" dirty="0" smtClean="0"/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 smtClean="0"/>
              <a:t>2. Положительность</a:t>
            </a:r>
            <a:r>
              <a:rPr lang="ru-RU" dirty="0"/>
              <a:t>: Если интегрируемая функция f неотрицательна, то её интеграл по отрезку  </a:t>
            </a:r>
            <a:r>
              <a:rPr lang="ru-RU" dirty="0" smtClean="0"/>
              <a:t>             также </a:t>
            </a:r>
            <a:r>
              <a:rPr lang="ru-RU" dirty="0"/>
              <a:t>неотрицателен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b="1" dirty="0" smtClean="0"/>
              <a:t>3. Линейность</a:t>
            </a:r>
            <a:r>
              <a:rPr lang="ru-RU" dirty="0"/>
              <a:t>: Если </a:t>
            </a:r>
            <a:r>
              <a:rPr lang="ru-RU" dirty="0" smtClean="0"/>
              <a:t>функции        </a:t>
            </a:r>
            <a:r>
              <a:rPr lang="ru-RU" dirty="0"/>
              <a:t>  и   </a:t>
            </a:r>
            <a:r>
              <a:rPr lang="ru-RU" dirty="0" smtClean="0"/>
              <a:t>       интегрируемы</a:t>
            </a:r>
            <a:r>
              <a:rPr lang="ru-RU" dirty="0"/>
              <a:t>, </a:t>
            </a:r>
            <a:r>
              <a:rPr lang="ru-RU" dirty="0" smtClean="0"/>
              <a:t>и                        </a:t>
            </a:r>
            <a:r>
              <a:rPr lang="ru-RU" dirty="0"/>
              <a:t>  , </a:t>
            </a:r>
            <a:r>
              <a:rPr lang="ru-RU" dirty="0" smtClean="0"/>
              <a:t>то функция                   </a:t>
            </a:r>
            <a:r>
              <a:rPr lang="ru-RU" dirty="0"/>
              <a:t>   </a:t>
            </a:r>
            <a:r>
              <a:rPr lang="ru-RU" dirty="0" smtClean="0"/>
              <a:t>     тоже </a:t>
            </a:r>
            <a:r>
              <a:rPr lang="ru-RU" dirty="0"/>
              <a:t>интегрируема, и  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endParaRPr lang="ru-RU" dirty="0" smtClean="0"/>
          </a:p>
          <a:p>
            <a:pPr marL="0" lvl="0" indent="0">
              <a:buNone/>
            </a:pPr>
            <a:endParaRPr lang="ru-RU" dirty="0" smtClean="0"/>
          </a:p>
          <a:p>
            <a:pPr lvl="0"/>
            <a:r>
              <a:rPr lang="ru-RU" b="1" dirty="0" smtClean="0"/>
              <a:t>4. Непрерывность</a:t>
            </a:r>
            <a:r>
              <a:rPr lang="ru-RU" dirty="0"/>
              <a:t>: Если интегрируемые функции   </a:t>
            </a:r>
            <a:r>
              <a:rPr lang="ru-RU" dirty="0" smtClean="0"/>
              <a:t>              </a:t>
            </a:r>
            <a:r>
              <a:rPr lang="ru-RU" dirty="0" smtClean="0">
                <a:hlinkClick r:id="rId2" tooltip="Равномерная сходимость"/>
              </a:rPr>
              <a:t>равномерно </a:t>
            </a:r>
            <a:r>
              <a:rPr lang="ru-RU" dirty="0">
                <a:hlinkClick r:id="rId2" tooltip="Равномерная сходимость"/>
              </a:rPr>
              <a:t>сходятся</a:t>
            </a:r>
            <a:r>
              <a:rPr lang="ru-RU" dirty="0"/>
              <a:t> на </a:t>
            </a:r>
            <a:r>
              <a:rPr lang="ru-RU" dirty="0" smtClean="0"/>
              <a:t>отрезке    </a:t>
            </a:r>
            <a:r>
              <a:rPr lang="ru-RU" dirty="0"/>
              <a:t> </a:t>
            </a:r>
            <a:r>
              <a:rPr lang="ru-RU" dirty="0" smtClean="0"/>
              <a:t>      к функции </a:t>
            </a:r>
            <a:r>
              <a:rPr lang="ru-RU" dirty="0"/>
              <a:t>  </a:t>
            </a:r>
            <a:r>
              <a:rPr lang="ru-RU" dirty="0" smtClean="0"/>
              <a:t>   , </a:t>
            </a:r>
            <a:r>
              <a:rPr lang="ru-RU" dirty="0"/>
              <a:t>то   </a:t>
            </a:r>
            <a:r>
              <a:rPr lang="ru-RU" dirty="0" smtClean="0"/>
              <a:t>   интегрируема</a:t>
            </a:r>
            <a:r>
              <a:rPr lang="ru-RU" dirty="0"/>
              <a:t>, и </a:t>
            </a:r>
            <a:endParaRPr lang="ru-RU" dirty="0" smtClean="0"/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 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sz="1900" dirty="0" smtClean="0"/>
              <a:t>(</a:t>
            </a:r>
            <a:r>
              <a:rPr lang="ru-RU" sz="1900" dirty="0"/>
              <a:t>Последняя формула может быть получена уже как формальное следствие свойств 1-3 и интегрируемости предельной функции</a:t>
            </a:r>
            <a:r>
              <a:rPr lang="ru-RU" sz="1900" dirty="0" smtClean="0"/>
              <a:t>.)</a:t>
            </a:r>
          </a:p>
          <a:p>
            <a:pPr lvl="0"/>
            <a:endParaRPr lang="ru-RU" dirty="0"/>
          </a:p>
        </p:txBody>
      </p:sp>
      <p:pic>
        <p:nvPicPr>
          <p:cNvPr id="4" name="Рисунок 3" descr="\int\limits_{a}^{b} 1\,dx = b-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188" y="908720"/>
            <a:ext cx="1374025" cy="785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[a,b]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341" y="2298560"/>
            <a:ext cx="480263" cy="2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585" y="3203530"/>
            <a:ext cx="253535" cy="27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850" y="3184947"/>
            <a:ext cx="263649" cy="27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\alpha, \beta \in\R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10691"/>
            <a:ext cx="990972" cy="27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\alpha f + \beta 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458" y="3481466"/>
            <a:ext cx="981415" cy="30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\int\limits_a^b (\alpha f(x) +\beta g(x))\,dx = \alpha \int\limits_a^b f(x)\,dx + \beta \int\limits_a^b g(x)\,dx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0" y="3760677"/>
            <a:ext cx="4195980" cy="669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f_i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568" y="5007061"/>
            <a:ext cx="321292" cy="31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[a,b]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07061"/>
            <a:ext cx="480263" cy="3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334184"/>
            <a:ext cx="242687" cy="29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885" y="5263790"/>
            <a:ext cx="242687" cy="29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\lim_{i\to\infty} \int\limits_a^b f_i(x)\,dx = \int\limits_a^b f(x)\,dx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34184"/>
            <a:ext cx="2799742" cy="687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34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264696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lvl="0"/>
            <a:r>
              <a:rPr lang="ru-RU" b="1" dirty="0" smtClean="0"/>
              <a:t>5. </a:t>
            </a:r>
            <a:r>
              <a:rPr lang="ru-RU" b="1" dirty="0" err="1" smtClean="0"/>
              <a:t>Аддитивность</a:t>
            </a:r>
            <a:r>
              <a:rPr lang="ru-RU" b="1" dirty="0" smtClean="0"/>
              <a:t> </a:t>
            </a:r>
            <a:r>
              <a:rPr lang="ru-RU" b="1" dirty="0"/>
              <a:t>при разбиениях отрезка</a:t>
            </a:r>
            <a:r>
              <a:rPr lang="ru-RU" dirty="0"/>
              <a:t> Пусть  </a:t>
            </a:r>
            <a:r>
              <a:rPr lang="ru-RU" dirty="0" smtClean="0"/>
              <a:t>              .          </a:t>
            </a:r>
            <a:r>
              <a:rPr lang="ru-RU" dirty="0"/>
              <a:t>Функция   </a:t>
            </a:r>
            <a:r>
              <a:rPr lang="ru-RU" dirty="0" smtClean="0"/>
              <a:t>    интегрируема </a:t>
            </a:r>
            <a:r>
              <a:rPr lang="ru-RU" dirty="0"/>
              <a:t>на отрезке  </a:t>
            </a:r>
            <a:r>
              <a:rPr lang="ru-RU" dirty="0" smtClean="0"/>
              <a:t>          , </a:t>
            </a:r>
            <a:r>
              <a:rPr lang="ru-RU" dirty="0"/>
              <a:t>тогда и только тогда, когда она интегрируема на каждом из отрезков   </a:t>
            </a:r>
            <a:r>
              <a:rPr lang="ru-RU" dirty="0" smtClean="0"/>
              <a:t>           и</a:t>
            </a:r>
            <a:r>
              <a:rPr lang="ru-RU" dirty="0"/>
              <a:t> </a:t>
            </a:r>
            <a:r>
              <a:rPr lang="ru-RU" dirty="0" smtClean="0"/>
              <a:t>            , при </a:t>
            </a:r>
            <a:r>
              <a:rPr lang="ru-RU" dirty="0"/>
              <a:t>этом  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6. Непрерывная </a:t>
            </a:r>
            <a:r>
              <a:rPr lang="ru-RU" dirty="0"/>
              <a:t>на отрезке функция интегрируема по Риману (следствие свойств 1-5). Разрывные функции могут быть интегрируемы, но могут и не быть; примером функции, не интегрируемой по Риману, является всюду разрывная </a:t>
            </a:r>
            <a:r>
              <a:rPr lang="ru-RU" dirty="0">
                <a:hlinkClick r:id="rId2" tooltip="Функция Дирихле"/>
              </a:rPr>
              <a:t>функция Дирихле</a:t>
            </a:r>
            <a:r>
              <a:rPr lang="ru-RU" dirty="0"/>
              <a:t>. </a:t>
            </a:r>
            <a:r>
              <a:rPr lang="ru-RU" b="1" dirty="0"/>
              <a:t>Критерий Лебега интегрируемости функции по Риману</a:t>
            </a:r>
            <a:r>
              <a:rPr lang="ru-RU" dirty="0"/>
              <a:t>: функция интегрируема по Риману на отрезке  </a:t>
            </a:r>
            <a:r>
              <a:rPr lang="ru-RU" dirty="0" smtClean="0"/>
              <a:t>            , </a:t>
            </a:r>
            <a:r>
              <a:rPr lang="ru-RU" dirty="0"/>
              <a:t>если и только если на этом отрезке она ограничена, и множество точек, где она </a:t>
            </a:r>
            <a:r>
              <a:rPr lang="ru-RU" dirty="0" err="1"/>
              <a:t>разрывна</a:t>
            </a:r>
            <a:r>
              <a:rPr lang="ru-RU" dirty="0"/>
              <a:t>, имеет нулевую меру (то есть может быть покрыто счётным семейством интервалов со сколь угодно малой суммарной длиной).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smtClean="0"/>
              <a:t>7. Если </a:t>
            </a:r>
            <a:r>
              <a:rPr lang="ru-RU" dirty="0"/>
              <a:t>функция   является </a:t>
            </a:r>
            <a:r>
              <a:rPr lang="ru-RU" dirty="0">
                <a:hlinkClick r:id="rId3" tooltip="Первообразная"/>
              </a:rPr>
              <a:t>первообразной</a:t>
            </a:r>
            <a:r>
              <a:rPr lang="ru-RU" dirty="0"/>
              <a:t> непрерывной функции  , то интеграл функции   на отрезке   может быть вычислен по формуле Ньютона-Лейбница: он равен  </a:t>
            </a:r>
            <a:r>
              <a:rPr lang="ru-RU" dirty="0" smtClean="0"/>
              <a:t>                      . </a:t>
            </a:r>
            <a:r>
              <a:rPr lang="ru-RU" dirty="0"/>
              <a:t>(Это - общее свойство любых интегралов, удовлетворяющих свойствам 1-5, а не только интеграла Римана.) Непрерывная на отрезке функция   всегда имеет первообразную, и каждая первообразная имеет вид:  </a:t>
            </a:r>
            <a:r>
              <a:rPr lang="ru-RU" dirty="0" smtClean="0"/>
              <a:t>                                     , </a:t>
            </a:r>
            <a:r>
              <a:rPr lang="ru-RU" dirty="0"/>
              <a:t>где </a:t>
            </a:r>
            <a:r>
              <a:rPr lang="ru-RU" dirty="0" smtClean="0"/>
              <a:t>    </a:t>
            </a:r>
            <a:r>
              <a:rPr lang="ru-RU" dirty="0"/>
              <a:t> - произвольная константа.</a:t>
            </a:r>
          </a:p>
          <a:p>
            <a:endParaRPr lang="ru-RU" dirty="0"/>
          </a:p>
        </p:txBody>
      </p:sp>
      <p:pic>
        <p:nvPicPr>
          <p:cNvPr id="4" name="Рисунок 3" descr="a&lt;b&lt;c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76200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688630"/>
            <a:ext cx="167828" cy="243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[a,c]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88630"/>
            <a:ext cx="504056" cy="243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[a,b]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31920"/>
            <a:ext cx="462872" cy="19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[b,c]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379" y="939262"/>
            <a:ext cx="523945" cy="19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\int\limits_a^c f(x)\,dx = \int\limits_a^b f(x)\,dx + \int\limits_b^c f(x)\,dx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474" y="1340768"/>
            <a:ext cx="3058403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[a,b]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212976"/>
            <a:ext cx="526728" cy="31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(b)-F(a)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374" y="5013176"/>
            <a:ext cx="9715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(x) = \int\limits_{a}^{x}f(t)dt + C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174" y="5616493"/>
            <a:ext cx="1771811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94" y="5763175"/>
            <a:ext cx="141349" cy="213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918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77072"/>
            <a:ext cx="8041440" cy="144267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1489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Тетрадь для рисования</Template>
  <TotalTime>313</TotalTime>
  <Words>90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Sketchbook</vt:lpstr>
      <vt:lpstr>Интегральная сумма Римана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</vt:lpstr>
      <vt:lpstr> Понятие интегральных сумм Римана можно ввести и для функций нескольких переменных. Вместе с интегральными суммами Римана часто используются верхняя и нижняя суммы Дарбу</vt:lpstr>
      <vt:lpstr>Свойства интеграла Римана.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Интегральная сумма Римена</dc:title>
  <dc:creator>Admin</dc:creator>
  <cp:lastModifiedBy>victoria</cp:lastModifiedBy>
  <cp:revision>20</cp:revision>
  <dcterms:created xsi:type="dcterms:W3CDTF">2013-04-02T05:05:27Z</dcterms:created>
  <dcterms:modified xsi:type="dcterms:W3CDTF">2013-04-04T02:56:36Z</dcterms:modified>
</cp:coreProperties>
</file>