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B860E-FA55-4A36-A822-499CD5461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Реферат на тему </a:t>
            </a:r>
            <a:r>
              <a:rPr lang="en-US" dirty="0" smtClean="0"/>
              <a:t>:</a:t>
            </a:r>
            <a:r>
              <a:rPr lang="ru-RU" dirty="0" smtClean="0"/>
              <a:t>Автобиография Леонард Эйлер.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Подготовил реферат</a:t>
            </a:r>
            <a:r>
              <a:rPr lang="en-US" dirty="0" smtClean="0">
                <a:latin typeface="Arial Black" pitchFamily="34" charset="0"/>
              </a:rPr>
              <a:t>:</a:t>
            </a:r>
            <a:r>
              <a:rPr lang="ru-RU" dirty="0" smtClean="0">
                <a:latin typeface="Arial Black" pitchFamily="34" charset="0"/>
              </a:rPr>
              <a:t>Запорожец Георгий. Группа 2Г31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075432" cy="5801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Леонард Эйлер</a:t>
            </a:r>
            <a:r>
              <a:rPr lang="en-US" dirty="0" smtClean="0"/>
              <a:t>:</a:t>
            </a:r>
            <a:r>
              <a:rPr lang="ru-RU" dirty="0" smtClean="0"/>
              <a:t>4 апреля 1707 г. – 7 сентября 1783 г.</a:t>
            </a:r>
            <a:endParaRPr lang="ru-RU" dirty="0"/>
          </a:p>
        </p:txBody>
      </p:sp>
      <p:pic>
        <p:nvPicPr>
          <p:cNvPr id="1028" name="Picture 4" descr="Леонард Эйлер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0583" b="32321"/>
          <a:stretch>
            <a:fillRect/>
          </a:stretch>
        </p:blipFill>
        <p:spPr bwMode="auto">
          <a:xfrm>
            <a:off x="0" y="0"/>
            <a:ext cx="6487633" cy="5292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dirty="0" smtClean="0"/>
              <a:t>1.Родился  в Базеле (Швейцария) 15 апреля 1707</a:t>
            </a:r>
          </a:p>
          <a:p>
            <a:r>
              <a:rPr lang="ru-RU" dirty="0" smtClean="0"/>
              <a:t>2.  Осенью 1720 тринадцатилетний Эйлер поступил в </a:t>
            </a:r>
            <a:r>
              <a:rPr lang="ru-RU" dirty="0" err="1" smtClean="0"/>
              <a:t>Базельский</a:t>
            </a:r>
            <a:r>
              <a:rPr lang="ru-RU" dirty="0" smtClean="0"/>
              <a:t> университет</a:t>
            </a:r>
          </a:p>
          <a:p>
            <a:r>
              <a:rPr lang="ru-RU" dirty="0" smtClean="0"/>
              <a:t>3.  Покинул Базель весной 1727 и после семинедельного путешествия прибыл в Петербург</a:t>
            </a:r>
          </a:p>
          <a:p>
            <a:r>
              <a:rPr lang="ru-RU" dirty="0" smtClean="0"/>
              <a:t>4. в 1731 стал академиком получив кафедру теоретической и экспериментальной физики</a:t>
            </a:r>
          </a:p>
          <a:p>
            <a:r>
              <a:rPr lang="ru-RU" dirty="0" smtClean="0"/>
              <a:t>5.В 1733 получил кафедру высшей математики</a:t>
            </a:r>
          </a:p>
          <a:p>
            <a:r>
              <a:rPr lang="ru-RU" dirty="0" smtClean="0"/>
              <a:t>6. В 1741 г. он принял предложение прусского короля Фридриха II и переехал в Берлин. </a:t>
            </a:r>
          </a:p>
          <a:p>
            <a:r>
              <a:rPr lang="ru-RU" dirty="0" smtClean="0"/>
              <a:t>7. В 1749 г. он выпустил двухтомный труд, впервые излагающий вопросы навигации в математической форме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1.Прямая Эйлера-прямая,которой принадлежит ортоцентр (точка пересечения высот) центроид ( точка пересечения  медиан) и центр описанной окружности треугольника.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Научные труды Леонарда Эйлера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5362" name="Picture 2" descr="C:\Users\positronica\Desktop\57793-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230978"/>
            <a:ext cx="4746104" cy="312753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dirty="0" smtClean="0">
                <a:effectLst/>
                <a:latin typeface="Georgia" pitchFamily="18" charset="0"/>
              </a:rPr>
              <a:t>В любом выпуклом многограннике сумма числа границ и числа вершин больше числа ребер на </a:t>
            </a:r>
            <a:r>
              <a:rPr lang="en-US" sz="4400" dirty="0" smtClean="0">
                <a:effectLst/>
                <a:latin typeface="Georgia" pitchFamily="18" charset="0"/>
              </a:rPr>
              <a:t>2</a:t>
            </a:r>
            <a:endParaRPr lang="ru-RU" sz="4400" dirty="0">
              <a:effectLst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  <a:effectLst/>
                <a:latin typeface="Georgia" pitchFamily="18" charset="0"/>
              </a:rPr>
              <a:t>Теорема Эйлера о Многогранниках </a:t>
            </a:r>
            <a:endParaRPr lang="ru-RU" dirty="0">
              <a:solidFill>
                <a:srgbClr val="00B0F0"/>
              </a:solidFill>
              <a:effectLst/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107950" y="188913"/>
            <a:ext cx="8856663" cy="6480175"/>
          </a:xfrm>
          <a:prstGeom prst="rect">
            <a:avLst/>
          </a:prstGeom>
          <a:noFill/>
          <a:ln w="7620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85720" y="428604"/>
            <a:ext cx="8429684" cy="20257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1600" dirty="0">
                <a:latin typeface="Georgia" pitchFamily="18" charset="0"/>
              </a:rPr>
              <a:t/>
            </a:r>
            <a:br>
              <a:rPr lang="ru-RU" sz="1600" dirty="0">
                <a:latin typeface="Georgia" pitchFamily="18" charset="0"/>
              </a:rPr>
            </a:br>
            <a:r>
              <a:rPr lang="ru-RU" sz="1600" dirty="0">
                <a:latin typeface="Georgia" pitchFamily="18" charset="0"/>
              </a:rPr>
              <a:t>Пусть В - число вершин выпуклого многогранника, Р - число его ребер и Г - число граней. Тогда верно равенство </a:t>
            </a:r>
          </a:p>
          <a:p>
            <a:pPr>
              <a:spcBef>
                <a:spcPct val="0"/>
              </a:spcBef>
              <a:defRPr/>
            </a:pPr>
            <a:r>
              <a:rPr lang="ru-RU" sz="16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ru-RU" sz="16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+Г - Р= </a:t>
            </a:r>
            <a:r>
              <a:rPr lang="ru-RU" sz="16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 </a:t>
            </a:r>
          </a:p>
          <a:p>
            <a:pPr>
              <a:spcBef>
                <a:spcPct val="0"/>
              </a:spcBef>
              <a:defRPr/>
            </a:pPr>
            <a:r>
              <a:rPr lang="ru-RU" sz="1600" dirty="0">
                <a:latin typeface="Georgia" pitchFamily="18" charset="0"/>
              </a:rPr>
              <a:t>Число </a:t>
            </a:r>
            <a:r>
              <a:rPr lang="ru-RU" sz="1600" dirty="0" err="1">
                <a:latin typeface="Georgia" pitchFamily="18" charset="0"/>
              </a:rPr>
              <a:t>х</a:t>
            </a:r>
            <a:r>
              <a:rPr lang="ru-RU" sz="1600" dirty="0">
                <a:latin typeface="Georgia" pitchFamily="18" charset="0"/>
              </a:rPr>
              <a:t> = В </a:t>
            </a:r>
            <a:r>
              <a:rPr lang="ru-RU" sz="1600" dirty="0" smtClean="0">
                <a:latin typeface="Georgia" pitchFamily="18" charset="0"/>
              </a:rPr>
              <a:t>+Г </a:t>
            </a:r>
            <a:r>
              <a:rPr lang="ru-RU" sz="1600" dirty="0">
                <a:latin typeface="Georgia" pitchFamily="18" charset="0"/>
              </a:rPr>
              <a:t>-</a:t>
            </a:r>
            <a:r>
              <a:rPr lang="ru-RU" sz="1600" dirty="0" smtClean="0">
                <a:latin typeface="Georgia" pitchFamily="18" charset="0"/>
              </a:rPr>
              <a:t> </a:t>
            </a:r>
            <a:r>
              <a:rPr lang="ru-RU" sz="1600" dirty="0">
                <a:latin typeface="Georgia" pitchFamily="18" charset="0"/>
              </a:rPr>
              <a:t>Р</a:t>
            </a:r>
            <a:r>
              <a:rPr lang="ru-RU" sz="1600" dirty="0" smtClean="0">
                <a:latin typeface="Georgia" pitchFamily="18" charset="0"/>
              </a:rPr>
              <a:t> </a:t>
            </a:r>
            <a:r>
              <a:rPr lang="ru-RU" sz="1600" dirty="0">
                <a:latin typeface="Georgia" pitchFamily="18" charset="0"/>
              </a:rPr>
              <a:t>называется </a:t>
            </a:r>
            <a:r>
              <a:rPr lang="ru-RU" sz="1600" dirty="0" err="1">
                <a:latin typeface="Georgia" pitchFamily="18" charset="0"/>
              </a:rPr>
              <a:t>эйлеровой</a:t>
            </a:r>
            <a:r>
              <a:rPr lang="ru-RU" sz="1600" dirty="0">
                <a:latin typeface="Georgia" pitchFamily="18" charset="0"/>
              </a:rPr>
              <a:t> характеристикой многогранника. Согласно теореме Эйлера, для выпуклого многогранника эта характеристика равна 2. То, что </a:t>
            </a:r>
            <a:r>
              <a:rPr lang="ru-RU" sz="1600" dirty="0" err="1">
                <a:latin typeface="Georgia" pitchFamily="18" charset="0"/>
              </a:rPr>
              <a:t>эйлеровая</a:t>
            </a:r>
            <a:r>
              <a:rPr lang="ru-RU" sz="1600" dirty="0">
                <a:latin typeface="Georgia" pitchFamily="18" charset="0"/>
              </a:rPr>
              <a:t> характеристика равна 2 для многих </a:t>
            </a:r>
            <a:r>
              <a:rPr lang="ru-RU" sz="1400" dirty="0">
                <a:latin typeface="Georgia" pitchFamily="18" charset="0"/>
              </a:rPr>
              <a:t>многогранников, видно из следующей таблицы: </a:t>
            </a:r>
          </a:p>
        </p:txBody>
      </p:sp>
      <p:graphicFrame>
        <p:nvGraphicFramePr>
          <p:cNvPr id="21549" name="Group 45"/>
          <p:cNvGraphicFramePr>
            <a:graphicFrameLocks noGrp="1"/>
          </p:cNvGraphicFramePr>
          <p:nvPr>
            <p:ph/>
          </p:nvPr>
        </p:nvGraphicFramePr>
        <p:xfrm>
          <a:off x="539750" y="2636838"/>
          <a:ext cx="7993063" cy="3592514"/>
        </p:xfrm>
        <a:graphic>
          <a:graphicData uri="http://schemas.openxmlformats.org/drawingml/2006/table">
            <a:tbl>
              <a:tblPr/>
              <a:tblGrid>
                <a:gridCol w="1598613"/>
                <a:gridCol w="1598612"/>
                <a:gridCol w="1598613"/>
                <a:gridCol w="1598612"/>
                <a:gridCol w="1598613"/>
              </a:tblGrid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51" name="Text Box 47"/>
          <p:cNvSpPr txBox="1">
            <a:spLocks noChangeArrowheads="1"/>
          </p:cNvSpPr>
          <p:nvPr/>
        </p:nvSpPr>
        <p:spPr bwMode="auto">
          <a:xfrm>
            <a:off x="468313" y="2852738"/>
            <a:ext cx="17287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/>
              <a:t>Многогранник</a:t>
            </a:r>
          </a:p>
        </p:txBody>
      </p:sp>
      <p:sp>
        <p:nvSpPr>
          <p:cNvPr id="21552" name="Text Box 48"/>
          <p:cNvSpPr txBox="1">
            <a:spLocks noChangeArrowheads="1"/>
          </p:cNvSpPr>
          <p:nvPr/>
        </p:nvSpPr>
        <p:spPr bwMode="auto">
          <a:xfrm>
            <a:off x="2484438" y="2636838"/>
            <a:ext cx="8636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/>
              <a:t>В</a:t>
            </a:r>
          </a:p>
        </p:txBody>
      </p:sp>
      <p:sp>
        <p:nvSpPr>
          <p:cNvPr id="21553" name="Text Box 49"/>
          <p:cNvSpPr txBox="1">
            <a:spLocks noChangeArrowheads="1"/>
          </p:cNvSpPr>
          <p:nvPr/>
        </p:nvSpPr>
        <p:spPr bwMode="auto">
          <a:xfrm>
            <a:off x="4140200" y="2636838"/>
            <a:ext cx="8636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dirty="0"/>
              <a:t>Г</a:t>
            </a:r>
          </a:p>
        </p:txBody>
      </p:sp>
      <p:sp>
        <p:nvSpPr>
          <p:cNvPr id="21554" name="Text Box 50"/>
          <p:cNvSpPr txBox="1">
            <a:spLocks noChangeArrowheads="1"/>
          </p:cNvSpPr>
          <p:nvPr/>
        </p:nvSpPr>
        <p:spPr bwMode="auto">
          <a:xfrm>
            <a:off x="5651500" y="2636838"/>
            <a:ext cx="8636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dirty="0"/>
              <a:t>Р</a:t>
            </a:r>
          </a:p>
        </p:txBody>
      </p:sp>
      <p:sp>
        <p:nvSpPr>
          <p:cNvPr id="21556" name="Text Box 52"/>
          <p:cNvSpPr txBox="1">
            <a:spLocks noChangeArrowheads="1"/>
          </p:cNvSpPr>
          <p:nvPr/>
        </p:nvSpPr>
        <p:spPr bwMode="auto">
          <a:xfrm>
            <a:off x="7308850" y="2636838"/>
            <a:ext cx="8636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/>
              <a:t>Х</a:t>
            </a:r>
          </a:p>
        </p:txBody>
      </p:sp>
      <p:sp>
        <p:nvSpPr>
          <p:cNvPr id="21558" name="Text Box 54"/>
          <p:cNvSpPr txBox="1">
            <a:spLocks noChangeArrowheads="1"/>
          </p:cNvSpPr>
          <p:nvPr/>
        </p:nvSpPr>
        <p:spPr bwMode="auto">
          <a:xfrm>
            <a:off x="468313" y="3573463"/>
            <a:ext cx="17287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Тетраэдр</a:t>
            </a:r>
          </a:p>
        </p:txBody>
      </p:sp>
      <p:sp>
        <p:nvSpPr>
          <p:cNvPr id="21559" name="Text Box 55"/>
          <p:cNvSpPr txBox="1">
            <a:spLocks noChangeArrowheads="1"/>
          </p:cNvSpPr>
          <p:nvPr/>
        </p:nvSpPr>
        <p:spPr bwMode="auto">
          <a:xfrm>
            <a:off x="468313" y="4292600"/>
            <a:ext cx="17287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Куб</a:t>
            </a:r>
          </a:p>
        </p:txBody>
      </p:sp>
      <p:sp>
        <p:nvSpPr>
          <p:cNvPr id="21560" name="Text Box 56"/>
          <p:cNvSpPr txBox="1">
            <a:spLocks noChangeArrowheads="1"/>
          </p:cNvSpPr>
          <p:nvPr/>
        </p:nvSpPr>
        <p:spPr bwMode="auto">
          <a:xfrm>
            <a:off x="468313" y="4797425"/>
            <a:ext cx="1728787" cy="703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n-</a:t>
            </a:r>
            <a:r>
              <a:rPr lang="ru-RU" sz="1600"/>
              <a:t>угольная </a:t>
            </a:r>
          </a:p>
          <a:p>
            <a:r>
              <a:rPr lang="ru-RU" sz="1600"/>
              <a:t>пирамида</a:t>
            </a:r>
          </a:p>
        </p:txBody>
      </p:sp>
      <p:sp>
        <p:nvSpPr>
          <p:cNvPr id="21561" name="Text Box 57"/>
          <p:cNvSpPr txBox="1">
            <a:spLocks noChangeArrowheads="1"/>
          </p:cNvSpPr>
          <p:nvPr/>
        </p:nvSpPr>
        <p:spPr bwMode="auto">
          <a:xfrm>
            <a:off x="468313" y="5516563"/>
            <a:ext cx="1728787" cy="703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n-</a:t>
            </a:r>
            <a:r>
              <a:rPr lang="ru-RU" sz="1600"/>
              <a:t>угольная </a:t>
            </a:r>
          </a:p>
          <a:p>
            <a:r>
              <a:rPr lang="ru-RU" sz="1600"/>
              <a:t>призма</a:t>
            </a:r>
          </a:p>
        </p:txBody>
      </p:sp>
      <p:sp>
        <p:nvSpPr>
          <p:cNvPr id="21562" name="Text Box 58"/>
          <p:cNvSpPr txBox="1">
            <a:spLocks noChangeArrowheads="1"/>
          </p:cNvSpPr>
          <p:nvPr/>
        </p:nvSpPr>
        <p:spPr bwMode="auto">
          <a:xfrm>
            <a:off x="2555875" y="3429000"/>
            <a:ext cx="720725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4</a:t>
            </a:r>
          </a:p>
        </p:txBody>
      </p:sp>
      <p:sp>
        <p:nvSpPr>
          <p:cNvPr id="21563" name="Text Box 59"/>
          <p:cNvSpPr txBox="1">
            <a:spLocks noChangeArrowheads="1"/>
          </p:cNvSpPr>
          <p:nvPr/>
        </p:nvSpPr>
        <p:spPr bwMode="auto">
          <a:xfrm>
            <a:off x="4284663" y="3429000"/>
            <a:ext cx="503237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/>
              <a:t>4</a:t>
            </a:r>
          </a:p>
        </p:txBody>
      </p:sp>
      <p:sp>
        <p:nvSpPr>
          <p:cNvPr id="21564" name="Text Box 60"/>
          <p:cNvSpPr txBox="1">
            <a:spLocks noChangeArrowheads="1"/>
          </p:cNvSpPr>
          <p:nvPr/>
        </p:nvSpPr>
        <p:spPr bwMode="auto">
          <a:xfrm>
            <a:off x="5724525" y="3429000"/>
            <a:ext cx="719138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/>
              <a:t>6</a:t>
            </a:r>
          </a:p>
        </p:txBody>
      </p:sp>
      <p:sp>
        <p:nvSpPr>
          <p:cNvPr id="21566" name="Text Box 62"/>
          <p:cNvSpPr txBox="1">
            <a:spLocks noChangeArrowheads="1"/>
          </p:cNvSpPr>
          <p:nvPr/>
        </p:nvSpPr>
        <p:spPr bwMode="auto">
          <a:xfrm>
            <a:off x="2484438" y="4149725"/>
            <a:ext cx="865187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8</a:t>
            </a:r>
          </a:p>
        </p:txBody>
      </p:sp>
      <p:sp>
        <p:nvSpPr>
          <p:cNvPr id="21567" name="Text Box 63"/>
          <p:cNvSpPr txBox="1">
            <a:spLocks noChangeArrowheads="1"/>
          </p:cNvSpPr>
          <p:nvPr/>
        </p:nvSpPr>
        <p:spPr bwMode="auto">
          <a:xfrm>
            <a:off x="4140200" y="4149725"/>
            <a:ext cx="865188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/>
              <a:t>6</a:t>
            </a:r>
            <a:endParaRPr lang="ru-RU" sz="2800" b="1" dirty="0"/>
          </a:p>
        </p:txBody>
      </p:sp>
      <p:sp>
        <p:nvSpPr>
          <p:cNvPr id="21568" name="Text Box 64"/>
          <p:cNvSpPr txBox="1">
            <a:spLocks noChangeArrowheads="1"/>
          </p:cNvSpPr>
          <p:nvPr/>
        </p:nvSpPr>
        <p:spPr bwMode="auto">
          <a:xfrm>
            <a:off x="5651500" y="4149725"/>
            <a:ext cx="8636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/>
              <a:t>12</a:t>
            </a:r>
            <a:endParaRPr lang="ru-RU" sz="2800" b="1" dirty="0"/>
          </a:p>
        </p:txBody>
      </p:sp>
      <p:sp>
        <p:nvSpPr>
          <p:cNvPr id="21570" name="Text Box 66"/>
          <p:cNvSpPr txBox="1">
            <a:spLocks noChangeArrowheads="1"/>
          </p:cNvSpPr>
          <p:nvPr/>
        </p:nvSpPr>
        <p:spPr bwMode="auto">
          <a:xfrm>
            <a:off x="2195513" y="4868863"/>
            <a:ext cx="136842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/>
              <a:t>n+1</a:t>
            </a:r>
            <a:endParaRPr lang="ru-RU" sz="2800" b="1"/>
          </a:p>
        </p:txBody>
      </p:sp>
      <p:sp>
        <p:nvSpPr>
          <p:cNvPr id="21571" name="Text Box 67"/>
          <p:cNvSpPr txBox="1">
            <a:spLocks noChangeArrowheads="1"/>
          </p:cNvSpPr>
          <p:nvPr/>
        </p:nvSpPr>
        <p:spPr bwMode="auto">
          <a:xfrm>
            <a:off x="3995738" y="4868863"/>
            <a:ext cx="107950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/>
              <a:t>n</a:t>
            </a:r>
            <a:r>
              <a:rPr lang="ru-RU" sz="2800" b="1" dirty="0" smtClean="0"/>
              <a:t>+1</a:t>
            </a:r>
            <a:endParaRPr lang="ru-RU" sz="2800" b="1" dirty="0"/>
          </a:p>
        </p:txBody>
      </p:sp>
      <p:sp>
        <p:nvSpPr>
          <p:cNvPr id="21572" name="Text Box 68"/>
          <p:cNvSpPr txBox="1">
            <a:spLocks noChangeArrowheads="1"/>
          </p:cNvSpPr>
          <p:nvPr/>
        </p:nvSpPr>
        <p:spPr bwMode="auto">
          <a:xfrm>
            <a:off x="5651500" y="4868863"/>
            <a:ext cx="93662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/>
              <a:t>2</a:t>
            </a:r>
            <a:r>
              <a:rPr lang="en-US" sz="2800" b="1" dirty="0" smtClean="0"/>
              <a:t>n</a:t>
            </a:r>
            <a:endParaRPr lang="ru-RU" sz="2800" b="1" dirty="0"/>
          </a:p>
        </p:txBody>
      </p:sp>
      <p:sp>
        <p:nvSpPr>
          <p:cNvPr id="21575" name="Text Box 71"/>
          <p:cNvSpPr txBox="1">
            <a:spLocks noChangeArrowheads="1"/>
          </p:cNvSpPr>
          <p:nvPr/>
        </p:nvSpPr>
        <p:spPr bwMode="auto">
          <a:xfrm>
            <a:off x="2484438" y="5589588"/>
            <a:ext cx="792162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/>
              <a:t>2n</a:t>
            </a:r>
            <a:endParaRPr lang="ru-RU" sz="2800" b="1"/>
          </a:p>
        </p:txBody>
      </p:sp>
      <p:sp>
        <p:nvSpPr>
          <p:cNvPr id="21576" name="Text Box 72"/>
          <p:cNvSpPr txBox="1">
            <a:spLocks noChangeArrowheads="1"/>
          </p:cNvSpPr>
          <p:nvPr/>
        </p:nvSpPr>
        <p:spPr bwMode="auto">
          <a:xfrm>
            <a:off x="3995738" y="5589588"/>
            <a:ext cx="1081087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/>
              <a:t>n</a:t>
            </a:r>
            <a:r>
              <a:rPr lang="ru-RU" sz="2800" b="1" dirty="0" smtClean="0"/>
              <a:t>+2</a:t>
            </a:r>
            <a:endParaRPr lang="ru-RU" sz="2800" b="1" dirty="0"/>
          </a:p>
        </p:txBody>
      </p:sp>
      <p:sp>
        <p:nvSpPr>
          <p:cNvPr id="21577" name="Text Box 73"/>
          <p:cNvSpPr txBox="1">
            <a:spLocks noChangeArrowheads="1"/>
          </p:cNvSpPr>
          <p:nvPr/>
        </p:nvSpPr>
        <p:spPr bwMode="auto">
          <a:xfrm>
            <a:off x="5508625" y="5589588"/>
            <a:ext cx="1296988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/>
              <a:t>3</a:t>
            </a:r>
            <a:r>
              <a:rPr lang="en-US" sz="2800" b="1" dirty="0" smtClean="0"/>
              <a:t>n</a:t>
            </a:r>
            <a:endParaRPr lang="ru-RU" sz="2800" b="1" dirty="0"/>
          </a:p>
        </p:txBody>
      </p:sp>
      <p:sp>
        <p:nvSpPr>
          <p:cNvPr id="21578" name="Text Box 74"/>
          <p:cNvSpPr txBox="1">
            <a:spLocks noChangeArrowheads="1"/>
          </p:cNvSpPr>
          <p:nvPr/>
        </p:nvSpPr>
        <p:spPr bwMode="auto">
          <a:xfrm>
            <a:off x="7235825" y="3429000"/>
            <a:ext cx="100965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/>
              <a:t>2</a:t>
            </a:r>
          </a:p>
        </p:txBody>
      </p:sp>
      <p:sp>
        <p:nvSpPr>
          <p:cNvPr id="21579" name="Text Box 75"/>
          <p:cNvSpPr txBox="1">
            <a:spLocks noChangeArrowheads="1"/>
          </p:cNvSpPr>
          <p:nvPr/>
        </p:nvSpPr>
        <p:spPr bwMode="auto">
          <a:xfrm>
            <a:off x="7235825" y="4149725"/>
            <a:ext cx="100965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2</a:t>
            </a:r>
          </a:p>
        </p:txBody>
      </p:sp>
      <p:sp>
        <p:nvSpPr>
          <p:cNvPr id="21580" name="Text Box 76"/>
          <p:cNvSpPr txBox="1">
            <a:spLocks noChangeArrowheads="1"/>
          </p:cNvSpPr>
          <p:nvPr/>
        </p:nvSpPr>
        <p:spPr bwMode="auto">
          <a:xfrm>
            <a:off x="7235825" y="4868863"/>
            <a:ext cx="100965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2</a:t>
            </a:r>
          </a:p>
        </p:txBody>
      </p:sp>
      <p:sp>
        <p:nvSpPr>
          <p:cNvPr id="21581" name="Text Box 77"/>
          <p:cNvSpPr txBox="1">
            <a:spLocks noChangeArrowheads="1"/>
          </p:cNvSpPr>
          <p:nvPr/>
        </p:nvSpPr>
        <p:spPr bwMode="auto">
          <a:xfrm>
            <a:off x="7235825" y="5589588"/>
            <a:ext cx="100965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1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1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2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2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2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1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2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2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  <p:bldP spid="21551" grpId="0"/>
      <p:bldP spid="21552" grpId="0"/>
      <p:bldP spid="21553" grpId="0"/>
      <p:bldP spid="21554" grpId="0"/>
      <p:bldP spid="21556" grpId="0"/>
      <p:bldP spid="21558" grpId="0"/>
      <p:bldP spid="21559" grpId="0"/>
      <p:bldP spid="21560" grpId="0"/>
      <p:bldP spid="21561" grpId="0"/>
      <p:bldP spid="21562" grpId="0"/>
      <p:bldP spid="21563" grpId="0"/>
      <p:bldP spid="21564" grpId="0"/>
      <p:bldP spid="21566" grpId="0"/>
      <p:bldP spid="21567" grpId="0"/>
      <p:bldP spid="21568" grpId="0"/>
      <p:bldP spid="21570" grpId="0"/>
      <p:bldP spid="21571" grpId="0"/>
      <p:bldP spid="21572" grpId="0"/>
      <p:bldP spid="21575" grpId="0"/>
      <p:bldP spid="21576" grpId="0"/>
      <p:bldP spid="21577" grpId="0"/>
      <p:bldP spid="21578" grpId="0"/>
      <p:bldP spid="21579" grpId="0"/>
      <p:bldP spid="21580" grpId="0"/>
      <p:bldP spid="215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107950" y="188913"/>
            <a:ext cx="8856663" cy="6480175"/>
          </a:xfrm>
          <a:prstGeom prst="rect">
            <a:avLst/>
          </a:prstGeom>
          <a:noFill/>
          <a:ln w="7620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285720" y="333375"/>
            <a:ext cx="821536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Georgia" pitchFamily="18" charset="0"/>
              </a:rPr>
              <a:t>1</a:t>
            </a:r>
            <a:r>
              <a:rPr lang="en-US" sz="24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ru-RU" sz="2400" b="1" dirty="0" smtClean="0">
                <a:solidFill>
                  <a:srgbClr val="00B0F0"/>
                </a:solidFill>
                <a:latin typeface="Georgia" pitchFamily="18" charset="0"/>
              </a:rPr>
              <a:t>способ доказательства теоремы </a:t>
            </a:r>
            <a:r>
              <a:rPr lang="ru-RU" sz="2400" b="1" dirty="0">
                <a:solidFill>
                  <a:srgbClr val="00B0F0"/>
                </a:solidFill>
                <a:latin typeface="Georgia" pitchFamily="18" charset="0"/>
              </a:rPr>
              <a:t>Эйлера </a:t>
            </a:r>
            <a:endParaRPr lang="ru-RU" sz="2400" b="1" dirty="0">
              <a:latin typeface="Georgia" pitchFamily="18" charset="0"/>
            </a:endParaRP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4427538" y="793196"/>
            <a:ext cx="4429125" cy="56938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ru-RU" sz="1400" dirty="0">
                <a:latin typeface="Georgia" pitchFamily="18" charset="0"/>
              </a:rPr>
              <a:t>Имеется много доказательств теоремы Эйлера. В одной из них используется формула для суммы углов многоугольника. Рассмотрим это доказательство. Возьмем снаружи многогранника точку О вблизи от какой-либо грани F и спроектируем остальные грани на F из центра О . Их проекции образуют разбиение грани F на многоугольники. Подсчитаем двумя способами сумму </a:t>
            </a:r>
            <a:r>
              <a:rPr lang="ru-RU" sz="1400" dirty="0" err="1">
                <a:latin typeface="Georgia" pitchFamily="18" charset="0"/>
              </a:rPr>
              <a:t>α </a:t>
            </a:r>
            <a:r>
              <a:rPr lang="ru-RU" sz="1400" dirty="0">
                <a:latin typeface="Georgia" pitchFamily="18" charset="0"/>
              </a:rPr>
              <a:t>углов всех полученных многоугольников и самой грани F. Сумма </a:t>
            </a:r>
            <a:r>
              <a:rPr lang="ru-RU" sz="1400" dirty="0" err="1">
                <a:latin typeface="Georgia" pitchFamily="18" charset="0"/>
              </a:rPr>
              <a:t>угов</a:t>
            </a:r>
            <a:r>
              <a:rPr lang="ru-RU" sz="1400" dirty="0">
                <a:latin typeface="Georgia" pitchFamily="18" charset="0"/>
              </a:rPr>
              <a:t> n-угольника равна    </a:t>
            </a:r>
            <a:r>
              <a:rPr lang="ru-RU" sz="1400" dirty="0" err="1">
                <a:latin typeface="Georgia" pitchFamily="18" charset="0"/>
              </a:rPr>
              <a:t>π</a:t>
            </a:r>
            <a:r>
              <a:rPr lang="ru-RU" sz="1400" dirty="0">
                <a:latin typeface="Georgia" pitchFamily="18" charset="0"/>
              </a:rPr>
              <a:t>(</a:t>
            </a:r>
            <a:r>
              <a:rPr lang="ru-RU" sz="1400" dirty="0" err="1">
                <a:latin typeface="Georgia" pitchFamily="18" charset="0"/>
              </a:rPr>
              <a:t>n</a:t>
            </a:r>
            <a:r>
              <a:rPr lang="ru-RU" sz="1400" dirty="0">
                <a:latin typeface="Georgia" pitchFamily="18" charset="0"/>
              </a:rPr>
              <a:t> - 2). Сложим эти числа для всех граней (включая грань F). Сумма членов вида </a:t>
            </a:r>
            <a:r>
              <a:rPr lang="ru-RU" sz="1400" dirty="0" err="1">
                <a:latin typeface="Georgia" pitchFamily="18" charset="0"/>
              </a:rPr>
              <a:t>πn </a:t>
            </a:r>
            <a:r>
              <a:rPr lang="ru-RU" sz="1400" dirty="0">
                <a:latin typeface="Georgia" pitchFamily="18" charset="0"/>
              </a:rPr>
              <a:t>равна общему числу сторон всех граней, т.е. 2Р- ведь каждое из Р рёбер принадлежит двум граням. А так как у нас всего Г слагаемых, </a:t>
            </a:r>
            <a:r>
              <a:rPr lang="ru-RU" sz="1400" dirty="0" err="1">
                <a:latin typeface="Georgia" pitchFamily="18" charset="0"/>
              </a:rPr>
              <a:t>α </a:t>
            </a:r>
            <a:r>
              <a:rPr lang="ru-RU" sz="1400" dirty="0">
                <a:latin typeface="Georgia" pitchFamily="18" charset="0"/>
              </a:rPr>
              <a:t>= </a:t>
            </a:r>
            <a:r>
              <a:rPr lang="ru-RU" sz="1400" dirty="0" err="1">
                <a:latin typeface="Georgia" pitchFamily="18" charset="0"/>
              </a:rPr>
              <a:t>π</a:t>
            </a:r>
            <a:r>
              <a:rPr lang="ru-RU" sz="1400" dirty="0">
                <a:latin typeface="Georgia" pitchFamily="18" charset="0"/>
              </a:rPr>
              <a:t>(2Р - 2Г). Теперь найдем сумму углов при каждой вершине разбиения и сложим эти суммы. Если вершина лежит внутри грани F, то сумма углов вокруг нее равна 2π. Таких вершин </a:t>
            </a:r>
            <a:r>
              <a:rPr lang="ru-RU" sz="1400" dirty="0" err="1">
                <a:latin typeface="Georgia" pitchFamily="18" charset="0"/>
              </a:rPr>
              <a:t>В-k</a:t>
            </a:r>
            <a:r>
              <a:rPr lang="ru-RU" sz="1400" dirty="0">
                <a:latin typeface="Georgia" pitchFamily="18" charset="0"/>
              </a:rPr>
              <a:t>, где </a:t>
            </a:r>
            <a:r>
              <a:rPr lang="ru-RU" sz="1400" dirty="0" err="1">
                <a:latin typeface="Georgia" pitchFamily="18" charset="0"/>
              </a:rPr>
              <a:t>k</a:t>
            </a:r>
            <a:r>
              <a:rPr lang="ru-RU" sz="1400" dirty="0">
                <a:latin typeface="Georgia" pitchFamily="18" charset="0"/>
              </a:rPr>
              <a:t>- число вершин самой грани F, а значит, их вклад равен 2π(В - </a:t>
            </a:r>
            <a:r>
              <a:rPr lang="ru-RU" sz="1400" dirty="0" err="1">
                <a:latin typeface="Georgia" pitchFamily="18" charset="0"/>
              </a:rPr>
              <a:t>k</a:t>
            </a:r>
            <a:r>
              <a:rPr lang="ru-RU" sz="1400" dirty="0">
                <a:latin typeface="Georgia" pitchFamily="18" charset="0"/>
              </a:rPr>
              <a:t>). Углы при вершинах F считаются в сумме дважды (как углы F и как углы многоугольников разбиения); их вклад равен 2π(</a:t>
            </a:r>
            <a:r>
              <a:rPr lang="ru-RU" sz="1400" dirty="0" err="1">
                <a:latin typeface="Georgia" pitchFamily="18" charset="0"/>
              </a:rPr>
              <a:t>k</a:t>
            </a:r>
            <a:r>
              <a:rPr lang="ru-RU" sz="1400" dirty="0">
                <a:latin typeface="Georgia" pitchFamily="18" charset="0"/>
              </a:rPr>
              <a:t> - 2). Таким образом, </a:t>
            </a:r>
            <a:r>
              <a:rPr lang="ru-RU" sz="1400" dirty="0" err="1">
                <a:latin typeface="Georgia" pitchFamily="18" charset="0"/>
              </a:rPr>
              <a:t>α </a:t>
            </a:r>
            <a:r>
              <a:rPr lang="ru-RU" sz="1400" dirty="0">
                <a:latin typeface="Georgia" pitchFamily="18" charset="0"/>
              </a:rPr>
              <a:t>= 2π(B - </a:t>
            </a:r>
            <a:r>
              <a:rPr lang="ru-RU" sz="1400" dirty="0" err="1">
                <a:latin typeface="Georgia" pitchFamily="18" charset="0"/>
              </a:rPr>
              <a:t>k</a:t>
            </a:r>
            <a:r>
              <a:rPr lang="ru-RU" sz="1400" dirty="0">
                <a:latin typeface="Georgia" pitchFamily="18" charset="0"/>
              </a:rPr>
              <a:t>) + 2π(</a:t>
            </a:r>
            <a:r>
              <a:rPr lang="ru-RU" sz="1400" dirty="0" err="1">
                <a:latin typeface="Georgia" pitchFamily="18" charset="0"/>
              </a:rPr>
              <a:t>k</a:t>
            </a:r>
            <a:r>
              <a:rPr lang="ru-RU" sz="1400" dirty="0">
                <a:latin typeface="Georgia" pitchFamily="18" charset="0"/>
              </a:rPr>
              <a:t> - 2) = 2π(B - 2). Приравнивая два результата и сокращения на 2π, получаем требуемое равенство </a:t>
            </a:r>
            <a:r>
              <a:rPr lang="ru-RU" sz="1400" b="1" dirty="0">
                <a:latin typeface="Georgia" pitchFamily="18" charset="0"/>
              </a:rPr>
              <a:t>Р - Г = В</a:t>
            </a:r>
            <a:r>
              <a:rPr lang="ru-RU" sz="1400" dirty="0">
                <a:latin typeface="Georgia" pitchFamily="18" charset="0"/>
              </a:rPr>
              <a:t> </a:t>
            </a:r>
            <a:r>
              <a:rPr lang="ru-RU" sz="1400" b="1" dirty="0">
                <a:latin typeface="Georgia" pitchFamily="18" charset="0"/>
              </a:rPr>
              <a:t>- 2</a:t>
            </a:r>
          </a:p>
        </p:txBody>
      </p:sp>
      <p:grpSp>
        <p:nvGrpSpPr>
          <p:cNvPr id="2" name="Group 103"/>
          <p:cNvGrpSpPr>
            <a:grpSpLocks/>
          </p:cNvGrpSpPr>
          <p:nvPr/>
        </p:nvGrpSpPr>
        <p:grpSpPr bwMode="auto">
          <a:xfrm>
            <a:off x="611188" y="3284538"/>
            <a:ext cx="3602037" cy="2881312"/>
            <a:chOff x="385" y="2069"/>
            <a:chExt cx="2269" cy="1815"/>
          </a:xfrm>
        </p:grpSpPr>
        <p:sp>
          <p:nvSpPr>
            <p:cNvPr id="7196" name="Line 13"/>
            <p:cNvSpPr>
              <a:spLocks noChangeShapeType="1"/>
            </p:cNvSpPr>
            <p:nvPr/>
          </p:nvSpPr>
          <p:spPr bwMode="auto">
            <a:xfrm>
              <a:off x="386" y="2977"/>
              <a:ext cx="2268" cy="27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98"/>
            <p:cNvGrpSpPr>
              <a:grpSpLocks/>
            </p:cNvGrpSpPr>
            <p:nvPr/>
          </p:nvGrpSpPr>
          <p:grpSpPr bwMode="auto">
            <a:xfrm>
              <a:off x="385" y="2069"/>
              <a:ext cx="2269" cy="1815"/>
              <a:chOff x="385" y="2069"/>
              <a:chExt cx="2269" cy="1815"/>
            </a:xfrm>
          </p:grpSpPr>
          <p:sp>
            <p:nvSpPr>
              <p:cNvPr id="7198" name="Line 21"/>
              <p:cNvSpPr>
                <a:spLocks noChangeShapeType="1"/>
              </p:cNvSpPr>
              <p:nvPr/>
            </p:nvSpPr>
            <p:spPr bwMode="auto">
              <a:xfrm>
                <a:off x="430" y="2069"/>
                <a:ext cx="544" cy="907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4" name="Group 97"/>
              <p:cNvGrpSpPr>
                <a:grpSpLocks/>
              </p:cNvGrpSpPr>
              <p:nvPr/>
            </p:nvGrpSpPr>
            <p:grpSpPr bwMode="auto">
              <a:xfrm>
                <a:off x="385" y="2069"/>
                <a:ext cx="2269" cy="1815"/>
                <a:chOff x="385" y="2069"/>
                <a:chExt cx="2269" cy="1815"/>
              </a:xfrm>
            </p:grpSpPr>
            <p:sp>
              <p:nvSpPr>
                <p:cNvPr id="7200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883" y="3249"/>
                  <a:ext cx="771" cy="635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01" name="Line 15"/>
                <p:cNvSpPr>
                  <a:spLocks noChangeShapeType="1"/>
                </p:cNvSpPr>
                <p:nvPr/>
              </p:nvSpPr>
              <p:spPr bwMode="auto">
                <a:xfrm>
                  <a:off x="930" y="3884"/>
                  <a:ext cx="953" cy="0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02" name="Line 16"/>
                <p:cNvSpPr>
                  <a:spLocks noChangeShapeType="1"/>
                </p:cNvSpPr>
                <p:nvPr/>
              </p:nvSpPr>
              <p:spPr bwMode="auto">
                <a:xfrm>
                  <a:off x="386" y="2977"/>
                  <a:ext cx="544" cy="907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03" name="Line 18"/>
                <p:cNvSpPr>
                  <a:spLocks noChangeShapeType="1"/>
                </p:cNvSpPr>
                <p:nvPr/>
              </p:nvSpPr>
              <p:spPr bwMode="auto">
                <a:xfrm>
                  <a:off x="430" y="2069"/>
                  <a:ext cx="2223" cy="272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04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927" y="2387"/>
                  <a:ext cx="726" cy="589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05" name="Line 20"/>
                <p:cNvSpPr>
                  <a:spLocks noChangeShapeType="1"/>
                </p:cNvSpPr>
                <p:nvPr/>
              </p:nvSpPr>
              <p:spPr bwMode="auto">
                <a:xfrm>
                  <a:off x="974" y="2976"/>
                  <a:ext cx="953" cy="0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06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385" y="2069"/>
                  <a:ext cx="46" cy="907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07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930" y="2976"/>
                  <a:ext cx="45" cy="908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08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1882" y="2976"/>
                  <a:ext cx="45" cy="908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209" name="Line 25"/>
                <p:cNvSpPr>
                  <a:spLocks noChangeShapeType="1"/>
                </p:cNvSpPr>
                <p:nvPr/>
              </p:nvSpPr>
              <p:spPr bwMode="auto">
                <a:xfrm>
                  <a:off x="2653" y="2341"/>
                  <a:ext cx="0" cy="908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5" name="Group 99"/>
          <p:cNvGrpSpPr>
            <a:grpSpLocks/>
          </p:cNvGrpSpPr>
          <p:nvPr/>
        </p:nvGrpSpPr>
        <p:grpSpPr bwMode="auto">
          <a:xfrm>
            <a:off x="2268538" y="1341438"/>
            <a:ext cx="647700" cy="501650"/>
            <a:chOff x="1429" y="845"/>
            <a:chExt cx="408" cy="316"/>
          </a:xfrm>
        </p:grpSpPr>
        <p:sp>
          <p:nvSpPr>
            <p:cNvPr id="7194" name="Oval 72"/>
            <p:cNvSpPr>
              <a:spLocks noChangeArrowheads="1"/>
            </p:cNvSpPr>
            <p:nvPr/>
          </p:nvSpPr>
          <p:spPr bwMode="auto">
            <a:xfrm>
              <a:off x="1474" y="1071"/>
              <a:ext cx="91" cy="90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5" name="Text Box 73"/>
            <p:cNvSpPr txBox="1">
              <a:spLocks noChangeArrowheads="1"/>
            </p:cNvSpPr>
            <p:nvPr/>
          </p:nvSpPr>
          <p:spPr bwMode="auto">
            <a:xfrm>
              <a:off x="1429" y="845"/>
              <a:ext cx="408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/>
                <a:t>O</a:t>
              </a:r>
              <a:endParaRPr lang="ru-RU" sz="2000" b="1"/>
            </a:p>
          </p:txBody>
        </p:sp>
      </p:grpSp>
      <p:sp>
        <p:nvSpPr>
          <p:cNvPr id="23639" name="Text Box 87"/>
          <p:cNvSpPr txBox="1">
            <a:spLocks noChangeArrowheads="1"/>
          </p:cNvSpPr>
          <p:nvPr/>
        </p:nvSpPr>
        <p:spPr bwMode="auto">
          <a:xfrm>
            <a:off x="611188" y="2924175"/>
            <a:ext cx="6477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F</a:t>
            </a:r>
            <a:endParaRPr lang="ru-RU" sz="2000" b="1"/>
          </a:p>
        </p:txBody>
      </p:sp>
      <p:grpSp>
        <p:nvGrpSpPr>
          <p:cNvPr id="6" name="Group 101"/>
          <p:cNvGrpSpPr>
            <a:grpSpLocks/>
          </p:cNvGrpSpPr>
          <p:nvPr/>
        </p:nvGrpSpPr>
        <p:grpSpPr bwMode="auto">
          <a:xfrm>
            <a:off x="755650" y="3357563"/>
            <a:ext cx="3455988" cy="1366837"/>
            <a:chOff x="476" y="2115"/>
            <a:chExt cx="2177" cy="861"/>
          </a:xfrm>
        </p:grpSpPr>
        <p:sp>
          <p:nvSpPr>
            <p:cNvPr id="7190" name="Line 88"/>
            <p:cNvSpPr>
              <a:spLocks noChangeShapeType="1"/>
            </p:cNvSpPr>
            <p:nvPr/>
          </p:nvSpPr>
          <p:spPr bwMode="auto">
            <a:xfrm flipV="1">
              <a:off x="2245" y="2387"/>
              <a:ext cx="408" cy="4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1" name="Line 89"/>
            <p:cNvSpPr>
              <a:spLocks noChangeShapeType="1"/>
            </p:cNvSpPr>
            <p:nvPr/>
          </p:nvSpPr>
          <p:spPr bwMode="auto">
            <a:xfrm flipH="1" flipV="1">
              <a:off x="476" y="2115"/>
              <a:ext cx="317" cy="9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2" name="Line 91"/>
            <p:cNvSpPr>
              <a:spLocks noChangeShapeType="1"/>
            </p:cNvSpPr>
            <p:nvPr/>
          </p:nvSpPr>
          <p:spPr bwMode="auto">
            <a:xfrm flipH="1">
              <a:off x="975" y="2840"/>
              <a:ext cx="136" cy="13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3" name="Line 92"/>
            <p:cNvSpPr>
              <a:spLocks noChangeShapeType="1"/>
            </p:cNvSpPr>
            <p:nvPr/>
          </p:nvSpPr>
          <p:spPr bwMode="auto">
            <a:xfrm flipH="1" flipV="1">
              <a:off x="1746" y="2795"/>
              <a:ext cx="181" cy="181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100"/>
          <p:cNvGrpSpPr>
            <a:grpSpLocks/>
          </p:cNvGrpSpPr>
          <p:nvPr/>
        </p:nvGrpSpPr>
        <p:grpSpPr bwMode="auto">
          <a:xfrm>
            <a:off x="611188" y="1844675"/>
            <a:ext cx="3529012" cy="4321175"/>
            <a:chOff x="385" y="1162"/>
            <a:chExt cx="2223" cy="2722"/>
          </a:xfrm>
        </p:grpSpPr>
        <p:sp>
          <p:nvSpPr>
            <p:cNvPr id="7178" name="Line 74"/>
            <p:cNvSpPr>
              <a:spLocks noChangeShapeType="1"/>
            </p:cNvSpPr>
            <p:nvPr/>
          </p:nvSpPr>
          <p:spPr bwMode="auto">
            <a:xfrm flipV="1">
              <a:off x="385" y="1162"/>
              <a:ext cx="1089" cy="181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9" name="Line 75"/>
            <p:cNvSpPr>
              <a:spLocks noChangeShapeType="1"/>
            </p:cNvSpPr>
            <p:nvPr/>
          </p:nvSpPr>
          <p:spPr bwMode="auto">
            <a:xfrm flipV="1">
              <a:off x="930" y="1162"/>
              <a:ext cx="589" cy="27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0" name="Line 76"/>
            <p:cNvSpPr>
              <a:spLocks noChangeShapeType="1"/>
            </p:cNvSpPr>
            <p:nvPr/>
          </p:nvSpPr>
          <p:spPr bwMode="auto">
            <a:xfrm flipH="1" flipV="1">
              <a:off x="1519" y="1162"/>
              <a:ext cx="363" cy="27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1" name="Line 77"/>
            <p:cNvSpPr>
              <a:spLocks noChangeShapeType="1"/>
            </p:cNvSpPr>
            <p:nvPr/>
          </p:nvSpPr>
          <p:spPr bwMode="auto">
            <a:xfrm flipH="1" flipV="1">
              <a:off x="1565" y="1162"/>
              <a:ext cx="1043" cy="20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2" name="Line 78"/>
            <p:cNvSpPr>
              <a:spLocks noChangeShapeType="1"/>
            </p:cNvSpPr>
            <p:nvPr/>
          </p:nvSpPr>
          <p:spPr bwMode="auto">
            <a:xfrm>
              <a:off x="884" y="2251"/>
              <a:ext cx="1315" cy="166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3" name="Line 79"/>
            <p:cNvSpPr>
              <a:spLocks noChangeShapeType="1"/>
            </p:cNvSpPr>
            <p:nvPr/>
          </p:nvSpPr>
          <p:spPr bwMode="auto">
            <a:xfrm flipH="1">
              <a:off x="1752" y="2417"/>
              <a:ext cx="447" cy="388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4" name="Line 80"/>
            <p:cNvSpPr>
              <a:spLocks noChangeShapeType="1"/>
            </p:cNvSpPr>
            <p:nvPr/>
          </p:nvSpPr>
          <p:spPr bwMode="auto">
            <a:xfrm>
              <a:off x="1199" y="2805"/>
              <a:ext cx="553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5" name="Line 81"/>
            <p:cNvSpPr>
              <a:spLocks noChangeShapeType="1"/>
            </p:cNvSpPr>
            <p:nvPr/>
          </p:nvSpPr>
          <p:spPr bwMode="auto">
            <a:xfrm>
              <a:off x="884" y="2251"/>
              <a:ext cx="315" cy="554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6" name="Oval 83"/>
            <p:cNvSpPr>
              <a:spLocks noChangeArrowheads="1"/>
            </p:cNvSpPr>
            <p:nvPr/>
          </p:nvSpPr>
          <p:spPr bwMode="auto">
            <a:xfrm>
              <a:off x="793" y="2205"/>
              <a:ext cx="91" cy="90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7" name="Oval 84"/>
            <p:cNvSpPr>
              <a:spLocks noChangeArrowheads="1"/>
            </p:cNvSpPr>
            <p:nvPr/>
          </p:nvSpPr>
          <p:spPr bwMode="auto">
            <a:xfrm>
              <a:off x="1111" y="2750"/>
              <a:ext cx="91" cy="90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8" name="Oval 86"/>
            <p:cNvSpPr>
              <a:spLocks noChangeArrowheads="1"/>
            </p:cNvSpPr>
            <p:nvPr/>
          </p:nvSpPr>
          <p:spPr bwMode="auto">
            <a:xfrm>
              <a:off x="2154" y="2387"/>
              <a:ext cx="91" cy="90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9" name="Oval 85"/>
            <p:cNvSpPr>
              <a:spLocks noChangeArrowheads="1"/>
            </p:cNvSpPr>
            <p:nvPr/>
          </p:nvSpPr>
          <p:spPr bwMode="auto">
            <a:xfrm>
              <a:off x="1701" y="2750"/>
              <a:ext cx="91" cy="90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3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4" grpId="0" animBg="1"/>
      <p:bldP spid="236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Во многом его научные труды составляют не только математические ,но и в других отраслях наук как и физика, наиболее популярное издание-это небесная механика и др.</a:t>
            </a:r>
          </a:p>
          <a:p>
            <a:r>
              <a:rPr lang="ru-RU" dirty="0" smtClean="0"/>
              <a:t>Общий объем сочинений Эйлера громаден. Свыше 800 его опубликованных научных работ составляют около 30 000 печатных страниц и складываются в основном из следующего: 600 статей в изданиях Петербургской Академии наук, 130 статей, опубликованных в Берлине, 30 статей в разных журналах Европы, 15 мемуаров, удостоенных премий и поощрений Парижской Академии наук, и 40 книг отдельных сочинений.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Это были представлены малая часть трудов Леонарда Эйлера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0"/>
            <a:ext cx="8229600" cy="6858000"/>
          </a:xfrm>
        </p:spPr>
        <p:txBody>
          <a:bodyPr>
            <a:normAutofit/>
          </a:bodyPr>
          <a:lstStyle/>
          <a:p>
            <a:r>
              <a:rPr lang="ru-RU" dirty="0" smtClean="0"/>
              <a:t>Все это составит 72 тома близкого к завершению Полного собрания трудов (</a:t>
            </a:r>
            <a:r>
              <a:rPr lang="ru-RU" dirty="0" err="1" smtClean="0"/>
              <a:t>Opera</a:t>
            </a:r>
            <a:r>
              <a:rPr lang="ru-RU" dirty="0" smtClean="0"/>
              <a:t> </a:t>
            </a:r>
            <a:r>
              <a:rPr lang="ru-RU" dirty="0" err="1" smtClean="0"/>
              <a:t>omnia</a:t>
            </a:r>
            <a:r>
              <a:rPr lang="ru-RU" dirty="0" smtClean="0"/>
              <a:t>) Эйлера, издаваемого в Швейцарии с 1911. Все работы печатаются здесь на том языке, на котором они были первоначально опубликованы (т.е. на латинском и французском языках, которые были в середине XVIII в. основными рабочими языками, соответственно, Петербургской и Берлинской академий). К этому добавится еще 10 томов его Научной переписки, к изданию которой приступили в 1975.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571744"/>
            <a:ext cx="8229600" cy="1139825"/>
          </a:xfrm>
        </p:spPr>
        <p:txBody>
          <a:bodyPr>
            <a:prstTxWarp prst="textPlain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ru-RU" b="1" dirty="0" smtClean="0">
                <a:ln w="10541" cmpd="sng">
                  <a:solidFill>
                    <a:srgbClr val="0000FF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Спасибо за внимание</a:t>
            </a:r>
            <a:endParaRPr lang="ru-RU" b="1" dirty="0">
              <a:ln w="10541" cmpd="sng">
                <a:solidFill>
                  <a:srgbClr val="0000FF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106</TotalTime>
  <Words>534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Реферат на тему :Автобиография Леонард Эйлер.</vt:lpstr>
      <vt:lpstr>Леонард Эйлер:4 апреля 1707 г. – 7 сентября 1783 г.</vt:lpstr>
      <vt:lpstr>Слайд 3</vt:lpstr>
      <vt:lpstr>Научные труды Леонарда Эйлера.</vt:lpstr>
      <vt:lpstr>Теорема Эйлера о Многогранниках </vt:lpstr>
      <vt:lpstr>Слайд 6</vt:lpstr>
      <vt:lpstr>Слайд 7</vt:lpstr>
      <vt:lpstr>Это были представлены малая часть трудов Леонарда Эйлера.</vt:lpstr>
      <vt:lpstr>Слайд 9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Реферат на тему :Автобиография Леонард Эйлер.</dc:title>
  <dc:creator>Georgiy</dc:creator>
  <cp:lastModifiedBy>Georgiy</cp:lastModifiedBy>
  <cp:revision>13</cp:revision>
  <dcterms:created xsi:type="dcterms:W3CDTF">2013-10-31T04:35:16Z</dcterms:created>
  <dcterms:modified xsi:type="dcterms:W3CDTF">2013-10-31T06:35:51Z</dcterms:modified>
</cp:coreProperties>
</file>