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57" r:id="rId4"/>
    <p:sldId id="260" r:id="rId5"/>
    <p:sldId id="261" r:id="rId6"/>
    <p:sldId id="262" r:id="rId7"/>
    <p:sldId id="258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0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0FC52-37A4-4873-97BA-A93A408DC8D3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43AE6-97BC-4210-8C94-4F83E6968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363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43AE6-97BC-4210-8C94-4F83E69689E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83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37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92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986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24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23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54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737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08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681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97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03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C62C9-EB4A-4B2F-8AE8-4A436E9B82B1}" type="datetimeFigureOut">
              <a:rPr lang="ru-RU" smtClean="0"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A6E48-8139-4913-82B2-C122932536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69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Первый замечательный предел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Он такой замечательный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5447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600" dirty="0" smtClean="0"/>
              <a:t>Определение</a:t>
            </a:r>
            <a:endParaRPr lang="ru-RU" sz="4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08720"/>
            <a:ext cx="1107550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u="sng" dirty="0" smtClean="0"/>
              <a:t>Первый замечательный предел </a:t>
            </a:r>
            <a:r>
              <a:rPr lang="ru-RU" sz="3600" dirty="0" smtClean="0"/>
              <a:t>–</a:t>
            </a:r>
            <a:r>
              <a:rPr lang="ru-RU" sz="3600" dirty="0" smtClean="0"/>
              <a:t>Предел </a:t>
            </a:r>
            <a:r>
              <a:rPr lang="ru-RU" sz="3600" dirty="0"/>
              <a:t>отношения синуса к его </a:t>
            </a:r>
            <a:r>
              <a:rPr lang="ru-RU" sz="3600" dirty="0" smtClean="0"/>
              <a:t>аргументу, </a:t>
            </a:r>
            <a:r>
              <a:rPr lang="ru-RU" sz="3600" dirty="0"/>
              <a:t>когда аргумент стремится к нулю.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3314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docs.exdat.com/pars_docs/tw_refs/14/13326/13326_html_me95a17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658" y="1027906"/>
            <a:ext cx="9314683" cy="465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05809" y="4187686"/>
            <a:ext cx="1126434" cy="9694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57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2920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071" y="1045542"/>
            <a:ext cx="7670571" cy="2468830"/>
          </a:xfrm>
        </p:spPr>
      </p:pic>
      <p:pic>
        <p:nvPicPr>
          <p:cNvPr id="7" name="Рисунок 6" descr="\frac{\sin x}{2} &lt; \frac{x}{2} &lt; \frac{\mathrm{tg} x}{2}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317" y="4125341"/>
            <a:ext cx="2173047" cy="839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Рисунок 6" descr="\frac{1}{\mathrm{tg} x} &lt; \frac{1}{x} &lt; \frac{1}{\sin x}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5" y="4754708"/>
            <a:ext cx="3787138" cy="122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526157" y="4157449"/>
            <a:ext cx="22313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526157" y="470369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983357" y="513231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983357" y="4072810"/>
            <a:ext cx="5859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Так как </a:t>
            </a:r>
            <a:r>
              <a:rPr lang="en-US" sz="2400" dirty="0" smtClean="0"/>
              <a:t>X          </a:t>
            </a:r>
            <a:r>
              <a:rPr lang="ru-RU" sz="2400" dirty="0" smtClean="0"/>
              <a:t> </a:t>
            </a:r>
            <a:r>
              <a:rPr lang="en-US" sz="2400" dirty="0" smtClean="0"/>
              <a:t>0</a:t>
            </a:r>
            <a:r>
              <a:rPr lang="ru-RU" sz="2400" dirty="0" smtClean="0"/>
              <a:t>+ : </a:t>
            </a:r>
            <a:r>
              <a:rPr lang="en-US" sz="2400" dirty="0" smtClean="0"/>
              <a:t>sin(x)&gt;0, x&gt;0, </a:t>
            </a:r>
            <a:r>
              <a:rPr lang="en-US" sz="2400" dirty="0" err="1" smtClean="0"/>
              <a:t>tg</a:t>
            </a:r>
            <a:r>
              <a:rPr lang="en-US" sz="2400" dirty="0" smtClean="0"/>
              <a:t>(x)&gt;0</a:t>
            </a:r>
            <a:r>
              <a:rPr lang="ru-RU" sz="2400" dirty="0" smtClean="0"/>
              <a:t>, то</a:t>
            </a:r>
            <a:endParaRPr lang="ru-RU" sz="24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7262191" y="4303642"/>
            <a:ext cx="622852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27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46922" y="24686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504122" y="32687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504122" y="366878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504122" y="40688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269325" y="1360349"/>
            <a:ext cx="10497827" cy="4254239"/>
            <a:chOff x="269325" y="2144121"/>
            <a:chExt cx="10497827" cy="4254239"/>
          </a:xfrm>
        </p:grpSpPr>
        <p:pic>
          <p:nvPicPr>
            <p:cNvPr id="2052" name="Рисунок 4" descr="\cos x &lt; \frac{\sin x}{x} &lt;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712" y="2728939"/>
              <a:ext cx="2996712" cy="874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967687" y="2144121"/>
              <a:ext cx="273773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Умножаем на 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sin x</a:t>
              </a:r>
              <a:r>
                <a:rPr lang="ru-RU" sz="24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9325" y="2185928"/>
              <a:ext cx="565068" cy="2923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smtClean="0"/>
                <a:t>1)</a:t>
              </a:r>
            </a:p>
            <a:p>
              <a:endParaRPr lang="en-US" sz="2300" b="1" dirty="0"/>
            </a:p>
            <a:p>
              <a:endParaRPr lang="ru-RU" sz="2300" b="1" dirty="0" smtClean="0"/>
            </a:p>
            <a:p>
              <a:endParaRPr lang="ru-RU" sz="2300" b="1" dirty="0"/>
            </a:p>
            <a:p>
              <a:endParaRPr lang="ru-RU" sz="2300" b="1" dirty="0" smtClean="0"/>
            </a:p>
            <a:p>
              <a:endParaRPr lang="ru-RU" sz="2300" b="1" dirty="0"/>
            </a:p>
            <a:p>
              <a:endParaRPr lang="en-US" sz="2300" b="1" dirty="0" smtClean="0"/>
            </a:p>
            <a:p>
              <a:endParaRPr lang="ru-RU" sz="2300" b="1" dirty="0"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700155" y="2144121"/>
              <a:ext cx="5066997" cy="4254239"/>
              <a:chOff x="5700155" y="2144121"/>
              <a:chExt cx="5066997" cy="4254239"/>
            </a:xfrm>
          </p:grpSpPr>
          <p:pic>
            <p:nvPicPr>
              <p:cNvPr id="2051" name="Рисунок 3" descr="\lim_{x \to 0+} \cos x \leqslant \lim_{x \to 0+}\frac{\sin x}{x} \leqslant 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8602" y="2982241"/>
                <a:ext cx="4188550" cy="7582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0" name="Рисунок 2" descr="1 \leqslant \lim_{x \to 0+}\frac{\sin x}{x} \leqslant 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8602" y="4088176"/>
                <a:ext cx="2990850" cy="8001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49" name="Рисунок 1" descr="\lim_{x \to 0+}\frac{\sin x}{x} = 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8602" y="5435275"/>
                <a:ext cx="2774603" cy="9630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Rectangle 8"/>
              <p:cNvSpPr>
                <a:spLocks noChangeArrowheads="1"/>
              </p:cNvSpPr>
              <p:nvPr/>
            </p:nvSpPr>
            <p:spPr bwMode="auto">
              <a:xfrm>
                <a:off x="6471393" y="2144121"/>
                <a:ext cx="2989023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Перейдём к пределу:</a:t>
                </a:r>
                <a:endPara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700155" y="2160676"/>
                <a:ext cx="581891" cy="3985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300" b="1" dirty="0" smtClean="0"/>
                  <a:t>2)</a:t>
                </a:r>
              </a:p>
              <a:p>
                <a:endParaRPr lang="ru-RU" sz="2300" b="1" dirty="0" smtClean="0"/>
              </a:p>
              <a:p>
                <a:endParaRPr lang="ru-RU" sz="2300" b="1" dirty="0"/>
              </a:p>
              <a:p>
                <a:r>
                  <a:rPr lang="ru-RU" sz="2300" b="1" dirty="0" smtClean="0"/>
                  <a:t>А)</a:t>
                </a:r>
              </a:p>
              <a:p>
                <a:endParaRPr lang="ru-RU" sz="2300" b="1" dirty="0"/>
              </a:p>
              <a:p>
                <a:endParaRPr lang="ru-RU" sz="2300" b="1" dirty="0" smtClean="0"/>
              </a:p>
              <a:p>
                <a:r>
                  <a:rPr lang="ru-RU" sz="2300" b="1" dirty="0" smtClean="0"/>
                  <a:t>Б)</a:t>
                </a:r>
              </a:p>
              <a:p>
                <a:endParaRPr lang="ru-RU" sz="2300" b="1" dirty="0"/>
              </a:p>
              <a:p>
                <a:endParaRPr lang="ru-RU" sz="2300" b="1" dirty="0" smtClean="0"/>
              </a:p>
              <a:p>
                <a:endParaRPr lang="ru-RU" sz="2300" b="1" dirty="0"/>
              </a:p>
              <a:p>
                <a:r>
                  <a:rPr lang="ru-RU" sz="2300" b="1" dirty="0" smtClean="0"/>
                  <a:t>В)</a:t>
                </a:r>
                <a:endParaRPr lang="ru-RU" sz="2300" b="1" dirty="0"/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5807034" y="6044540"/>
            <a:ext cx="4358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Ч.Т.Д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1050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Следствия </a:t>
            </a:r>
            <a:endParaRPr lang="ru-RU" dirty="0"/>
          </a:p>
        </p:txBody>
      </p:sp>
      <p:pic>
        <p:nvPicPr>
          <p:cNvPr id="1026" name="Picture 2" descr="http://ru.convdocs.org/pars_docs/refs/174/173305/173305_html_458e0f7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107" y="3214748"/>
            <a:ext cx="3233399" cy="159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rudocs.exdat.com/pars_docs/tw_refs/83/82420/82420_html_m6b1f60c8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58" y="1696236"/>
            <a:ext cx="3395586" cy="16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ru.convdocs.org/pars_docs/refs/174/173305/173305_html_mffc0c9b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506" y="1592261"/>
            <a:ext cx="3457704" cy="162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91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0965" y="284604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200" dirty="0" smtClean="0"/>
              <a:t>Спасибо за внимание!</a:t>
            </a: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252984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70</Words>
  <Application>Microsoft Office PowerPoint</Application>
  <PresentationFormat>Произвольный</PresentationFormat>
  <Paragraphs>32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Первый замечательный предел</vt:lpstr>
      <vt:lpstr>Определение</vt:lpstr>
      <vt:lpstr>Презентация PowerPoint</vt:lpstr>
      <vt:lpstr>Презентация PowerPoint</vt:lpstr>
      <vt:lpstr>Презентация PowerPoint</vt:lpstr>
      <vt:lpstr>Следствия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Первый замечательный предел</dc:title>
  <dc:creator>Даниил</dc:creator>
  <cp:lastModifiedBy>dannilluk@mail.ru</cp:lastModifiedBy>
  <cp:revision>13</cp:revision>
  <dcterms:created xsi:type="dcterms:W3CDTF">2013-10-28T13:33:25Z</dcterms:created>
  <dcterms:modified xsi:type="dcterms:W3CDTF">2013-10-30T17:43:03Z</dcterms:modified>
</cp:coreProperties>
</file>