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4" r:id="rId12"/>
    <p:sldId id="272" r:id="rId13"/>
    <p:sldId id="27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4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70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4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7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9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30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32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33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37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38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39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42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43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44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45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46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47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48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49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0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1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2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3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4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5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6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7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8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9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60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61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62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63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64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65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66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67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68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69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70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72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74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76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77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78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79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80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82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84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86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88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90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92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94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95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96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97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98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99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00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01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02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03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04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05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06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07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08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09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10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11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12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13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14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15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16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17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18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19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20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21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22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23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24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25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26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27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28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29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30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31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32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33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34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35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36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37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38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39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40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41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42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43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44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45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46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47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48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49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50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51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52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53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54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55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56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57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58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59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60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61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62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63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64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65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66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67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68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69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0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1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2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3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7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8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9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0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1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2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3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5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6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7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8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9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0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1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2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3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5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6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7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8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9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00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01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02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03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04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05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06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07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08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09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10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11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12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13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14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15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16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17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18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19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8650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8651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20" name="Rectangle 2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21" name="Rectangle 22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22" name="Rectangle 2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6A7F1-359C-4FD4-9B78-19741151631D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6370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79A2B8-D691-4AB2-946C-62D1A7627FD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016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17609-86E1-4255-A91B-18C3D7EA100C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412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7A2A6-A89F-494D-9677-276BE8367031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0789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20842F-0DAC-421E-A647-E59C3B56B8AD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5390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37380-1191-4F87-AC15-F756DBDECFE7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884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9769D8-843C-4AFE-8A81-EAAA10AE4E99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9759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5F38BB-7128-4A3D-A342-582C4A2B29C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615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11A60-FD46-4C69-8909-39F24B7ACFF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844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3D1E87-2530-4C5D-89EE-8CDA789125ED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1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31339-CF4B-475E-B164-84AA82B3216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328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7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7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17411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12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13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14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15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16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17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18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19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20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21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22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23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24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25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26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27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28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29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30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31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32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33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34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35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36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37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38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39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40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41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42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43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44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45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46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47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48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49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50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51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52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53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54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55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56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57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58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59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60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61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62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63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64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65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66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67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68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69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70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71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72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73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74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75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76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77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78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79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80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81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82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83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84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85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86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87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88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89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90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91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92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93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94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95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96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97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98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499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00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01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02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03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04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05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06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07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08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09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10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11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12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13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14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15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16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17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18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19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20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21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22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23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24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25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26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27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28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29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30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31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32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33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34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35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36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37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38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39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40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41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42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43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44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45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46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47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48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49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50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51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52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53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54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55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56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57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58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59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60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61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62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63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64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65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66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67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68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69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70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71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72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73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74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75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76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77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78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79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80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81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82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83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84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85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86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87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88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89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90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91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92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93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94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95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96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97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98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599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00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01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02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03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04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05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06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07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08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09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10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11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12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13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14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15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16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17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18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19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20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21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22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23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24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625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7626" name="Rectangle 2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231D34-9424-4BA5-8445-2A27DE38A129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17627" name="Rectangle 2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7628" name="Rectangle 2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7629" name="Rectangle 2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7630" name="Rectangle 2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4907514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екае\Desktop\Новая папка\1307816884_sto-dlya-nl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1539">
            <a:off x="4301296" y="2973202"/>
            <a:ext cx="4578148" cy="31932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екае\Desktop\AlienL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61073">
            <a:off x="285962" y="2720531"/>
            <a:ext cx="3942520" cy="34624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3800749" y="5952822"/>
            <a:ext cx="5321696" cy="871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Выполнил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:</a:t>
            </a:r>
            <a:r>
              <a:rPr kumimoji="0" lang="ru-RU" sz="240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Кирдяк</a:t>
            </a: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 В.С Группа 2Б15</a:t>
            </a:r>
          </a:p>
          <a:p>
            <a:pPr lvl="0" algn="l">
              <a:spcBef>
                <a:spcPts val="0"/>
              </a:spcBef>
              <a:defRPr/>
            </a:pP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Преподаватель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:</a:t>
            </a:r>
            <a:r>
              <a:rPr lang="ru-RU" sz="2400" kern="0" dirty="0" err="1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Тарбокова</a:t>
            </a:r>
            <a:r>
              <a:rPr lang="ru-RU" sz="2400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 Т.В.</a:t>
            </a:r>
            <a:endParaRPr kumimoji="0" lang="ru-RU" sz="240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08520" y="548680"/>
            <a:ext cx="939653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kern="10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  <a:reflection blurRad="6350" stA="60000" endA="900" endPos="60000" dist="60007" dir="5400000" sy="-100000" algn="bl" rotWithShape="0"/>
                </a:effectLst>
                <a:latin typeface="Times New Roman"/>
                <a:cs typeface="Times New Roman"/>
              </a:rPr>
              <a:t>Загадочное число П</a:t>
            </a:r>
            <a:endParaRPr lang="ru-RU" sz="8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  <a:reflection blurRad="6350" stA="60000" endA="900" endPos="60000" dist="60007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5439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250824" y="336691"/>
            <a:ext cx="4753224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Пи, несомненно, одна из наиболее универсальных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фундаментальных констант, известных Человечеству.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силу своей универсальности Пи используется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вычислениях для микро- и для и макро-космоса и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входит как и в формулы, </a:t>
            </a:r>
          </a:p>
        </p:txBody>
      </p:sp>
      <p:pic>
        <p:nvPicPr>
          <p:cNvPr id="2050" name="Picture 2" descr="C:\Users\екае\Desktop\588px-Pi-symbol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500" y="282671"/>
            <a:ext cx="4104456" cy="397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05129" y="4005064"/>
            <a:ext cx="893887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описывающие 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движение комет,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астероидов, космических кораблей и других небесных тел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астрономии, так и в формулы для вычислений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электронных 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орбит в квантовой физике и квантовой химии. </a:t>
            </a:r>
          </a:p>
        </p:txBody>
      </p:sp>
    </p:spTree>
    <p:extLst>
      <p:ext uri="{BB962C8B-B14F-4D97-AF65-F5344CB8AC3E}">
        <p14:creationId xmlns:p14="http://schemas.microsoft.com/office/powerpoint/2010/main" val="4106102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5652120" y="452890"/>
            <a:ext cx="3779912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о вычислении отношения длины окружности к своему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диаметру, т.е. числа </a:t>
            </a:r>
            <a:r>
              <a:rPr lang="el-GR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π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, занимал лучшие умы человечества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на протяжении тысячелетий.</a:t>
            </a:r>
            <a:endParaRPr lang="el-GR" sz="24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395536" y="3861048"/>
            <a:ext cx="4781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 такое название у числа?</a:t>
            </a: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219844" y="4312149"/>
            <a:ext cx="875425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l-GR" sz="2400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π</a:t>
            </a:r>
            <a:r>
              <a:rPr lang="ru-RU" sz="2400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–первая буква в греческом слове «периферия»-круг.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Доказано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, что это число не может быть точно выражено ни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                           целым числом,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                           ни обыкновенной дробью,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                           ни конечной десятичной дробью,   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                           т.е. </a:t>
            </a:r>
            <a:r>
              <a:rPr lang="ru-RU" sz="2400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это иррациональное число.</a:t>
            </a:r>
            <a:endParaRPr lang="el-GR" sz="2400" dirty="0" smtClean="0">
              <a:solidFill>
                <a:srgbClr val="FFCC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3074" name="Picture 2" descr="C:\Users\екае\Desktop\Новая папка\image-p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44" y="213631"/>
            <a:ext cx="5288260" cy="352550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4278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250824" y="735395"/>
            <a:ext cx="592292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Первое вычисление </a:t>
            </a:r>
            <a:r>
              <a:rPr lang="el-GR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π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было предпринято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величайшим учёным древности </a:t>
            </a:r>
            <a:r>
              <a:rPr lang="ru-RU" sz="2400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Архимедом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.</a:t>
            </a:r>
            <a:endParaRPr lang="el-GR" sz="24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3203499" y="4309871"/>
            <a:ext cx="594050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Архимед, рассматривая вписанные в круг и описанные около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него многоугольники, вывел для </a:t>
            </a:r>
            <a:r>
              <a:rPr lang="el-GR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приближённое значение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400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el-GR" sz="4400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</a:t>
            </a:r>
            <a:r>
              <a:rPr lang="ru-RU" sz="4400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≈ 22 /</a:t>
            </a:r>
            <a:r>
              <a:rPr lang="ru-RU" sz="4400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7</a:t>
            </a:r>
            <a:endParaRPr lang="ru-RU" sz="4400" b="1" dirty="0">
              <a:solidFill>
                <a:srgbClr val="FFCC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6149" name="Picture 9" descr="LCAQ5LFJYCA8GCIBLCAE9BLQYCA2DJ3HLCA44SRTACABY5W68CAHTOC5KCAGCX4XFCAIOUHVHCAW02IHPCALBZMJGCA05LUDGCAQUXYEJCASTFTW6CAJ5O4EUCAMCZJ7YCACVAGG8CA2JB51RCAJJ8YOUCAMF9S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5305">
            <a:off x="510533" y="3099616"/>
            <a:ext cx="2420511" cy="24205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C:\Users\екае\Desktop\Новая папка\450px-Domenico-Fetti_Archimedes_16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2141">
            <a:off x="5782916" y="443968"/>
            <a:ext cx="2743200" cy="3657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69752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3959424" y="2924944"/>
            <a:ext cx="518457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Двадцать две совы скучали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больших сухих суках.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Двадцать две совы мечтали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семи больших мышах,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мышах довольно юрких,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аккуратных серых шкурках.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Слюнки капали с усов</a:t>
            </a:r>
            <a:b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огромных серых сов.</a:t>
            </a:r>
          </a:p>
        </p:txBody>
      </p:sp>
      <p:pic>
        <p:nvPicPr>
          <p:cNvPr id="5122" name="Picture 2" descr="C:\Users\екае\Desktop\Новая папка\Магницки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2520280" cy="33682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екае\Desktop\Новая папка\1183_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11802"/>
            <a:ext cx="3595602" cy="27622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976157" y="1196752"/>
            <a:ext cx="615617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учебнике </a:t>
            </a:r>
            <a:r>
              <a:rPr lang="ru-RU" sz="2400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Магницкого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закрепления в памяти 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этого 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выражения приведена рифмованная шутка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24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0425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1" y="764704"/>
            <a:ext cx="9132186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Радует глаз изящное сооружение 5 века до н.э.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Первые три числа последовательности 1,1,3,3,5,5 формируют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знаменатель, три последних- числитель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(точность до седьмого десятичного знака)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        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  <a:r>
              <a:rPr lang="en-US" sz="2800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    </a:t>
            </a:r>
            <a:r>
              <a:rPr lang="el-GR" sz="4400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Π</a:t>
            </a:r>
            <a:r>
              <a:rPr lang="ru-RU" sz="4400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  <a:r>
              <a:rPr lang="ru-RU" sz="4400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≈ 355 /113</a:t>
            </a:r>
            <a:r>
              <a:rPr lang="ru-RU" sz="4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       </a:t>
            </a:r>
            <a:r>
              <a:rPr lang="ru-RU" sz="4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  <a:endParaRPr lang="en-US" sz="40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  </a:t>
            </a:r>
            <a:r>
              <a:rPr lang="ru-RU" sz="4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(</a:t>
            </a:r>
            <a:r>
              <a:rPr lang="ru-RU" sz="4000" b="1" dirty="0" err="1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Цю</a:t>
            </a:r>
            <a:r>
              <a:rPr lang="ru-RU" sz="4000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-</a:t>
            </a:r>
            <a:r>
              <a:rPr lang="ru-RU" sz="4000" b="1" dirty="0" err="1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Шунь</a:t>
            </a:r>
            <a:r>
              <a:rPr lang="ru-RU" sz="4000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-Ши</a:t>
            </a:r>
            <a:r>
              <a:rPr lang="ru-RU" sz="4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)</a:t>
            </a:r>
          </a:p>
        </p:txBody>
      </p:sp>
      <p:pic>
        <p:nvPicPr>
          <p:cNvPr id="6146" name="Picture 2" descr="C:\Users\екае\Desktop\Новая папка\math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510" y="2775912"/>
            <a:ext cx="4104456" cy="391688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5524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-181171" y="1243418"/>
            <a:ext cx="6408712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</a:rPr>
              <a:t>В 1424г </a:t>
            </a:r>
            <a:r>
              <a:rPr lang="ru-RU" sz="2400" b="1" dirty="0" smtClean="0">
                <a:solidFill>
                  <a:srgbClr val="FFCC66"/>
                </a:solidFill>
              </a:rPr>
              <a:t>ал-Каши</a:t>
            </a:r>
            <a:r>
              <a:rPr lang="ru-RU" sz="2400" dirty="0" smtClean="0">
                <a:solidFill>
                  <a:srgbClr val="FFFFFF"/>
                </a:solidFill>
              </a:rPr>
              <a:t> нашёл для </a:t>
            </a:r>
            <a:r>
              <a:rPr lang="el-GR" sz="2400" dirty="0" smtClean="0">
                <a:solidFill>
                  <a:srgbClr val="FFFFFF"/>
                </a:solidFill>
                <a:cs typeface="Arial" charset="0"/>
              </a:rPr>
              <a:t>π</a:t>
            </a:r>
            <a:r>
              <a:rPr lang="ru-RU" sz="2400" dirty="0" smtClean="0">
                <a:solidFill>
                  <a:srgbClr val="FFFFFF"/>
                </a:solidFill>
                <a:cs typeface="Arial" charset="0"/>
              </a:rPr>
              <a:t> значение,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cs typeface="Arial" charset="0"/>
              </a:rPr>
              <a:t>далеко превосходящее по точности все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cs typeface="Arial" charset="0"/>
              </a:rPr>
              <a:t>ранее известные.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FFFFFF"/>
              </a:solidFill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cs typeface="Arial" charset="0"/>
              </a:rPr>
              <a:t>Рассмотрев вписанный и описанный многоугольники с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cs typeface="Arial" charset="0"/>
              </a:rPr>
              <a:t>800335168 сторонами он получил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FFFFFF"/>
              </a:solidFill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l-GR" sz="3600" b="1" dirty="0" smtClean="0">
                <a:solidFill>
                  <a:srgbClr val="FFCC66"/>
                </a:solidFill>
              </a:rPr>
              <a:t>π</a:t>
            </a:r>
            <a:r>
              <a:rPr lang="ru-RU" sz="3600" b="1" dirty="0" smtClean="0">
                <a:solidFill>
                  <a:srgbClr val="FFCC66"/>
                </a:solidFill>
              </a:rPr>
              <a:t> </a:t>
            </a:r>
            <a:r>
              <a:rPr lang="el-GR" sz="3600" b="1" dirty="0" smtClean="0">
                <a:solidFill>
                  <a:srgbClr val="FFCC66"/>
                </a:solidFill>
                <a:cs typeface="Arial" charset="0"/>
              </a:rPr>
              <a:t>≈</a:t>
            </a:r>
            <a:r>
              <a:rPr lang="ru-RU" sz="3600" b="1" dirty="0" smtClean="0">
                <a:solidFill>
                  <a:srgbClr val="FFCC66"/>
                </a:solidFill>
              </a:rPr>
              <a:t> 3,14159265535897932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solidFill>
                <a:srgbClr val="FFCC66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FFFF"/>
                </a:solidFill>
              </a:rPr>
              <a:t>  -тут 16(!) верных знака.</a:t>
            </a:r>
            <a:endParaRPr lang="el-GR" sz="2800" dirty="0" smtClean="0">
              <a:solidFill>
                <a:srgbClr val="FFFFFF"/>
              </a:solidFill>
            </a:endParaRPr>
          </a:p>
        </p:txBody>
      </p:sp>
      <p:pic>
        <p:nvPicPr>
          <p:cNvPr id="7170" name="Picture 2" descr="C:\Users\екае\Desktop\Новая папка\posterlux-grafika_gravura_ofort-pg141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541" y="1243418"/>
            <a:ext cx="2736304" cy="390900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1071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250824" y="404664"/>
            <a:ext cx="8497639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</a:rPr>
              <a:t>Большое терпение и выдержку обнаружил голландский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</a:rPr>
              <a:t> вычислитель </a:t>
            </a:r>
            <a:r>
              <a:rPr lang="ru-RU" sz="2400" b="1" dirty="0" err="1" smtClean="0">
                <a:solidFill>
                  <a:srgbClr val="FFCC66"/>
                </a:solidFill>
              </a:rPr>
              <a:t>Лудольф</a:t>
            </a:r>
            <a:r>
              <a:rPr lang="ru-RU" sz="2400" b="1" dirty="0" smtClean="0">
                <a:solidFill>
                  <a:srgbClr val="FFCC66"/>
                </a:solidFill>
              </a:rPr>
              <a:t> </a:t>
            </a:r>
            <a:r>
              <a:rPr lang="ru-RU" sz="2400" b="1" dirty="0" err="1" smtClean="0">
                <a:solidFill>
                  <a:srgbClr val="FFCC66"/>
                </a:solidFill>
              </a:rPr>
              <a:t>ван-Цейлен</a:t>
            </a:r>
            <a:r>
              <a:rPr lang="ru-RU" sz="2400" dirty="0" smtClean="0">
                <a:solidFill>
                  <a:srgbClr val="FFFFFF"/>
                </a:solidFill>
              </a:rPr>
              <a:t> (1540-1610),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</a:rPr>
              <a:t> который применяя метод Архимеда,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</a:rPr>
              <a:t>дошёл до многоугольников с 60 * 20</a:t>
            </a:r>
            <a:r>
              <a:rPr lang="ru-RU" sz="2400" baseline="30000" dirty="0" smtClean="0">
                <a:solidFill>
                  <a:srgbClr val="FFFFFF"/>
                </a:solidFill>
              </a:rPr>
              <a:t>29</a:t>
            </a:r>
            <a:r>
              <a:rPr lang="ru-RU" sz="2400" dirty="0" smtClean="0">
                <a:solidFill>
                  <a:srgbClr val="FFFFFF"/>
                </a:solidFill>
              </a:rPr>
              <a:t> сторонами,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</a:rPr>
              <a:t>получив 35 верных десятичных знаков для </a:t>
            </a:r>
            <a:r>
              <a:rPr lang="el-GR" sz="2400" dirty="0" smtClean="0">
                <a:solidFill>
                  <a:srgbClr val="FFFFFF"/>
                </a:solidFill>
                <a:cs typeface="Arial" charset="0"/>
              </a:rPr>
              <a:t>π</a:t>
            </a:r>
            <a:r>
              <a:rPr lang="ru-RU" sz="2400" dirty="0" smtClean="0">
                <a:solidFill>
                  <a:srgbClr val="FFFFFF"/>
                </a:solidFill>
                <a:cs typeface="Arial" charset="0"/>
              </a:rPr>
              <a:t>.</a:t>
            </a:r>
            <a:endParaRPr lang="ru-RU" sz="2400" dirty="0" smtClean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8194" name="Picture 2" descr="C:\Users\екае\Desktop\Новая папка\727891_com_pisculput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188" y="2780928"/>
            <a:ext cx="4248472" cy="31863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89322" y="2507121"/>
            <a:ext cx="4213163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</a:rPr>
              <a:t>Вычисления </a:t>
            </a:r>
            <a:r>
              <a:rPr lang="ru-RU" sz="2400" dirty="0" smtClean="0">
                <a:solidFill>
                  <a:srgbClr val="FFFFFF"/>
                </a:solidFill>
              </a:rPr>
              <a:t>заняли всю его жизнь</a:t>
            </a:r>
            <a:r>
              <a:rPr lang="ru-RU" dirty="0" smtClean="0">
                <a:solidFill>
                  <a:srgbClr val="FFFFFF"/>
                </a:solidFill>
              </a:rPr>
              <a:t> .</a:t>
            </a:r>
            <a:endParaRPr lang="ru-RU" sz="2400" dirty="0" smtClean="0">
              <a:solidFill>
                <a:srgbClr val="FFFFFF"/>
              </a:solidFill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FFFFFF"/>
              </a:solidFill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cs typeface="Arial" charset="0"/>
              </a:rPr>
              <a:t>Согласно завещанию </a:t>
            </a:r>
            <a:r>
              <a:rPr lang="ru-RU" sz="2400" dirty="0" err="1" smtClean="0">
                <a:solidFill>
                  <a:srgbClr val="FFFFFF"/>
                </a:solidFill>
                <a:cs typeface="Arial" charset="0"/>
              </a:rPr>
              <a:t>Лудольфа</a:t>
            </a:r>
            <a:r>
              <a:rPr lang="ru-RU" sz="2400" dirty="0" smtClean="0">
                <a:solidFill>
                  <a:srgbClr val="FFFFFF"/>
                </a:solidFill>
                <a:cs typeface="Arial" charset="0"/>
              </a:rPr>
              <a:t>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cs typeface="Arial" charset="0"/>
              </a:rPr>
              <a:t>на его надгробии было высечено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cs typeface="Arial" charset="0"/>
              </a:rPr>
              <a:t>найденное им значение </a:t>
            </a:r>
            <a:r>
              <a:rPr lang="el-GR" sz="2400" dirty="0" smtClean="0">
                <a:solidFill>
                  <a:srgbClr val="FFFFFF"/>
                </a:solidFill>
              </a:rPr>
              <a:t>π</a:t>
            </a:r>
            <a:r>
              <a:rPr lang="ru-RU" sz="2400" dirty="0" smtClean="0">
                <a:solidFill>
                  <a:srgbClr val="FFFFFF"/>
                </a:solidFill>
              </a:rPr>
              <a:t>.</a:t>
            </a:r>
            <a:endParaRPr lang="el-GR" sz="24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987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1" y="260648"/>
            <a:ext cx="896448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Начиная с конца 17 века для вычисления </a:t>
            </a:r>
            <a:r>
              <a:rPr lang="el-GR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применяются 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более</a:t>
            </a:r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эффективные 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 высшей математики.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FFFFFF"/>
              </a:solidFill>
            </a:endParaRPr>
          </a:p>
        </p:txBody>
      </p:sp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125574" y="1196751"/>
            <a:ext cx="5189767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Например, к числу "пи" можно прийти, отыскивая пределы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некоторых рядов. 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Так,</a:t>
            </a:r>
            <a:r>
              <a:rPr lang="en-US" sz="2400" dirty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Г.Лейбниц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1646-1716) получил в 1674 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</a:t>
            </a:r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ряд </a:t>
            </a: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endParaRPr lang="en-US" sz="24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1-1/3+1/5-1/7+1/9-1/11</a:t>
            </a: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+... =p/4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 дал возможность вычислить </a:t>
            </a:r>
            <a:r>
              <a:rPr lang="el-GR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π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более коротким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путём,нежели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Архимед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Всё </a:t>
            </a:r>
            <a:r>
              <a:rPr lang="ru-RU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же указанный ряд сходится очень медленно и поэтому </a:t>
            </a: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требует довольно продолжительных расчётов.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FFFFFF"/>
              </a:solidFill>
            </a:endParaRPr>
          </a:p>
        </p:txBody>
      </p:sp>
      <p:pic>
        <p:nvPicPr>
          <p:cNvPr id="9218" name="Picture 2" descr="C:\Users\екае\Desktop\Новая папка\leibniz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341" y="1196751"/>
            <a:ext cx="3456384" cy="45072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244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16932" y="404664"/>
            <a:ext cx="901956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CC66"/>
                </a:solidFill>
              </a:rPr>
              <a:t>Леонард </a:t>
            </a:r>
            <a:r>
              <a:rPr lang="ru-RU" sz="2400" b="1" dirty="0" smtClean="0">
                <a:solidFill>
                  <a:srgbClr val="FFCC66"/>
                </a:solidFill>
              </a:rPr>
              <a:t>Эйлер</a:t>
            </a:r>
            <a:r>
              <a:rPr lang="ru-RU" sz="2400" dirty="0" smtClean="0">
                <a:solidFill>
                  <a:srgbClr val="FFFFFF"/>
                </a:solidFill>
              </a:rPr>
              <a:t> вычислил </a:t>
            </a:r>
            <a:r>
              <a:rPr lang="el-GR" sz="2400" dirty="0" smtClean="0">
                <a:solidFill>
                  <a:srgbClr val="FFFFFF"/>
                </a:solidFill>
              </a:rPr>
              <a:t>π</a:t>
            </a:r>
            <a:r>
              <a:rPr lang="ru-RU" sz="2400" dirty="0" smtClean="0">
                <a:solidFill>
                  <a:srgbClr val="FFFFFF"/>
                </a:solidFill>
              </a:rPr>
              <a:t> с точностью </a:t>
            </a:r>
            <a:r>
              <a:rPr lang="ru-RU" sz="2400" dirty="0" smtClean="0">
                <a:solidFill>
                  <a:srgbClr val="FFFFFF"/>
                </a:solidFill>
              </a:rPr>
              <a:t>до 153 </a:t>
            </a:r>
            <a:r>
              <a:rPr lang="ru-RU" sz="2400" dirty="0" smtClean="0">
                <a:solidFill>
                  <a:srgbClr val="FFFFFF"/>
                </a:solidFill>
              </a:rPr>
              <a:t>десятичных знаков.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</a:rPr>
              <a:t>Англичанин </a:t>
            </a:r>
            <a:r>
              <a:rPr lang="ru-RU" sz="2400" b="1" dirty="0" smtClean="0">
                <a:solidFill>
                  <a:srgbClr val="FFCC66"/>
                </a:solidFill>
              </a:rPr>
              <a:t>В. </a:t>
            </a:r>
            <a:r>
              <a:rPr lang="ru-RU" sz="2400" b="1" dirty="0" err="1" smtClean="0">
                <a:solidFill>
                  <a:srgbClr val="FFCC66"/>
                </a:solidFill>
              </a:rPr>
              <a:t>Шенкс</a:t>
            </a:r>
            <a:r>
              <a:rPr lang="ru-RU" sz="2400" dirty="0" smtClean="0">
                <a:solidFill>
                  <a:srgbClr val="FFFFFF"/>
                </a:solidFill>
              </a:rPr>
              <a:t> в 1873 году определил </a:t>
            </a:r>
            <a:r>
              <a:rPr lang="el-GR" sz="2400" dirty="0" smtClean="0">
                <a:solidFill>
                  <a:srgbClr val="FFFFFF"/>
                </a:solidFill>
              </a:rPr>
              <a:t>π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smtClean="0">
                <a:solidFill>
                  <a:srgbClr val="FFFFFF"/>
                </a:solidFill>
              </a:rPr>
              <a:t>с точностью до 707 десятичных знаков.</a:t>
            </a:r>
          </a:p>
        </p:txBody>
      </p:sp>
      <p:pic>
        <p:nvPicPr>
          <p:cNvPr id="10242" name="Picture 2" descr="C:\Users\екае\Desktop\Новая папка\103a4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34315">
            <a:off x="3275856" y="2636912"/>
            <a:ext cx="5538192" cy="36898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екае\Desktop\Новая папка\День-числа-Пи.jpg1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3929">
            <a:off x="482305" y="2888076"/>
            <a:ext cx="4216524" cy="318749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2028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4"/>
          <p:cNvSpPr txBox="1">
            <a:spLocks noChangeArrowheads="1"/>
          </p:cNvSpPr>
          <p:nvPr/>
        </p:nvSpPr>
        <p:spPr bwMode="auto">
          <a:xfrm>
            <a:off x="89755" y="1262821"/>
            <a:ext cx="714349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</a:rPr>
              <a:t>В этот день весь мир ест </a:t>
            </a:r>
            <a:r>
              <a:rPr lang="ru-RU" sz="2400" dirty="0" err="1" smtClean="0">
                <a:solidFill>
                  <a:srgbClr val="FFFFFF"/>
                </a:solidFill>
              </a:rPr>
              <a:t>ПИроги</a:t>
            </a:r>
            <a:r>
              <a:rPr lang="ru-RU" sz="2400" dirty="0" smtClean="0">
                <a:solidFill>
                  <a:srgbClr val="FFFFFF"/>
                </a:solidFill>
              </a:rPr>
              <a:t> и </a:t>
            </a:r>
            <a:r>
              <a:rPr lang="ru-RU" sz="2400" dirty="0" err="1" smtClean="0">
                <a:solidFill>
                  <a:srgbClr val="FFFFFF"/>
                </a:solidFill>
              </a:rPr>
              <a:t>ПИроженые</a:t>
            </a:r>
            <a:r>
              <a:rPr lang="ru-RU" sz="2400" dirty="0" smtClean="0">
                <a:solidFill>
                  <a:srgbClr val="FFFFFF"/>
                </a:solidFill>
              </a:rPr>
              <a:t>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</a:rPr>
              <a:t>Играет на </a:t>
            </a:r>
            <a:r>
              <a:rPr lang="ru-RU" sz="2400" dirty="0" err="1" smtClean="0">
                <a:solidFill>
                  <a:srgbClr val="FFFFFF"/>
                </a:solidFill>
              </a:rPr>
              <a:t>ПИанино</a:t>
            </a:r>
            <a:r>
              <a:rPr lang="ru-RU" sz="2400" dirty="0" smtClean="0">
                <a:solidFill>
                  <a:srgbClr val="FFFFFF"/>
                </a:solidFill>
              </a:rPr>
              <a:t> и в </a:t>
            </a:r>
            <a:r>
              <a:rPr lang="ru-RU" sz="2400" dirty="0" err="1" smtClean="0">
                <a:solidFill>
                  <a:srgbClr val="FFFFFF"/>
                </a:solidFill>
              </a:rPr>
              <a:t>ПИн-понг</a:t>
            </a:r>
            <a:r>
              <a:rPr lang="ru-RU" sz="2400" dirty="0" smtClean="0">
                <a:solidFill>
                  <a:srgbClr val="FFFFFF"/>
                </a:solidFill>
              </a:rPr>
              <a:t>.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</a:rPr>
              <a:t>Праздник </a:t>
            </a:r>
            <a:r>
              <a:rPr lang="ru-RU" sz="2400" dirty="0" smtClean="0">
                <a:solidFill>
                  <a:srgbClr val="FFFFFF"/>
                </a:solidFill>
              </a:rPr>
              <a:t>начинается ровно в 1: 59 </a:t>
            </a:r>
            <a:r>
              <a:rPr lang="ru-RU" sz="2400" dirty="0" smtClean="0">
                <a:solidFill>
                  <a:srgbClr val="FFFFFF"/>
                </a:solidFill>
              </a:rPr>
              <a:t>ночи</a:t>
            </a:r>
            <a:r>
              <a:rPr lang="en-US" sz="2400" dirty="0">
                <a:solidFill>
                  <a:srgbClr val="FFFFFF"/>
                </a:solidFill>
              </a:rPr>
              <a:t>.</a:t>
            </a:r>
            <a:endParaRPr lang="ru-RU" sz="2400" dirty="0" smtClean="0">
              <a:solidFill>
                <a:srgbClr val="FFFFFF"/>
              </a:solidFill>
            </a:endParaRPr>
          </a:p>
        </p:txBody>
      </p:sp>
      <p:sp>
        <p:nvSpPr>
          <p:cNvPr id="19463" name="Text Box 10"/>
          <p:cNvSpPr txBox="1">
            <a:spLocks noChangeArrowheads="1"/>
          </p:cNvSpPr>
          <p:nvPr/>
        </p:nvSpPr>
        <p:spPr bwMode="auto">
          <a:xfrm>
            <a:off x="250825" y="476250"/>
            <a:ext cx="6883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b="1" smtClean="0">
                <a:solidFill>
                  <a:srgbClr val="FFCC66"/>
                </a:solidFill>
              </a:rPr>
              <a:t>14 марта</a:t>
            </a:r>
            <a:r>
              <a:rPr lang="ru-RU" sz="2800" smtClean="0">
                <a:solidFill>
                  <a:srgbClr val="FFFFFF"/>
                </a:solidFill>
              </a:rPr>
              <a:t> – международный день числа</a:t>
            </a:r>
            <a:r>
              <a:rPr lang="ru-RU" sz="2400" smtClean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11266" name="Picture 2" descr="C:\Users\екае\Desktop\Новая папка\1300144466_pi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887" y="260648"/>
            <a:ext cx="1863576" cy="232947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екае\Desktop\Новая папка\1300144457_pi-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69198">
            <a:off x="451238" y="2924345"/>
            <a:ext cx="2720975" cy="363061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екае\Desktop\Новая папка\1300144421_pi-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0447">
            <a:off x="5285302" y="3400127"/>
            <a:ext cx="3528392" cy="26433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5" descr="ICA0B6FBBCANMDQY8CANCFP6HCAJ9JYVNCA6JWAJOCAZQ6NMLCALYUV1RCAMY9A6KCAL3LMFECA9N5D1QCAYZSH8VCAOX5K33CAZCRVM2CA1HV76OCA0P09LLCA4VLYBYCAV5FFSNCAYKTTVBCABHRM0VCABHHR2V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871768"/>
            <a:ext cx="2304256" cy="23042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C:\Users\екае\Desktop\Новая папка\1299942621_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3262">
            <a:off x="3480604" y="4739651"/>
            <a:ext cx="2477319" cy="185798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160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екае\Desktop\Новая папка\pida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0" y="1844824"/>
            <a:ext cx="4869780" cy="48697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108520" y="332656"/>
            <a:ext cx="939653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kern="10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  <a:reflection blurRad="6350" stA="60000" endA="900" endPos="60000" dist="60007" dir="5400000" sy="-100000" algn="bl" rotWithShape="0"/>
                </a:effectLst>
                <a:latin typeface="Times New Roman"/>
                <a:cs typeface="Times New Roman"/>
              </a:rPr>
              <a:t>Спасибо за внимание!</a:t>
            </a:r>
            <a:endParaRPr lang="ru-RU" sz="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  <a:reflection blurRad="6350" stA="60000" endA="900" endPos="60000" dist="60007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1203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очки">
  <a:themeElements>
    <a:clrScheme name="Точки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Точк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очки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очки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очки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465</Words>
  <Application>Microsoft Office PowerPoint</Application>
  <PresentationFormat>Экран (4:3)</PresentationFormat>
  <Paragraphs>90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Точки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_ReDHooD_</dc:creator>
  <cp:lastModifiedBy>_ReDHooD_</cp:lastModifiedBy>
  <cp:revision>11</cp:revision>
  <dcterms:created xsi:type="dcterms:W3CDTF">2012-06-03T17:00:59Z</dcterms:created>
  <dcterms:modified xsi:type="dcterms:W3CDTF">2012-06-03T18:45:45Z</dcterms:modified>
</cp:coreProperties>
</file>