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335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189ADD8-5892-4B6E-A387-5A16600F23DD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DE51891-57D2-4AA2-9577-70B142A2EFB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0%B0%D1%82%D0%B5%D0%BC%D0%B0%D1%82%D0%B8%D0%BA%D0%B0" TargetMode="External"/><Relationship Id="rId2" Type="http://schemas.openxmlformats.org/officeDocument/2006/relationships/hyperlink" Target="http://ru.wikipedia.org/wiki/%D0%A4%D1%80%D0%B0%D0%BD%D1%86%D0%B8%D1%8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ru.wikipedia.org/wiki/%D0%98%D1%82%D0%B0%D0%BB%D0%B8%D1%8F" TargetMode="External"/><Relationship Id="rId4" Type="http://schemas.openxmlformats.org/officeDocument/2006/relationships/hyperlink" Target="http://ru.wikipedia.org/wiki/%D0%90%D1%81%D1%82%D1%80%D0%BE%D0%BD%D0%BE%D0%B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0%D1%80%D0%B4%D0%B8%D0%BD%D1%81%D0%BA%D0%BE%D0%B5_%D0%BA%D0%BE%D1%80%D0%BE%D0%BB%D0%B5%D0%B2%D1%81%D1%82%D0%B2%D0%BE" TargetMode="External"/><Relationship Id="rId2" Type="http://schemas.openxmlformats.org/officeDocument/2006/relationships/hyperlink" Target="http://ru.wikipedia.org/wiki/%D0%A2%D1%83%D1%80%D0%B8%D0%B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D%D0%B9%D0%BB%D0%B5%D1%80,_%D0%9B%D0%B5%D0%BE%D0%BD%D0%B0%D1%80%D0%B4" TargetMode="External"/><Relationship Id="rId2" Type="http://schemas.openxmlformats.org/officeDocument/2006/relationships/hyperlink" Target="http://ru.wikipedia.org/wiki/1755_%D0%B3%D0%BE%D0%B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9F%D1%80%D1%83%D1%81%D1%81%D0%BA%D0%B0%D1%8F_%D0%B0%D0%BA%D0%B0%D0%B4%D0%B5%D0%BC%D0%B8%D1%8F_%D0%BD%D0%B0%D1%83%D0%B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D%D0%B0%D1%82%D1%83%D1%80%D0%B0%D0%BB%D1%8C%D0%BD%D0%BE%D0%B5_%D1%87%D0%B8%D1%81%D0%BB%D0%BE" TargetMode="External"/><Relationship Id="rId13" Type="http://schemas.openxmlformats.org/officeDocument/2006/relationships/image" Target="../media/image6.png"/><Relationship Id="rId3" Type="http://schemas.openxmlformats.org/officeDocument/2006/relationships/hyperlink" Target="http://ru.wikipedia.org/wiki/%D0%93%D1%80%D1%83%D0%BF%D0%BF%D0%B0_(%D0%BC%D0%B0%D1%82%D0%B5%D0%BC%D0%B0%D1%82%D0%B8%D0%BA%D0%B0)" TargetMode="External"/><Relationship Id="rId7" Type="http://schemas.openxmlformats.org/officeDocument/2006/relationships/hyperlink" Target="http://ru.wikipedia.org/wiki/%D0%A2%D0%B5%D0%BE%D1%80%D0%B5%D0%BC%D0%B0_%D0%9B%D0%B0%D0%B3%D1%80%D0%B0%D0%BD%D0%B6%D0%B0_%D0%BE_%D1%81%D1%83%D0%BC%D0%BC%D0%B5_%D1%87%D0%B5%D1%82%D1%8B%D1%80%D1%91%D1%85_%D0%BA%D0%B2%D0%B0%D0%B4%D1%80%D0%B0%D1%82%D0%BE%D0%B2" TargetMode="External"/><Relationship Id="rId12" Type="http://schemas.openxmlformats.org/officeDocument/2006/relationships/hyperlink" Target="http://ru.wikipedia.org/wiki/%D0%A2%D0%B5%D0%BE%D1%80%D0%B5%D0%BC%D0%B0_%D0%9B%D0%B0%D0%B3%D1%80%D0%B0%D0%BD%D0%B6%D0%B0_%D0%BE%D0%B1_%D1%83%D1%81%D1%82%D0%BE%D0%B9%D1%87%D0%B8%D0%B2%D0%BE%D1%81%D1%82%D0%B8_%D1%80%D0%B0%D0%B2%D0%BD%D0%BE%D0%B2%D0%B5%D1%81%D0%B8%D1%8F" TargetMode="External"/><Relationship Id="rId2" Type="http://schemas.openxmlformats.org/officeDocument/2006/relationships/hyperlink" Target="http://ru.wikipedia.org/wiki/%D0%A2%D0%B5%D0%BE%D1%80%D0%B5%D0%BC%D0%B0_%D0%9B%D0%B0%D0%B3%D1%80%D0%B0%D0%BD%D0%B6%D0%B0_(%D1%82%D0%B5%D0%BE%D1%80%D0%B8%D1%8F_%D0%B3%D1%80%D1%83%D0%BF%D0%BF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B%D0%B0%D1%81%D1%81_%D1%81%D0%BC%D0%B5%D0%B6%D0%BD%D0%BE%D1%81%D1%82%D0%B8" TargetMode="External"/><Relationship Id="rId11" Type="http://schemas.openxmlformats.org/officeDocument/2006/relationships/hyperlink" Target="http://ru.wikipedia.org/wiki/%D0%A6%D0%B5%D0%BF%D0%BD%D0%B0%D1%8F_%D0%B4%D1%80%D0%BE%D0%B1%D1%8C#.D0.A1.D0.B2.D0.BE.D0.B9.D1.81.D1.82.D0.B2.D0.B0_.D0.B8_.D0.BF.D1.80.D0.B8.D0.BC.D0.B5.D1.80.D1.8B" TargetMode="External"/><Relationship Id="rId5" Type="http://schemas.openxmlformats.org/officeDocument/2006/relationships/hyperlink" Target="http://ru.wikipedia.org/wiki/%D0%9F%D0%BE%D1%80%D1%8F%D0%B4%D0%BE%D0%BA_%D0%B3%D1%80%D1%83%D0%BF%D0%BF%D1%8B" TargetMode="External"/><Relationship Id="rId10" Type="http://schemas.openxmlformats.org/officeDocument/2006/relationships/hyperlink" Target="http://ru.wikipedia.org/wiki/%D0%A6%D0%B5%D0%BB%D0%BE%D0%B5_%D1%87%D0%B8%D1%81%D0%BB%D0%BE" TargetMode="External"/><Relationship Id="rId4" Type="http://schemas.openxmlformats.org/officeDocument/2006/relationships/hyperlink" Target="http://ru.wikipedia.org/wiki/%D0%9F%D0%BE%D0%B4%D0%B3%D1%80%D1%83%D0%BF%D0%BF%D0%B0" TargetMode="External"/><Relationship Id="rId9" Type="http://schemas.openxmlformats.org/officeDocument/2006/relationships/hyperlink" Target="http://ru.wikipedia.org/wiki/%D0%9A%D0%B2%D0%B0%D0%B4%D1%80%D0%B0%D1%82_(%D1%87%D0%B8%D1%81%D0%BB%D0%BE)" TargetMode="External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0%B5%D1%82%D0%BE%D0%B4_%D0%9B%D0%B0%D0%B3%D1%80%D0%B0%D0%BD%D0%B6%D0%B0_(%D0%B4%D0%B8%D1%84%D1%84%D0%B5%D1%80%D0%B5%D0%BD%D1%86%D0%B8%D0%B0%D0%BB%D1%8C%D0%BD%D1%8B%D0%B5_%D1%83%D1%80%D0%B0%D0%B2%D0%BD%D0%B5%D0%BD%D0%B8%D1%8F)" TargetMode="External"/><Relationship Id="rId2" Type="http://schemas.openxmlformats.org/officeDocument/2006/relationships/hyperlink" Target="http://ru.wikipedia.org/wiki/%D0%9C%D0%B5%D1%82%D0%BE%D0%B4_%D0%BC%D0%BD%D0%BE%D0%B6%D0%B8%D1%82%D0%B5%D0%BB%D0%B5%D0%B9_%D0%9B%D0%B0%D0%B3%D1%80%D0%B0%D0%BD%D0%B6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5%D1%82%D0%BE%D0%B4_%D0%9B%D0%B0%D0%B3%D1%80%D0%B0%D0%BD%D0%B6%D0%B0_%D0%BF%D1%80%D0%B8%D0%B2%D0%B5%D0%B4%D0%B5%D0%BD%D0%B8%D1%8F_%D0%BA%D0%B2%D0%B0%D0%B4%D1%80%D0%B0%D1%82%D0%B8%D1%87%D0%BD%D0%BE%D0%B9_%D1%84%D0%BE%D1%80%D0%BC%D1%8B_%D0%BA_%D0%BA%D0%B0%D0%BD%D0%BE%D0%BD%D0%B8%D1%87%D0%B5%D1%81%D0%BA%D0%BE%D0%BC%D1%83_%D0%B2%D0%B8%D0%B4%D1%83" TargetMode="External"/><Relationship Id="rId5" Type="http://schemas.openxmlformats.org/officeDocument/2006/relationships/hyperlink" Target="http://ru.wikipedia.org/wiki/%D0%9D%D0%B5%D0%BE%D0%B4%D0%BD%D0%BE%D1%80%D0%BE%D0%B4%D0%BD%D0%BE%D0%B5_%D0%B4%D0%B8%D1%84%D1%84%D0%B5%D1%80%D0%B5%D0%BD%D1%86%D0%B8%D0%B0%D0%BB%D1%8C%D0%BD%D0%BE%D0%B5_%D1%83%D1%80%D0%B0%D0%B2%D0%BD%D0%B5%D0%BD%D0%B8%D0%B5" TargetMode="External"/><Relationship Id="rId4" Type="http://schemas.openxmlformats.org/officeDocument/2006/relationships/hyperlink" Target="http://ru.wikipedia.org/wiki/%D0%9C%D0%B5%D1%82%D0%BE%D0%B4_%D0%B2%D0%B0%D1%80%D0%B8%D0%B0%D1%86%D0%B8%D0%B8_%D0%BF%D0%BE%D1%81%D1%82%D0%BE%D1%8F%D0%BD%D0%BD%D0%BE%D0%B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ru.wikipedia.org/wiki/%D0%94%D0%B2%D0%BE%D0%B9%D0%BD%D0%BE%D0%B5_%D0%B2%D0%B5%D0%BA%D1%82%D0%BE%D1%80%D0%BD%D0%BE%D0%B5_%D0%BF%D1%80%D0%BE%D0%B8%D0%B7%D0%B2%D0%B5%D0%B4%D0%B5%D0%BD%D0%B8%D0%B5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ru.wikipedia.org/wiki/%D0%A4%D0%BE%D1%80%D0%BC%D1%83%D0%BB%D0%B0_%D0%BA%D0%BE%D0%BD%D0%B5%D1%87%D0%BD%D1%8B%D1%85_%D0%BF%D1%80%D0%B8%D1%80%D0%B0%D1%89%D0%B5%D0%BD%D0%B8%D0%B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hyperlink" Target="http://ru.wikipedia.org/wiki/%D0%92%D0%B5%D0%BA%D1%82%D0%BE%D1%80%D0%BD%D0%BE%D0%B5_%D0%BF%D1%80%D0%BE%D0%B8%D0%B7%D0%B2%D0%B5%D0%B4%D0%B5%D0%BD%D0%B8%D0%B5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://ru.wikipedia.org/wiki/%D0%92%D0%B5%D0%BA%D1%82%D0%BE%D1%80_(%D0%BC%D0%B0%D1%82%D0%B5%D0%BC%D0%B0%D1%82%D0%B8%D0%BA%D0%B0)" TargetMode="Externa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571612"/>
            <a:ext cx="3686172" cy="1143000"/>
          </a:xfrm>
        </p:spPr>
        <p:txBody>
          <a:bodyPr/>
          <a:lstStyle/>
          <a:p>
            <a:r>
              <a:rPr lang="ru-RU" sz="1800" b="1" i="1" dirty="0" smtClean="0">
                <a:solidFill>
                  <a:schemeClr val="bg1"/>
                </a:solidFill>
              </a:rPr>
              <a:t>Я сделал своё дело... Я никогда,</a:t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никого не ненавидел, и не делал никому зла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000" b="1" i="1" dirty="0" err="1" smtClean="0">
                <a:solidFill>
                  <a:schemeClr val="bg1"/>
                </a:solidFill>
              </a:rPr>
              <a:t>Жозе́ф</a:t>
            </a:r>
            <a:r>
              <a:rPr lang="ru-RU" sz="2000" b="1" i="1" dirty="0" smtClean="0">
                <a:solidFill>
                  <a:schemeClr val="bg1"/>
                </a:solidFill>
              </a:rPr>
              <a:t> Луи́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Лагра́нж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— </a:t>
            </a:r>
            <a:r>
              <a:rPr lang="ru-RU" sz="2000" dirty="0" smtClean="0">
                <a:solidFill>
                  <a:schemeClr val="bg1"/>
                </a:solidFill>
                <a:hlinkClick r:id="rId2" tooltip="Франция"/>
              </a:rPr>
              <a:t>французский</a:t>
            </a:r>
            <a:r>
              <a:rPr lang="ru-RU" sz="2000" dirty="0" smtClean="0">
                <a:solidFill>
                  <a:schemeClr val="bg1"/>
                </a:solidFill>
              </a:rPr>
              <a:t> </a:t>
            </a:r>
            <a:r>
              <a:rPr lang="ru-RU" sz="2000" dirty="0" smtClean="0">
                <a:solidFill>
                  <a:schemeClr val="bg1"/>
                </a:solidFill>
                <a:hlinkClick r:id="rId3" tooltip="Математика"/>
              </a:rPr>
              <a:t>математик</a:t>
            </a:r>
            <a:r>
              <a:rPr lang="ru-RU" sz="2000" dirty="0" smtClean="0">
                <a:solidFill>
                  <a:schemeClr val="bg1"/>
                </a:solidFill>
              </a:rPr>
              <a:t>, </a:t>
            </a:r>
            <a:r>
              <a:rPr lang="ru-RU" sz="2000" dirty="0" smtClean="0">
                <a:solidFill>
                  <a:schemeClr val="bg1"/>
                </a:solidFill>
                <a:hlinkClick r:id="rId4" tooltip="Астроном"/>
              </a:rPr>
              <a:t>астроном</a:t>
            </a:r>
            <a:r>
              <a:rPr lang="ru-RU" sz="2000" dirty="0" smtClean="0">
                <a:solidFill>
                  <a:schemeClr val="bg1"/>
                </a:solidFill>
              </a:rPr>
              <a:t> и механик </a:t>
            </a:r>
            <a:r>
              <a:rPr lang="ru-RU" sz="2000" dirty="0" smtClean="0">
                <a:solidFill>
                  <a:schemeClr val="bg1"/>
                </a:solidFill>
                <a:hlinkClick r:id="rId5" tooltip="Италия"/>
              </a:rPr>
              <a:t>итальянского</a:t>
            </a:r>
            <a:r>
              <a:rPr lang="ru-RU" sz="2000" dirty="0" smtClean="0">
                <a:solidFill>
                  <a:schemeClr val="bg1"/>
                </a:solidFill>
              </a:rPr>
              <a:t> происхождения. Особенно прославился исключительным мастерством в области обобщения и синтеза накопленного научного материала.</a:t>
            </a:r>
            <a:r>
              <a:rPr lang="ru-RU" sz="2400" i="1" dirty="0" smtClean="0">
                <a:solidFill>
                  <a:schemeClr val="bg1"/>
                </a:solidFill>
              </a:rPr>
              <a:t/>
            </a:r>
            <a:br>
              <a:rPr lang="ru-RU" sz="2400" i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305800" cy="1428760"/>
          </a:xfrm>
        </p:spPr>
        <p:txBody>
          <a:bodyPr/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Жозеф</a:t>
            </a:r>
            <a:r>
              <a:rPr lang="ru-RU" sz="2400" dirty="0" smtClean="0">
                <a:solidFill>
                  <a:schemeClr val="bg1"/>
                </a:solidFill>
              </a:rPr>
              <a:t> Луи Лагранж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25 января 1736 - 10 апреля 1813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C:\Documents and Settings\Lanos2.LANOS.000\Рабочий стол\НЕ УДАЛЯТЬ И НЕ ПЕРЕНОСИТЬ!!!\учеба\конференция\Рисунок1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1357298"/>
            <a:ext cx="3643338" cy="49292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357298"/>
            <a:ext cx="4400552" cy="5500702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</a:rPr>
              <a:t>Из-за материальных затруднений семьи он был вынужден рано начать самостоятельную жизнь. Сначала </a:t>
            </a:r>
            <a:r>
              <a:rPr lang="ru-RU" sz="2400" b="1" dirty="0" smtClean="0">
                <a:solidFill>
                  <a:schemeClr val="bg1"/>
                </a:solidFill>
              </a:rPr>
              <a:t>Лагранж</a:t>
            </a:r>
            <a:r>
              <a:rPr lang="ru-RU" sz="2400" b="1" i="1" dirty="0" smtClean="0">
                <a:solidFill>
                  <a:schemeClr val="bg1"/>
                </a:solidFill>
              </a:rPr>
              <a:t> заинтересовался филологией. Его отец — служил в итальянском городе </a:t>
            </a:r>
            <a:r>
              <a:rPr lang="ru-RU" sz="2400" b="1" dirty="0" smtClean="0">
                <a:solidFill>
                  <a:schemeClr val="bg1"/>
                </a:solidFill>
                <a:hlinkClick r:id="rId2" tooltip="Турин"/>
              </a:rPr>
              <a:t>Турине</a:t>
            </a:r>
            <a:r>
              <a:rPr lang="ru-RU" sz="2400" b="1" dirty="0" smtClean="0">
                <a:solidFill>
                  <a:schemeClr val="bg1"/>
                </a:solidFill>
              </a:rPr>
              <a:t> </a:t>
            </a:r>
            <a:r>
              <a:rPr lang="ru-RU" sz="2400" b="1" i="1" dirty="0" smtClean="0">
                <a:solidFill>
                  <a:schemeClr val="bg1"/>
                </a:solidFill>
              </a:rPr>
              <a:t>военным казначеем </a:t>
            </a:r>
            <a:r>
              <a:rPr lang="ru-RU" sz="2400" b="1" i="1" dirty="0" smtClean="0">
                <a:solidFill>
                  <a:schemeClr val="bg1"/>
                </a:solidFill>
                <a:hlinkClick r:id="rId3" tooltip="Сардинское королевство"/>
              </a:rPr>
              <a:t>Сардинского королевства</a:t>
            </a:r>
            <a:r>
              <a:rPr lang="ru-RU" sz="2400" b="1" i="1" dirty="0" smtClean="0">
                <a:solidFill>
                  <a:schemeClr val="bg1"/>
                </a:solidFill>
              </a:rPr>
              <a:t>  — хотел, чтобы сын стал адвокатом, и поэтому определил его в Туринский университет. Но в руки </a:t>
            </a:r>
            <a:r>
              <a:rPr lang="ru-RU" sz="2400" b="1" dirty="0" smtClean="0">
                <a:solidFill>
                  <a:schemeClr val="bg1"/>
                </a:solidFill>
              </a:rPr>
              <a:t>Лагранжа</a:t>
            </a:r>
            <a:r>
              <a:rPr lang="ru-RU" sz="2400" b="1" i="1" dirty="0" smtClean="0">
                <a:solidFill>
                  <a:schemeClr val="bg1"/>
                </a:solidFill>
              </a:rPr>
              <a:t> случайно попал трактат по математической оптике, и он почувствовал своё настоящее призвание.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i="1" dirty="0" smtClean="0">
                <a:solidFill>
                  <a:schemeClr val="bg1"/>
                </a:solidFill>
              </a:rPr>
              <a:t>Лагранж</a:t>
            </a:r>
            <a:r>
              <a:rPr lang="ru-RU" sz="4400" i="1" dirty="0" smtClean="0">
                <a:solidFill>
                  <a:schemeClr val="bg1"/>
                </a:solidFill>
              </a:rPr>
              <a:t> родился 25 января 1736 в </a:t>
            </a:r>
            <a:r>
              <a:rPr lang="ru-RU" sz="4400" b="1" i="1" dirty="0" smtClean="0">
                <a:solidFill>
                  <a:schemeClr val="bg1"/>
                </a:solidFill>
              </a:rPr>
              <a:t>Турине.</a:t>
            </a:r>
            <a:endParaRPr lang="ru-RU" i="1" dirty="0"/>
          </a:p>
        </p:txBody>
      </p:sp>
      <p:pic>
        <p:nvPicPr>
          <p:cNvPr id="4" name="Рисунок 3" descr="C:\Documents and Settings\Lanos2.LANOS.000\Рабочий стол\НЕ УДАЛЯТЬ И НЕ ПЕРЕНОСИТЬ!!!\учеба\torino_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714488"/>
            <a:ext cx="4429156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714356"/>
            <a:ext cx="8258204" cy="5381644"/>
          </a:xfrm>
        </p:spPr>
        <p:txBody>
          <a:bodyPr>
            <a:normAutofit fontScale="92500"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В </a:t>
            </a:r>
            <a:r>
              <a:rPr lang="ru-RU" sz="3200" i="1" dirty="0" smtClean="0">
                <a:solidFill>
                  <a:schemeClr val="bg1"/>
                </a:solidFill>
                <a:hlinkClick r:id="rId2" tooltip="1755 год"/>
              </a:rPr>
              <a:t>1755 году</a:t>
            </a:r>
            <a:r>
              <a:rPr lang="ru-RU" sz="3200" i="1" dirty="0" smtClean="0">
                <a:solidFill>
                  <a:schemeClr val="bg1"/>
                </a:solidFill>
              </a:rPr>
              <a:t> </a:t>
            </a:r>
            <a:r>
              <a:rPr lang="ru-RU" sz="3200" b="1" dirty="0" smtClean="0">
                <a:solidFill>
                  <a:schemeClr val="bg1"/>
                </a:solidFill>
              </a:rPr>
              <a:t>Лагранж</a:t>
            </a:r>
            <a:r>
              <a:rPr lang="ru-RU" sz="3200" i="1" dirty="0" smtClean="0">
                <a:solidFill>
                  <a:schemeClr val="bg1"/>
                </a:solidFill>
              </a:rPr>
              <a:t> послал </a:t>
            </a:r>
            <a:r>
              <a:rPr lang="ru-RU" sz="3200" b="1" dirty="0" smtClean="0">
                <a:solidFill>
                  <a:schemeClr val="bg1"/>
                </a:solidFill>
                <a:hlinkClick r:id="rId3" tooltip="Эйлер, Леонард"/>
              </a:rPr>
              <a:t>Эйлеру</a:t>
            </a:r>
            <a:r>
              <a:rPr lang="ru-RU" sz="3200" i="1" dirty="0" smtClean="0">
                <a:solidFill>
                  <a:schemeClr val="bg1"/>
                </a:solidFill>
              </a:rPr>
              <a:t> свою работу об изопериметрических свойствах, ставших впоследствии основой вариационного исчисления. В этой работе он решил ряд задач, которые сам Эйлер не смог одолеть. </a:t>
            </a:r>
            <a:r>
              <a:rPr lang="ru-RU" sz="3200" b="1" dirty="0" smtClean="0">
                <a:solidFill>
                  <a:schemeClr val="bg1"/>
                </a:solidFill>
              </a:rPr>
              <a:t>Эйлер</a:t>
            </a:r>
            <a:r>
              <a:rPr lang="ru-RU" sz="3200" i="1" dirty="0" smtClean="0">
                <a:solidFill>
                  <a:schemeClr val="bg1"/>
                </a:solidFill>
              </a:rPr>
              <a:t> включил похвалы </a:t>
            </a:r>
            <a:r>
              <a:rPr lang="ru-RU" sz="3200" b="1" dirty="0" smtClean="0">
                <a:solidFill>
                  <a:schemeClr val="bg1"/>
                </a:solidFill>
              </a:rPr>
              <a:t>Лагранжу</a:t>
            </a:r>
            <a:r>
              <a:rPr lang="ru-RU" sz="3200" i="1" dirty="0" smtClean="0">
                <a:solidFill>
                  <a:schemeClr val="bg1"/>
                </a:solidFill>
              </a:rPr>
              <a:t> в свою работу и рекомендовал молодого учёного в иностранные члены </a:t>
            </a:r>
            <a:r>
              <a:rPr lang="ru-RU" sz="3200" i="1" dirty="0" smtClean="0">
                <a:solidFill>
                  <a:schemeClr val="bg1"/>
                </a:solidFill>
                <a:hlinkClick r:id="rId4" tooltip="Прусская академия наук"/>
              </a:rPr>
              <a:t>Берлинской Академии наук</a:t>
            </a:r>
            <a:r>
              <a:rPr lang="ru-RU" sz="3200" i="1" dirty="0" smtClean="0">
                <a:solidFill>
                  <a:schemeClr val="bg1"/>
                </a:solidFill>
              </a:rPr>
              <a:t>. С этого и начался научный путь </a:t>
            </a:r>
            <a:r>
              <a:rPr lang="ru-RU" sz="3200" i="1" dirty="0" smtClean="0">
                <a:solidFill>
                  <a:schemeClr val="bg1"/>
                </a:solidFill>
              </a:rPr>
              <a:t>Лагранжа</a:t>
            </a:r>
            <a:r>
              <a:rPr lang="ru-RU" sz="3200" i="1" dirty="0" smtClean="0">
                <a:solidFill>
                  <a:schemeClr val="bg1"/>
                </a:solidFill>
              </a:rPr>
              <a:t>.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Documents and Settings\Lanos2.LANOS.000\Рабочий стол\НЕ УДАЛЯТЬ И НЕ ПЕРЕНОСИТЬ!!!\учеба\конференция\Рисунок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85728"/>
            <a:ext cx="3714776" cy="60007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572000" y="785794"/>
            <a:ext cx="42862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.</a:t>
            </a:r>
            <a:r>
              <a:rPr lang="ru-RU" sz="3600" i="1" dirty="0">
                <a:solidFill>
                  <a:schemeClr val="bg1"/>
                </a:solidFill>
              </a:rPr>
              <a:t>Лагранж внес огромный вклад в математику, доказал много теорем, вывел несколько формул,  создал методы, которым присвоено его имя.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186766" cy="531020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1.Теорема </a:t>
            </a:r>
            <a:r>
              <a:rPr lang="ru-RU" sz="2000" dirty="0" smtClean="0">
                <a:solidFill>
                  <a:schemeClr val="bg1"/>
                </a:solidFill>
              </a:rPr>
              <a:t>Лагранжа в математическом анализе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2.</a:t>
            </a:r>
            <a:r>
              <a:rPr lang="ru-RU" sz="1800" dirty="0" smtClean="0">
                <a:solidFill>
                  <a:schemeClr val="bg1"/>
                </a:solidFill>
                <a:hlinkClick r:id="rId2" tooltip="Теорема Лагранжа (теория групп)"/>
              </a:rPr>
              <a:t>Теорема Лагранжа (теория групп)</a:t>
            </a:r>
            <a:endParaRPr lang="ru-RU" sz="1800" i="1" dirty="0" smtClean="0">
              <a:solidFill>
                <a:schemeClr val="bg1"/>
              </a:solidFill>
            </a:endParaRPr>
          </a:p>
          <a:p>
            <a:r>
              <a:rPr lang="ru-RU" sz="1800" b="1" dirty="0" smtClean="0">
                <a:solidFill>
                  <a:schemeClr val="bg1"/>
                </a:solidFill>
              </a:rPr>
              <a:t>Пусть </a:t>
            </a:r>
            <a:r>
              <a:rPr lang="ru-RU" sz="1800" b="1" dirty="0" smtClean="0">
                <a:solidFill>
                  <a:schemeClr val="bg1"/>
                </a:solidFill>
                <a:hlinkClick r:id="rId3" tooltip="Группа (математика)"/>
              </a:rPr>
              <a:t>группа</a:t>
            </a:r>
            <a:r>
              <a:rPr lang="ru-RU" sz="1800" b="1" dirty="0" smtClean="0">
                <a:solidFill>
                  <a:schemeClr val="bg1"/>
                </a:solidFill>
              </a:rPr>
              <a:t> G конечна и H — её </a:t>
            </a:r>
            <a:r>
              <a:rPr lang="ru-RU" sz="1800" b="1" dirty="0" smtClean="0">
                <a:solidFill>
                  <a:schemeClr val="bg1"/>
                </a:solidFill>
                <a:hlinkClick r:id="rId4" tooltip="Подгруппа"/>
              </a:rPr>
              <a:t>подгруппа</a:t>
            </a:r>
            <a:r>
              <a:rPr lang="ru-RU" sz="1800" b="1" dirty="0" smtClean="0">
                <a:solidFill>
                  <a:schemeClr val="bg1"/>
                </a:solidFill>
              </a:rPr>
              <a:t>. Тогда </a:t>
            </a:r>
            <a:r>
              <a:rPr lang="ru-RU" sz="1800" b="1" dirty="0" smtClean="0">
                <a:solidFill>
                  <a:schemeClr val="bg1"/>
                </a:solidFill>
                <a:hlinkClick r:id="rId5" tooltip="Порядок группы"/>
              </a:rPr>
              <a:t>порядок</a:t>
            </a:r>
            <a:r>
              <a:rPr lang="ru-RU" sz="1800" b="1" dirty="0" smtClean="0">
                <a:solidFill>
                  <a:schemeClr val="bg1"/>
                </a:solidFill>
              </a:rPr>
              <a:t> G равен порядку H, умноженному на количество её левых или правых </a:t>
            </a:r>
            <a:r>
              <a:rPr lang="ru-RU" sz="1800" b="1" dirty="0" smtClean="0">
                <a:solidFill>
                  <a:schemeClr val="bg1"/>
                </a:solidFill>
                <a:hlinkClick r:id="rId6" tooltip="Класс смежности"/>
              </a:rPr>
              <a:t>классов смежности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3.</a:t>
            </a:r>
            <a:r>
              <a:rPr lang="ru-RU" sz="1800" dirty="0" smtClean="0">
                <a:solidFill>
                  <a:schemeClr val="bg1"/>
                </a:solidFill>
                <a:hlinkClick r:id="rId7" tooltip="Теорема Лагранжа о сумме четырёх квадратов"/>
              </a:rPr>
              <a:t>Теорема Лагранжа о сумме четырёх квадратов</a:t>
            </a:r>
            <a:endParaRPr lang="ru-RU" sz="1800" i="1" dirty="0" smtClean="0">
              <a:solidFill>
                <a:schemeClr val="bg1"/>
              </a:solidFill>
            </a:endParaRPr>
          </a:p>
          <a:p>
            <a:r>
              <a:rPr lang="ru-RU" sz="1800" b="1" dirty="0" smtClean="0">
                <a:solidFill>
                  <a:schemeClr val="bg1"/>
                </a:solidFill>
              </a:rPr>
              <a:t>Всякое </a:t>
            </a:r>
            <a:r>
              <a:rPr lang="ru-RU" sz="1800" b="1" dirty="0" smtClean="0">
                <a:solidFill>
                  <a:schemeClr val="bg1"/>
                </a:solidFill>
                <a:hlinkClick r:id="rId8" tooltip="Натуральное число"/>
              </a:rPr>
              <a:t>натуральное число</a:t>
            </a:r>
            <a:r>
              <a:rPr lang="ru-RU" sz="1800" b="1" dirty="0" smtClean="0">
                <a:solidFill>
                  <a:schemeClr val="bg1"/>
                </a:solidFill>
              </a:rPr>
              <a:t> можно представить в виде суммы четырех </a:t>
            </a:r>
            <a:r>
              <a:rPr lang="ru-RU" sz="1800" b="1" dirty="0" smtClean="0">
                <a:solidFill>
                  <a:schemeClr val="bg1"/>
                </a:solidFill>
                <a:hlinkClick r:id="rId9" tooltip="Квадрат (число)"/>
              </a:rPr>
              <a:t>квадратов</a:t>
            </a:r>
            <a:r>
              <a:rPr lang="ru-RU" sz="1800" b="1" dirty="0" smtClean="0">
                <a:solidFill>
                  <a:schemeClr val="bg1"/>
                </a:solidFill>
              </a:rPr>
              <a:t> </a:t>
            </a:r>
            <a:r>
              <a:rPr lang="ru-RU" sz="1800" b="1" dirty="0" smtClean="0">
                <a:solidFill>
                  <a:schemeClr val="bg1"/>
                </a:solidFill>
                <a:hlinkClick r:id="rId10" tooltip="Целое число"/>
              </a:rPr>
              <a:t>целых чисел</a:t>
            </a:r>
            <a:r>
              <a:rPr lang="ru-RU" sz="1800" b="1" dirty="0" smtClean="0">
                <a:solidFill>
                  <a:schemeClr val="bg1"/>
                </a:solidFill>
              </a:rPr>
              <a:t>.</a:t>
            </a:r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4.</a:t>
            </a:r>
            <a:r>
              <a:rPr lang="ru-RU" sz="1800" dirty="0" smtClean="0">
                <a:solidFill>
                  <a:schemeClr val="bg1"/>
                </a:solidFill>
                <a:hlinkClick r:id="rId11" tooltip="Цепная дробь"/>
              </a:rPr>
              <a:t>Теорема Лагранжа о цепных дробях</a:t>
            </a:r>
            <a:endParaRPr lang="ru-RU" sz="1800" i="1" dirty="0" smtClean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1800" b="1" dirty="0" smtClean="0">
                <a:solidFill>
                  <a:schemeClr val="bg1"/>
                </a:solidFill>
              </a:rPr>
              <a:t>5.</a:t>
            </a:r>
            <a:r>
              <a:rPr lang="ru-RU" sz="1800" b="1" dirty="0" smtClean="0">
                <a:solidFill>
                  <a:schemeClr val="bg1"/>
                </a:solidFill>
                <a:hlinkClick r:id="rId12" tooltip="Теорема Лагранжа об устойчивости равновесия"/>
              </a:rPr>
              <a:t>Теорема Лагранжа об устойчивости равновесия</a:t>
            </a:r>
            <a:endParaRPr lang="ru-RU" sz="1800" b="1" i="1" dirty="0" smtClean="0">
              <a:solidFill>
                <a:schemeClr val="bg1"/>
              </a:solidFill>
            </a:endParaRPr>
          </a:p>
          <a:p>
            <a:r>
              <a:rPr lang="ru-RU" sz="1800" b="1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sz="1800" b="1" i="1" dirty="0" smtClean="0">
                <a:solidFill>
                  <a:schemeClr val="bg1"/>
                </a:solidFill>
              </a:rPr>
              <a:t>- устанавливает достаточное условие устойчивости равновесия консервативной механической системы.</a:t>
            </a:r>
            <a:endParaRPr lang="ru-RU" sz="1800" b="1" dirty="0" smtClean="0">
              <a:solidFill>
                <a:schemeClr val="bg1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Теоремы</a:t>
            </a:r>
            <a:br>
              <a:rPr lang="ru-RU" sz="3600" dirty="0" smtClean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\frac{f(b)-f(a)}{b-a}=f'(c)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714356"/>
            <a:ext cx="1990733" cy="704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[a_0; a_1, a_2, a_3,\cdots] = a_0+\cfrac{1}{a_1+\cfrac{1}{a_2+\cfrac{1}{a_3+\ldots}}}\;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143504" y="3500438"/>
            <a:ext cx="364333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5785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1.</a:t>
            </a:r>
            <a:r>
              <a:rPr lang="ru-RU" sz="3200" b="1" i="1" dirty="0" smtClean="0">
                <a:solidFill>
                  <a:schemeClr val="bg1"/>
                </a:solidFill>
                <a:hlinkClick r:id="rId2" tooltip="Метод множителей Лагранжа"/>
              </a:rPr>
              <a:t>Метод </a:t>
            </a:r>
            <a:r>
              <a:rPr lang="ru-RU" sz="3200" b="1" i="1" dirty="0" smtClean="0">
                <a:solidFill>
                  <a:schemeClr val="bg1"/>
                </a:solidFill>
                <a:hlinkClick r:id="rId2" tooltip="Метод множителей Лагранжа"/>
              </a:rPr>
              <a:t>множителей Лагранжа</a:t>
            </a:r>
            <a:endParaRPr lang="ru-RU" sz="3200" b="1" i="1" dirty="0" smtClean="0">
              <a:solidFill>
                <a:schemeClr val="bg1"/>
              </a:solidFill>
            </a:endParaRPr>
          </a:p>
          <a:p>
            <a:r>
              <a:rPr lang="ru-RU" sz="3200" b="1" i="1" dirty="0" smtClean="0">
                <a:solidFill>
                  <a:schemeClr val="bg1"/>
                </a:solidFill>
              </a:rPr>
              <a:t>2.</a:t>
            </a:r>
            <a:r>
              <a:rPr lang="ru-RU" sz="3200" b="1" i="1" dirty="0" smtClean="0">
                <a:solidFill>
                  <a:schemeClr val="bg1"/>
                </a:solidFill>
                <a:hlinkClick r:id="rId3" tooltip="Метод Лагранжа (дифференциальные уравнения)"/>
              </a:rPr>
              <a:t>Метод Лагранжа (дифференциальные уравнения)</a:t>
            </a:r>
            <a:r>
              <a:rPr lang="ru-RU" sz="3200" b="1" i="1" dirty="0" smtClean="0">
                <a:solidFill>
                  <a:schemeClr val="bg1"/>
                </a:solidFill>
              </a:rPr>
              <a:t> — </a:t>
            </a:r>
            <a:r>
              <a:rPr lang="ru-RU" sz="3200" b="1" i="1" dirty="0" smtClean="0">
                <a:solidFill>
                  <a:schemeClr val="bg1"/>
                </a:solidFill>
                <a:hlinkClick r:id="rId4" tooltip="Метод вариации постоянной"/>
              </a:rPr>
              <a:t>метод вариации постоянной</a:t>
            </a:r>
            <a:r>
              <a:rPr lang="ru-RU" sz="3200" b="1" i="1" dirty="0" smtClean="0">
                <a:solidFill>
                  <a:schemeClr val="bg1"/>
                </a:solidFill>
              </a:rPr>
              <a:t> для решения </a:t>
            </a:r>
            <a:r>
              <a:rPr lang="ru-RU" sz="3200" b="1" i="1" dirty="0" smtClean="0">
                <a:solidFill>
                  <a:schemeClr val="bg1"/>
                </a:solidFill>
                <a:hlinkClick r:id="rId5" tooltip="Неоднородное дифференциальное уравнение"/>
              </a:rPr>
              <a:t>неоднородных дифференциальных уравнений</a:t>
            </a:r>
            <a:endParaRPr lang="ru-RU" sz="3200" b="1" i="1" dirty="0" smtClean="0">
              <a:solidFill>
                <a:schemeClr val="bg1"/>
              </a:solidFill>
            </a:endParaRPr>
          </a:p>
          <a:p>
            <a:r>
              <a:rPr lang="ru-RU" sz="3200" b="1" i="1" dirty="0" smtClean="0">
                <a:solidFill>
                  <a:schemeClr val="bg1"/>
                </a:solidFill>
              </a:rPr>
              <a:t>3.</a:t>
            </a:r>
            <a:r>
              <a:rPr lang="ru-RU" sz="3200" b="1" i="1" dirty="0" smtClean="0">
                <a:solidFill>
                  <a:schemeClr val="bg1"/>
                </a:solidFill>
                <a:hlinkClick r:id="rId6" tooltip="Метод Лагранжа приведения квадратичной формы к каноническому виду"/>
              </a:rPr>
              <a:t>Метод Лагранжа приведения квадратичной формы к каноническому виду</a:t>
            </a:r>
            <a:endParaRPr lang="ru-RU" sz="3200" b="1" i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cap="small" dirty="0" smtClean="0">
                <a:solidFill>
                  <a:schemeClr val="bg1"/>
                </a:solidFill>
              </a:rPr>
              <a:t>Методы.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10140"/>
          </a:xfrm>
        </p:spPr>
        <p:txBody>
          <a:bodyPr/>
          <a:lstStyle/>
          <a:p>
            <a:r>
              <a:rPr lang="ru-RU" sz="1800" i="1" dirty="0" smtClean="0">
                <a:solidFill>
                  <a:schemeClr val="bg1"/>
                </a:solidFill>
              </a:rPr>
              <a:t>1.</a:t>
            </a:r>
            <a:r>
              <a:rPr lang="ru-RU" sz="1800" i="1" dirty="0" smtClean="0">
                <a:solidFill>
                  <a:schemeClr val="bg1"/>
                </a:solidFill>
                <a:hlinkClick r:id="rId2" tooltip="Формула конечных приращений"/>
              </a:rPr>
              <a:t>Формула конечных приращений</a:t>
            </a:r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i="1" dirty="0" smtClean="0">
                <a:solidFill>
                  <a:schemeClr val="bg1"/>
                </a:solidFill>
              </a:rPr>
              <a:t>2.Для </a:t>
            </a:r>
            <a:r>
              <a:rPr lang="ru-RU" sz="1800" i="1" dirty="0" smtClean="0">
                <a:solidFill>
                  <a:schemeClr val="bg1"/>
                </a:solidFill>
                <a:hlinkClick r:id="rId3" tooltip="Двойное векторное произведение"/>
              </a:rPr>
              <a:t>двойного векторного произведения</a:t>
            </a:r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i="1" dirty="0" err="1" smtClean="0">
                <a:solidFill>
                  <a:schemeClr val="bg1"/>
                </a:solidFill>
              </a:rPr>
              <a:t>Тройно́е</a:t>
            </a:r>
            <a:r>
              <a:rPr lang="ru-RU" sz="1800" i="1" dirty="0" smtClean="0">
                <a:solidFill>
                  <a:schemeClr val="bg1"/>
                </a:solidFill>
              </a:rPr>
              <a:t> </a:t>
            </a:r>
            <a:r>
              <a:rPr lang="ru-RU" sz="1800" i="1" dirty="0" err="1" smtClean="0">
                <a:solidFill>
                  <a:schemeClr val="bg1"/>
                </a:solidFill>
              </a:rPr>
              <a:t>ве́кторное</a:t>
            </a:r>
            <a:r>
              <a:rPr lang="ru-RU" sz="1800" i="1" dirty="0" smtClean="0">
                <a:solidFill>
                  <a:schemeClr val="bg1"/>
                </a:solidFill>
              </a:rPr>
              <a:t> </a:t>
            </a:r>
            <a:r>
              <a:rPr lang="ru-RU" sz="1800" i="1" dirty="0" err="1" smtClean="0">
                <a:solidFill>
                  <a:schemeClr val="bg1"/>
                </a:solidFill>
              </a:rPr>
              <a:t>произведе́ние</a:t>
            </a:r>
            <a:r>
              <a:rPr lang="ru-RU" sz="1800" i="1" dirty="0" smtClean="0">
                <a:solidFill>
                  <a:schemeClr val="bg1"/>
                </a:solidFill>
              </a:rPr>
              <a:t> (другое название: двойное векторное произведение</a:t>
            </a:r>
            <a:r>
              <a:rPr lang="ru-RU" sz="1800" i="1" dirty="0" smtClean="0">
                <a:solidFill>
                  <a:schemeClr val="bg1"/>
                </a:solidFill>
              </a:rPr>
              <a:t>)                 </a:t>
            </a:r>
            <a:r>
              <a:rPr lang="ru-RU" i="1" dirty="0" smtClean="0"/>
              <a:t> </a:t>
            </a:r>
            <a:r>
              <a:rPr lang="ru-RU" sz="1800" i="1" dirty="0" smtClean="0">
                <a:solidFill>
                  <a:schemeClr val="bg1"/>
                </a:solidFill>
                <a:hlinkClick r:id="rId4" tooltip="Вектор (математика)"/>
              </a:rPr>
              <a:t>векторов</a:t>
            </a:r>
            <a:r>
              <a:rPr lang="ru-RU" sz="1800" i="1" dirty="0" smtClean="0">
                <a:solidFill>
                  <a:schemeClr val="bg1"/>
                </a:solidFill>
              </a:rPr>
              <a:t>                   </a:t>
            </a:r>
            <a:r>
              <a:rPr lang="ru-RU" sz="1800" dirty="0" smtClean="0">
                <a:solidFill>
                  <a:schemeClr val="bg1"/>
                </a:solidFill>
              </a:rPr>
              <a:t>— </a:t>
            </a:r>
            <a:r>
              <a:rPr lang="ru-RU" sz="1800" dirty="0" smtClean="0">
                <a:solidFill>
                  <a:schemeClr val="bg1"/>
                </a:solidFill>
                <a:hlinkClick r:id="rId5" tooltip="Векторное произведение"/>
              </a:rPr>
              <a:t>векторное произведение</a:t>
            </a:r>
            <a:r>
              <a:rPr lang="ru-RU" sz="1800" dirty="0" smtClean="0">
                <a:solidFill>
                  <a:schemeClr val="bg1"/>
                </a:solidFill>
              </a:rPr>
              <a:t> вектора   на векторное произведение векторо</a:t>
            </a:r>
            <a:r>
              <a:rPr lang="ru-RU" sz="1800" i="1" dirty="0" smtClean="0">
                <a:solidFill>
                  <a:schemeClr val="bg1"/>
                </a:solidFill>
              </a:rPr>
              <a:t>в</a:t>
            </a:r>
            <a:r>
              <a:rPr lang="ru-RU" sz="1800" i="1" dirty="0" smtClean="0"/>
              <a:t> </a:t>
            </a:r>
            <a:r>
              <a:rPr lang="ru-RU" sz="1800" i="1" dirty="0" smtClean="0"/>
              <a:t>     </a:t>
            </a:r>
            <a:r>
              <a:rPr lang="ru-RU" sz="1800" i="1" dirty="0" smtClean="0">
                <a:solidFill>
                  <a:schemeClr val="bg1"/>
                </a:solidFill>
              </a:rPr>
              <a:t>и</a:t>
            </a:r>
            <a:r>
              <a:rPr lang="ru-RU" sz="1800" i="1" dirty="0" smtClean="0"/>
              <a:t>         </a:t>
            </a:r>
            <a:r>
              <a:rPr lang="ru-RU" sz="1800" i="1" dirty="0" smtClean="0">
                <a:solidFill>
                  <a:schemeClr val="bg1"/>
                </a:solidFill>
              </a:rPr>
              <a:t>:</a:t>
            </a:r>
          </a:p>
          <a:p>
            <a:endParaRPr lang="ru-RU" sz="1800" i="1" dirty="0" smtClean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chemeClr val="bg1"/>
                </a:solidFill>
              </a:rPr>
              <a:t>В литературе этот тип произведения трёх векторов называется как тройным (по числу векторов), так и двойным (по числу операций умножения).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Формулы.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\frac{f(b)-f(a)}{b-a}=f'(c)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1214422"/>
            <a:ext cx="2633675" cy="4905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 \left[ \vec{a}, \vec{b}, \vec{c} \right] 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2357430"/>
            <a:ext cx="928694" cy="357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\vec{a}, \vec{b}, \vec{c}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2357430"/>
            <a:ext cx="1071570" cy="404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\vec{b}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58082" y="2714620"/>
            <a:ext cx="285752" cy="4286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\vec{c}: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001024" y="2714620"/>
            <a:ext cx="371477" cy="357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\left[ \vec{a}, \vec{b}, \vec{c}\right] = \left[\vec{a}, \left[\vec{b}, \vec{c}\right]\right].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71736" y="3429000"/>
            <a:ext cx="3429024" cy="5715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0994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спасибо за внимание!!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FFFFFF"/>
      </a:hlink>
      <a:folHlink>
        <a:srgbClr val="93296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44</TotalTime>
  <Words>105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Жозеф Луи Лагранж 25 января 1736 - 10 апреля 1813   </vt:lpstr>
      <vt:lpstr>Лагранж родился 25 января 1736 в Турине.</vt:lpstr>
      <vt:lpstr>Слайд 3</vt:lpstr>
      <vt:lpstr>Слайд 4</vt:lpstr>
      <vt:lpstr>Теоремы </vt:lpstr>
      <vt:lpstr>Методы. </vt:lpstr>
      <vt:lpstr>Формулы.</vt:lpstr>
      <vt:lpstr>Слайд 8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Жозеф Луи Лагранж 25 января 1736 - 10 апреля 1813</dc:title>
  <dc:creator>Алена</dc:creator>
  <cp:lastModifiedBy>Алена</cp:lastModifiedBy>
  <cp:revision>5</cp:revision>
  <dcterms:created xsi:type="dcterms:W3CDTF">2013-10-27T13:17:12Z</dcterms:created>
  <dcterms:modified xsi:type="dcterms:W3CDTF">2013-10-27T14:01:24Z</dcterms:modified>
</cp:coreProperties>
</file>