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commons.wikimedia.org/wiki/File:Langrange_portrait.jpg?uselang=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20574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Федеральное агентство по образованию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Государственное образовательное учреждение высшего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профессионального образования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исследовательский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«ТОМСКИЙ ПОЛИТЕХНИЧЕСКИЙ УНИВЕРСИТЕТ»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791200" y="5791200"/>
            <a:ext cx="3352800" cy="129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Выполнил ст.: </a:t>
            </a:r>
            <a:r>
              <a:rPr lang="ru-RU" sz="1800" dirty="0" smtClean="0"/>
              <a:t>Панова М., гр. 2г21</a:t>
            </a:r>
          </a:p>
          <a:p>
            <a:pPr>
              <a:buNone/>
            </a:pPr>
            <a:r>
              <a:rPr lang="ru-RU" sz="1800" dirty="0" smtClean="0"/>
              <a:t>Проверил: </a:t>
            </a:r>
            <a:r>
              <a:rPr lang="ru-RU" sz="1800" dirty="0" err="1" smtClean="0"/>
              <a:t>Тарбокова</a:t>
            </a:r>
            <a:r>
              <a:rPr lang="ru-RU" sz="1800" dirty="0" smtClean="0"/>
              <a:t> Т.В.</a:t>
            </a:r>
            <a:endParaRPr lang="ru-RU" sz="18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3400" y="2362200"/>
            <a:ext cx="4876800" cy="3124200"/>
          </a:xfrm>
        </p:spPr>
        <p:txBody>
          <a:bodyPr>
            <a:normAutofit fontScale="55000" lnSpcReduction="20000"/>
          </a:bodyPr>
          <a:lstStyle/>
          <a:p>
            <a:r>
              <a:rPr lang="ru-RU" sz="11400" b="1" dirty="0" err="1" smtClean="0"/>
              <a:t>Жозе́ф</a:t>
            </a:r>
            <a:r>
              <a:rPr lang="ru-RU" sz="11400" b="1" dirty="0" smtClean="0"/>
              <a:t> Луи́ </a:t>
            </a:r>
            <a:r>
              <a:rPr lang="ru-RU" sz="11400" b="1" dirty="0" err="1" smtClean="0"/>
              <a:t>Лагра́нж</a:t>
            </a:r>
            <a:r>
              <a:rPr lang="ru-RU" sz="11400" dirty="0" smtClean="0"/>
              <a:t> </a:t>
            </a:r>
          </a:p>
          <a:p>
            <a:r>
              <a:rPr lang="ru-RU" sz="4800" dirty="0" smtClean="0"/>
              <a:t> (фр. </a:t>
            </a:r>
            <a:r>
              <a:rPr lang="fr-FR" sz="4800" i="1" dirty="0" smtClean="0"/>
              <a:t>Joseph Louis Lagrange</a:t>
            </a:r>
            <a:r>
              <a:rPr lang="ru-RU" sz="4800" dirty="0" smtClean="0"/>
              <a:t>, итал. </a:t>
            </a:r>
            <a:r>
              <a:rPr lang="it-IT" sz="4800" i="1" dirty="0" smtClean="0"/>
              <a:t>Giuseppe Lodovico </a:t>
            </a:r>
            <a:r>
              <a:rPr lang="ru-RU" sz="4800" i="1" dirty="0" smtClean="0"/>
              <a:t>  </a:t>
            </a:r>
            <a:r>
              <a:rPr lang="it-IT" sz="4800" i="1" dirty="0" smtClean="0"/>
              <a:t>Lagrangia</a:t>
            </a:r>
            <a:r>
              <a:rPr lang="ru-RU" sz="4800" dirty="0" smtClean="0"/>
              <a:t>; 25 января 1736 — 10 апреля 1813) </a:t>
            </a:r>
            <a:endParaRPr lang="ru-RU" sz="4800" dirty="0"/>
          </a:p>
        </p:txBody>
      </p:sp>
      <p:pic>
        <p:nvPicPr>
          <p:cNvPr id="7" name="Рисунок 6" descr="http://upload.wikimedia.org/wikipedia/commons/thumb/d/d8/Langrange_portrait.jpg/220px-Langrange_portrait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286000"/>
            <a:ext cx="3200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Краткая биография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Французский математик, астроном и механик итальянского происхождения. Наряду с Эйлером — лучший математик  XVIII века. Особенно прославился исключительным мастерством в области обобщения и синтеза накопленного научного материала.</a:t>
            </a:r>
          </a:p>
          <a:p>
            <a:r>
              <a:rPr lang="ru-RU" dirty="0" smtClean="0"/>
              <a:t>Внёс грандиозный вклад в развитие анализа, теории чисел, теорию вероятностей и численные методы, создал вариационное исчисление.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Лагранж родился 25 января 1736 в Турине. Из-за материальных затруднений семьи он был вынужден рано начать самостоятельную жизнь. Его отец хотел, чтобы сын стал адвокатом, и поэтому определил его в Туринский университет. Но в руки Лагранжа случайно попал трактат по математической оптике, и он почувствовал своё настоящее призвание.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r>
              <a:rPr lang="ru-RU" b="1" dirty="0" smtClean="0"/>
              <a:t>Достижения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534400" cy="54864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1757 году Лагранж был назначен преподавателем математики в Королевской артиллерийской школе в Турине. Лагранж организовал там научное общество, из которого впоследствии выросла Туринская академия наук.</a:t>
            </a:r>
          </a:p>
          <a:p>
            <a:r>
              <a:rPr lang="ru-RU" dirty="0" smtClean="0"/>
              <a:t>1759 - издаёт труды по механике и вариационному исчислению. Здесь же он применяет анализ к теории вероятностей, развивает теорию колебаний и акустику.</a:t>
            </a:r>
          </a:p>
          <a:p>
            <a:r>
              <a:rPr lang="ru-RU" dirty="0" smtClean="0"/>
              <a:t>1762: первое описание общего решения вариационной задачи. (Оно не было ясно обосновано и встретило резкую критику.) </a:t>
            </a:r>
          </a:p>
          <a:p>
            <a:r>
              <a:rPr lang="ru-RU" dirty="0" smtClean="0"/>
              <a:t>Эйлер в 1766 году дал строгое обоснование вариационным методам и в дальнейшем всячески поддерживал Лагранжа.</a:t>
            </a:r>
          </a:p>
          <a:p>
            <a:r>
              <a:rPr lang="ru-RU" dirty="0" smtClean="0"/>
              <a:t>В 1766 году по приглашению прусского короля Фридриха II Лагранж переехал в Берлин. Здесь он вначале руководил физико-математическим отделением Академии наук, а позже стал президентом Академии.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Берлинский период (1766—1787) был самым плодотворным в жизни Лагранжа. Здесь он выполнил важные работы по алгебре и теории чисел, в том числе строго доказал несколько утверждений Ферма и теорему Вильсона: для любого простого числа </a:t>
            </a:r>
            <a:r>
              <a:rPr lang="ru-RU" sz="3400" i="1" dirty="0" err="1" smtClean="0"/>
              <a:t>p</a:t>
            </a:r>
            <a:r>
              <a:rPr lang="ru-RU" sz="3400" dirty="0" smtClean="0"/>
              <a:t> выражение  </a:t>
            </a:r>
            <a:r>
              <a:rPr lang="ru-RU" sz="3400" b="1" i="1" dirty="0" smtClean="0"/>
              <a:t>(р-1)!+1 </a:t>
            </a:r>
            <a:r>
              <a:rPr lang="ru-RU" sz="3400" dirty="0" smtClean="0"/>
              <a:t>делится на </a:t>
            </a:r>
            <a:r>
              <a:rPr lang="ru-RU" sz="3400" dirty="0" err="1" smtClean="0"/>
              <a:t>p</a:t>
            </a:r>
            <a:r>
              <a:rPr lang="ru-RU" sz="3400" dirty="0" smtClean="0"/>
              <a:t>.</a:t>
            </a:r>
          </a:p>
          <a:p>
            <a:r>
              <a:rPr lang="ru-RU" sz="3400" dirty="0" smtClean="0"/>
              <a:t>1767: Впервые в математике появляется конечная группа подстановок. Лагранж высказал предположение, что не все уравнения выше 4-й степени разрешимы в радикалах. </a:t>
            </a:r>
          </a:p>
          <a:p>
            <a:r>
              <a:rPr lang="ru-RU" sz="3400" dirty="0" smtClean="0"/>
              <a:t>1772: избран иностранным членом Парижской академии наук.</a:t>
            </a:r>
          </a:p>
          <a:p>
            <a:r>
              <a:rPr lang="ru-RU" sz="3400" dirty="0" smtClean="0"/>
              <a:t>1795: открыта Нормальная школа, и Лагранж преподаёт там математику. </a:t>
            </a:r>
          </a:p>
          <a:p>
            <a:r>
              <a:rPr lang="ru-RU" sz="3400" dirty="0" smtClean="0"/>
              <a:t>В 1797 году, после создания Политехнической школы, вёл там преподавательскую деятельность.</a:t>
            </a:r>
          </a:p>
          <a:p>
            <a:r>
              <a:rPr lang="ru-RU" sz="3400" dirty="0" smtClean="0"/>
              <a:t>Издаёт книгу «Теория аналитических функций</a:t>
            </a:r>
          </a:p>
          <a:p>
            <a:r>
              <a:rPr lang="ru-RU" sz="3400" dirty="0" smtClean="0"/>
              <a:t>1801: публикуются «Лекции об исчислении функций».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Теория аналитических функций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447800"/>
            <a:ext cx="84582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Следующим крупным произведением, сыгравшим значительную роль в развитии концепции анализа, явилась </a:t>
            </a:r>
            <a:r>
              <a:rPr lang="ru-RU" i="1" dirty="0" smtClean="0"/>
              <a:t>Теория аналитических функций</a:t>
            </a:r>
            <a:r>
              <a:rPr lang="ru-RU" baseline="30000" dirty="0" smtClean="0"/>
              <a:t> </a:t>
            </a:r>
            <a:r>
              <a:rPr lang="ru-RU" dirty="0" smtClean="0"/>
              <a:t> Лагранжа</a:t>
            </a:r>
            <a:r>
              <a:rPr lang="ru-RU" u="sng" dirty="0" smtClean="0"/>
              <a:t> </a:t>
            </a:r>
            <a:r>
              <a:rPr lang="ru-RU" dirty="0" smtClean="0"/>
              <a:t>и обширный пересказ работ Лагранжа, выполненный </a:t>
            </a:r>
            <a:r>
              <a:rPr lang="ru-RU" dirty="0" err="1" smtClean="0"/>
              <a:t>Лакруа</a:t>
            </a:r>
            <a:r>
              <a:rPr lang="ru-RU" dirty="0" smtClean="0"/>
              <a:t> в несколько эклектической манере.</a:t>
            </a:r>
          </a:p>
          <a:p>
            <a:r>
              <a:rPr lang="ru-RU" dirty="0" smtClean="0"/>
              <a:t>Желая избавиться от бесконечно малого вовсе, Лагранж обратил связь между производными и рядом Тейлора. Под аналитической функцией Лагранж понимал произвольную функцию, исследуемую методами анализа.  </a:t>
            </a:r>
          </a:p>
          <a:p>
            <a:r>
              <a:rPr lang="ru-RU" dirty="0" smtClean="0"/>
              <a:t>Для применения методов анализа по мнению Лагранжа необходимо, чтобы функция разлагалась в ряд.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f(x+h)=f(x)+ph+qh^2+\do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257800"/>
            <a:ext cx="6934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err="1" smtClean="0"/>
              <a:t>Лагранжева</a:t>
            </a:r>
            <a:r>
              <a:rPr lang="ru-RU" sz="5300" b="1" dirty="0" smtClean="0"/>
              <a:t> система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71600"/>
            <a:ext cx="8839200" cy="3352800"/>
          </a:xfrm>
        </p:spPr>
        <p:txBody>
          <a:bodyPr/>
          <a:lstStyle/>
          <a:p>
            <a:r>
              <a:rPr lang="ru-RU" dirty="0" smtClean="0"/>
              <a:t>В математике, </a:t>
            </a:r>
            <a:r>
              <a:rPr lang="ru-RU" b="1" dirty="0" err="1" smtClean="0"/>
              <a:t>лагранжевой</a:t>
            </a:r>
            <a:r>
              <a:rPr lang="ru-RU" b="1" dirty="0" smtClean="0"/>
              <a:t> системой</a:t>
            </a:r>
            <a:r>
              <a:rPr lang="ru-RU" dirty="0" smtClean="0"/>
              <a:t> называется пара  </a:t>
            </a:r>
            <a:r>
              <a:rPr lang="ru-RU" b="1" i="1" dirty="0" smtClean="0"/>
              <a:t>(</a:t>
            </a:r>
            <a:r>
              <a:rPr lang="en-US" b="1" i="1" dirty="0" smtClean="0"/>
              <a:t>Y, L)</a:t>
            </a:r>
            <a:r>
              <a:rPr lang="ru-RU" b="1" i="1" dirty="0" smtClean="0"/>
              <a:t> </a:t>
            </a:r>
            <a:r>
              <a:rPr lang="ru-RU" dirty="0" smtClean="0"/>
              <a:t>гладкого расслоения </a:t>
            </a:r>
            <a:r>
              <a:rPr lang="ru-RU" b="1" dirty="0" smtClean="0"/>
              <a:t> </a:t>
            </a:r>
            <a:r>
              <a:rPr lang="en-US" b="1" i="1" dirty="0" smtClean="0"/>
              <a:t>Y →X</a:t>
            </a:r>
            <a:r>
              <a:rPr lang="ru-RU" dirty="0" smtClean="0"/>
              <a:t> и </a:t>
            </a:r>
            <a:r>
              <a:rPr lang="ru-RU" dirty="0" err="1" smtClean="0"/>
              <a:t>лагранжевой</a:t>
            </a:r>
            <a:r>
              <a:rPr lang="ru-RU" dirty="0" smtClean="0"/>
              <a:t> плотности  </a:t>
            </a:r>
            <a:r>
              <a:rPr lang="en-US" b="1" i="1" dirty="0" smtClean="0"/>
              <a:t>L</a:t>
            </a:r>
            <a:r>
              <a:rPr lang="ru-RU" dirty="0" smtClean="0"/>
              <a:t>, которая определяет дифференциальный оператор Эйлера — Лагранжа, действующий на сечения расслоения </a:t>
            </a:r>
            <a:r>
              <a:rPr lang="en-US" dirty="0" smtClean="0"/>
              <a:t> </a:t>
            </a:r>
            <a:r>
              <a:rPr lang="en-US" b="1" i="1" dirty="0" smtClean="0"/>
              <a:t>Y →X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050" name="Picture 2" descr="http://rudocs.exdat.com/pars_docs/tw_refs/378/377091/377091_html_m3ca8c92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343400"/>
            <a:ext cx="5061741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Autofit/>
          </a:bodyPr>
          <a:lstStyle/>
          <a:p>
            <a:r>
              <a:rPr lang="ru-RU" sz="6600" i="1" dirty="0" smtClean="0"/>
              <a:t>Спасибо за внимание!</a:t>
            </a:r>
            <a:endParaRPr lang="ru-RU" sz="6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99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Федеральное агентство по образованию Государственное образовательное учреждение высшего профессионального образования Национальный исследовательский «ТОМСКИЙ ПОЛИТЕХНИЧЕСКИЙ УНИВЕРСИТЕТ»</vt:lpstr>
      <vt:lpstr>Краткая биография</vt:lpstr>
      <vt:lpstr>Слайд 3</vt:lpstr>
      <vt:lpstr>Достижения</vt:lpstr>
      <vt:lpstr>Слайд 5</vt:lpstr>
      <vt:lpstr>Теория аналитических функций </vt:lpstr>
      <vt:lpstr>Лагранжева система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Naniya</dc:creator>
  <cp:lastModifiedBy>Naniya</cp:lastModifiedBy>
  <cp:revision>53</cp:revision>
  <dcterms:created xsi:type="dcterms:W3CDTF">2013-04-01T15:12:01Z</dcterms:created>
  <dcterms:modified xsi:type="dcterms:W3CDTF">2013-04-03T17:15:09Z</dcterms:modified>
</cp:coreProperties>
</file>