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04664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/>
              <a:t>Дифференциальные уравнения первого порядка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4941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Выполнил студент группы 2Б15 Забродько П.В.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45811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Преподаватель </a:t>
            </a:r>
            <a:r>
              <a:rPr lang="ru-RU" b="1" dirty="0" err="1" smtClean="0"/>
              <a:t>Тарбокова</a:t>
            </a:r>
            <a:r>
              <a:rPr lang="ru-RU" b="1" dirty="0" smtClean="0"/>
              <a:t> Т.В.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2463" y="6598493"/>
            <a:ext cx="9620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988840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/>
              <a:t> Задача </a:t>
            </a:r>
            <a:r>
              <a:rPr lang="ru-RU" sz="2800" dirty="0" smtClean="0"/>
              <a:t>Коши для уравнений первого </a:t>
            </a:r>
            <a:r>
              <a:rPr lang="ru-RU" sz="2800" dirty="0" smtClean="0"/>
              <a:t>порядка;</a:t>
            </a: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Уравнения </a:t>
            </a:r>
            <a:r>
              <a:rPr lang="ru-RU" sz="2800" dirty="0" smtClean="0"/>
              <a:t>с разделяющимися </a:t>
            </a:r>
            <a:r>
              <a:rPr lang="ru-RU" sz="2800" dirty="0" smtClean="0"/>
              <a:t>переменными;</a:t>
            </a: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Однородные </a:t>
            </a:r>
            <a:r>
              <a:rPr lang="ru-RU" sz="2800" dirty="0" smtClean="0"/>
              <a:t>дифференциальные </a:t>
            </a:r>
            <a:r>
              <a:rPr lang="ru-RU" sz="2800" dirty="0" smtClean="0"/>
              <a:t>уравнения;</a:t>
            </a: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Линейные </a:t>
            </a:r>
            <a:r>
              <a:rPr lang="ru-RU" sz="2800" dirty="0" smtClean="0"/>
              <a:t>дифференциальные </a:t>
            </a:r>
            <a:r>
              <a:rPr lang="ru-RU" sz="2800" dirty="0" smtClean="0"/>
              <a:t>уравнения.</a:t>
            </a:r>
            <a:endParaRPr lang="ru-RU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2463" y="6598493"/>
            <a:ext cx="9620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5536" y="836712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Сегодня мы рассмотрим 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Уравнение первого порядка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82341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Уравнение, связывающее между собой независимую</a:t>
            </a:r>
          </a:p>
          <a:p>
            <a:pPr algn="ctr"/>
            <a:r>
              <a:rPr lang="ru-RU" sz="2400" dirty="0" smtClean="0"/>
              <a:t>переменную </a:t>
            </a:r>
            <a:r>
              <a:rPr lang="ru-RU" sz="2400" i="1" dirty="0" smtClean="0"/>
              <a:t>x, искомую функцию y(x) и ее производную y'(x),</a:t>
            </a:r>
          </a:p>
          <a:p>
            <a:pPr algn="ctr"/>
            <a:r>
              <a:rPr lang="ru-RU" sz="2400" dirty="0" smtClean="0"/>
              <a:t>называется </a:t>
            </a:r>
            <a:r>
              <a:rPr lang="ru-RU" sz="2400" b="1" dirty="0" smtClean="0"/>
              <a:t>дифференциальным уравнением первого</a:t>
            </a:r>
          </a:p>
          <a:p>
            <a:pPr algn="ctr"/>
            <a:r>
              <a:rPr lang="ru-RU" sz="2400" b="1" dirty="0" smtClean="0"/>
              <a:t>порядка:</a:t>
            </a:r>
          </a:p>
          <a:p>
            <a:pPr algn="ctr"/>
            <a:r>
              <a:rPr lang="en-US" sz="2400" i="1" dirty="0" smtClean="0"/>
              <a:t>F(x, y, y′) = </a:t>
            </a:r>
            <a:r>
              <a:rPr lang="en-US" sz="2400" i="1" dirty="0" smtClean="0"/>
              <a:t>0</a:t>
            </a:r>
            <a:endParaRPr lang="en-US" sz="2400" i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2463" y="6598493"/>
            <a:ext cx="9620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Поле направлений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348880"/>
            <a:ext cx="352425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95536" y="1412776"/>
            <a:ext cx="46085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Уравнение </a:t>
            </a:r>
            <a:r>
              <a:rPr lang="en-US" sz="2400" i="1" dirty="0" smtClean="0"/>
              <a:t>y</a:t>
            </a:r>
            <a:r>
              <a:rPr lang="en-US" sz="2400" i="1" dirty="0" smtClean="0"/>
              <a:t>′ = f (x, y)</a:t>
            </a:r>
          </a:p>
          <a:p>
            <a:r>
              <a:rPr lang="ru-RU" sz="2400" dirty="0" smtClean="0"/>
              <a:t>в каждой точке </a:t>
            </a:r>
            <a:r>
              <a:rPr lang="ru-RU" sz="2400" dirty="0" smtClean="0"/>
              <a:t>(x</a:t>
            </a:r>
            <a:r>
              <a:rPr lang="ru-RU" sz="2400" dirty="0" smtClean="0"/>
              <a:t>, y) плоскости</a:t>
            </a:r>
          </a:p>
          <a:p>
            <a:r>
              <a:rPr lang="en-US" sz="2400" dirty="0" smtClean="0"/>
              <a:t>Oxy </a:t>
            </a:r>
            <a:r>
              <a:rPr lang="ru-RU" sz="2400" dirty="0" smtClean="0"/>
              <a:t>задает направление</a:t>
            </a:r>
          </a:p>
          <a:p>
            <a:r>
              <a:rPr lang="ru-RU" sz="2400" dirty="0" smtClean="0"/>
              <a:t>интегральной кривой.</a:t>
            </a:r>
          </a:p>
          <a:p>
            <a:r>
              <a:rPr lang="ru-RU" sz="2400" dirty="0" smtClean="0"/>
              <a:t>Говорят, что задается </a:t>
            </a:r>
            <a:r>
              <a:rPr lang="ru-RU" sz="2400" b="1" dirty="0" smtClean="0"/>
              <a:t>поле</a:t>
            </a:r>
          </a:p>
          <a:p>
            <a:r>
              <a:rPr lang="ru-RU" sz="2400" b="1" dirty="0" smtClean="0"/>
              <a:t>направлений.</a:t>
            </a:r>
          </a:p>
          <a:p>
            <a:r>
              <a:rPr lang="ru-RU" sz="2400" dirty="0" smtClean="0"/>
              <a:t>Решить уравнение означает</a:t>
            </a:r>
          </a:p>
          <a:p>
            <a:r>
              <a:rPr lang="ru-RU" sz="2400" dirty="0" smtClean="0"/>
              <a:t>найти </a:t>
            </a:r>
            <a:r>
              <a:rPr lang="ru-RU" sz="2400" b="1" dirty="0" smtClean="0"/>
              <a:t>семейство кривых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2463" y="6597351"/>
            <a:ext cx="962025" cy="144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Постановка задачи Коши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62132"/>
            <a:ext cx="83529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Задача нахождения решения дифференциального уравнения:</a:t>
            </a:r>
          </a:p>
          <a:p>
            <a:pPr algn="ctr"/>
            <a:r>
              <a:rPr lang="en-US" sz="2400" i="1" dirty="0" smtClean="0"/>
              <a:t>y′ = f (x, y)</a:t>
            </a:r>
          </a:p>
          <a:p>
            <a:pPr algn="ctr"/>
            <a:r>
              <a:rPr lang="ru-RU" sz="2400" dirty="0" smtClean="0"/>
              <a:t>удовлетворяющего </a:t>
            </a:r>
            <a:r>
              <a:rPr lang="ru-RU" sz="2400" b="1" dirty="0" smtClean="0"/>
              <a:t>начальному условию:</a:t>
            </a:r>
          </a:p>
          <a:p>
            <a:pPr algn="ctr"/>
            <a:r>
              <a:rPr lang="en-US" sz="2400" i="1" dirty="0" smtClean="0"/>
              <a:t>y(x ) = y</a:t>
            </a:r>
          </a:p>
          <a:p>
            <a:pPr algn="ctr"/>
            <a:r>
              <a:rPr lang="ru-RU" sz="2400" dirty="0" smtClean="0"/>
              <a:t>где </a:t>
            </a:r>
            <a:r>
              <a:rPr lang="ru-RU" sz="2400" i="1" dirty="0" smtClean="0"/>
              <a:t>х0 и у0 </a:t>
            </a:r>
            <a:r>
              <a:rPr lang="ru-RU" sz="2400" i="1" dirty="0" smtClean="0"/>
              <a:t>- заданные числа, называется </a:t>
            </a:r>
            <a:r>
              <a:rPr lang="ru-RU" sz="2400" b="1" i="1" dirty="0" smtClean="0"/>
              <a:t>задачей Коши </a:t>
            </a:r>
            <a:r>
              <a:rPr lang="ru-RU" sz="2400" b="1" i="1" dirty="0" smtClean="0"/>
              <a:t>для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dirty="0" smtClean="0"/>
              <a:t>уравнения первого порядка</a:t>
            </a:r>
            <a:r>
              <a:rPr lang="ru-RU" sz="2400" dirty="0" smtClean="0"/>
              <a:t>.</a:t>
            </a:r>
            <a:r>
              <a:rPr lang="en-US" sz="2400" i="1" dirty="0" smtClean="0"/>
              <a:t> 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2463" y="6598493"/>
            <a:ext cx="9620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Геометрический смысл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6064" y="105273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/>
              <a:t>Решить задачу </a:t>
            </a:r>
            <a:r>
              <a:rPr lang="ru-RU" sz="2400" dirty="0" smtClean="0"/>
              <a:t>Коши</a:t>
            </a:r>
            <a:endParaRPr lang="ru-RU" sz="2400" dirty="0" smtClean="0"/>
          </a:p>
          <a:p>
            <a:pPr algn="ctr"/>
            <a:r>
              <a:rPr lang="en-US" sz="2400" i="1" dirty="0" smtClean="0"/>
              <a:t>y′ = f (x, y)</a:t>
            </a:r>
          </a:p>
          <a:p>
            <a:pPr algn="ctr"/>
            <a:r>
              <a:rPr lang="en-US" sz="2400" dirty="0" smtClean="0"/>
              <a:t> </a:t>
            </a:r>
            <a:r>
              <a:rPr lang="en-US" sz="2400" i="1" dirty="0" smtClean="0"/>
              <a:t>y(</a:t>
            </a:r>
            <a:r>
              <a:rPr lang="ru-RU" sz="2400" i="1" dirty="0" smtClean="0"/>
              <a:t>х0)</a:t>
            </a:r>
            <a:r>
              <a:rPr lang="en-US" sz="2400" i="1" dirty="0" smtClean="0"/>
              <a:t> =</a:t>
            </a:r>
            <a:r>
              <a:rPr lang="ru-RU" sz="2400" i="1" dirty="0" smtClean="0"/>
              <a:t> у0</a:t>
            </a:r>
            <a:endParaRPr lang="en-US" sz="2400" b="1" i="1" dirty="0" smtClean="0"/>
          </a:p>
          <a:p>
            <a:pPr algn="ctr"/>
            <a:r>
              <a:rPr lang="ru-RU" sz="2400" dirty="0" smtClean="0"/>
              <a:t>означает </a:t>
            </a:r>
            <a:r>
              <a:rPr lang="ru-RU" sz="2400" b="1" dirty="0" smtClean="0"/>
              <a:t>найти интегральную</a:t>
            </a:r>
          </a:p>
          <a:p>
            <a:pPr algn="ctr"/>
            <a:r>
              <a:rPr lang="ru-RU" sz="2400" b="1" dirty="0" smtClean="0"/>
              <a:t>кривую дифференциального</a:t>
            </a:r>
          </a:p>
          <a:p>
            <a:pPr algn="ctr"/>
            <a:r>
              <a:rPr lang="ru-RU" sz="2400" dirty="0" smtClean="0"/>
              <a:t>уравнения, проходящую через</a:t>
            </a:r>
          </a:p>
          <a:p>
            <a:pPr algn="ctr"/>
            <a:r>
              <a:rPr lang="ru-RU" sz="2400" dirty="0" smtClean="0"/>
              <a:t>заданную точку M0 (</a:t>
            </a:r>
            <a:r>
              <a:rPr lang="ru-RU" sz="2400" i="1" dirty="0" smtClean="0"/>
              <a:t>x0, y0).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556792"/>
            <a:ext cx="349567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2463" y="6598493"/>
            <a:ext cx="9620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Уравнение с разделяющимися переменными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49236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Дифференциальное уравнение, в котором путем</a:t>
            </a:r>
          </a:p>
          <a:p>
            <a:pPr algn="ctr"/>
            <a:r>
              <a:rPr lang="ru-RU" sz="2800" dirty="0" smtClean="0"/>
              <a:t>преобразований переменные могут быть разделены, называется</a:t>
            </a:r>
          </a:p>
          <a:p>
            <a:pPr algn="ctr"/>
            <a:r>
              <a:rPr lang="ru-RU" sz="2800" b="1" dirty="0" smtClean="0"/>
              <a:t>дифференциальным уравнением с разделяющимися</a:t>
            </a:r>
          </a:p>
          <a:p>
            <a:pPr algn="ctr"/>
            <a:r>
              <a:rPr lang="ru-RU" sz="2800" b="1" dirty="0" smtClean="0"/>
              <a:t>переменными.</a:t>
            </a:r>
          </a:p>
          <a:p>
            <a:pPr algn="ctr"/>
            <a:r>
              <a:rPr lang="ru-RU" sz="2800" dirty="0" smtClean="0"/>
              <a:t>Его можно представить в виде:</a:t>
            </a:r>
          </a:p>
          <a:p>
            <a:pPr algn="ctr"/>
            <a:r>
              <a:rPr lang="es-ES" sz="2800" i="1" dirty="0" smtClean="0"/>
              <a:t>d</a:t>
            </a:r>
            <a:r>
              <a:rPr lang="es-ES" sz="2800" i="1" dirty="0" smtClean="0"/>
              <a:t>y</a:t>
            </a:r>
            <a:r>
              <a:rPr lang="en-US" sz="2800" i="1" dirty="0" smtClean="0"/>
              <a:t>/</a:t>
            </a:r>
            <a:r>
              <a:rPr lang="en-US" sz="2800" i="1" dirty="0" err="1" smtClean="0"/>
              <a:t>dx</a:t>
            </a:r>
            <a:r>
              <a:rPr lang="es-ES" sz="2800" i="1" dirty="0" smtClean="0"/>
              <a:t> = f </a:t>
            </a:r>
            <a:r>
              <a:rPr lang="es-ES" sz="2800" i="1" dirty="0" smtClean="0"/>
              <a:t>(x</a:t>
            </a:r>
            <a:r>
              <a:rPr lang="es-ES" sz="2800" i="1" dirty="0" smtClean="0"/>
              <a:t>) * </a:t>
            </a:r>
            <a:r>
              <a:rPr lang="es-ES" sz="2800" i="1" dirty="0" smtClean="0"/>
              <a:t>g( y)</a:t>
            </a:r>
          </a:p>
          <a:p>
            <a:pPr algn="ctr"/>
            <a:r>
              <a:rPr lang="ru-RU" sz="2800" dirty="0" smtClean="0"/>
              <a:t>или</a:t>
            </a:r>
            <a:endParaRPr lang="ru-RU" sz="2800" dirty="0" smtClean="0"/>
          </a:p>
          <a:p>
            <a:pPr algn="ctr"/>
            <a:r>
              <a:rPr lang="es-ES" sz="2800" i="1" dirty="0" smtClean="0"/>
              <a:t>M(x)N( y)dx + P(x)Q( y)dy = 0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2463" y="6598493"/>
            <a:ext cx="9620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Линейные дифференциальные уравнения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988840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Уравнение называется </a:t>
            </a:r>
            <a:r>
              <a:rPr lang="ru-RU" sz="2800" b="1" dirty="0" smtClean="0"/>
              <a:t>линейным дифференциальным</a:t>
            </a:r>
          </a:p>
          <a:p>
            <a:pPr algn="ctr"/>
            <a:r>
              <a:rPr lang="ru-RU" sz="2800" b="1" dirty="0" smtClean="0"/>
              <a:t>уравнением первого порядка, если оно имеет вид:</a:t>
            </a:r>
          </a:p>
          <a:p>
            <a:pPr algn="ctr"/>
            <a:r>
              <a:rPr lang="es-ES" sz="2800" i="1" dirty="0" smtClean="0"/>
              <a:t>y′ + f (x) ⋅ y = g(x)</a:t>
            </a:r>
          </a:p>
          <a:p>
            <a:pPr algn="ctr"/>
            <a:r>
              <a:rPr lang="ru-RU" sz="2800" dirty="0" smtClean="0"/>
              <a:t>где </a:t>
            </a:r>
            <a:r>
              <a:rPr lang="ru-RU" sz="2800" i="1" dirty="0" err="1" smtClean="0"/>
              <a:t>f</a:t>
            </a:r>
            <a:r>
              <a:rPr lang="ru-RU" sz="2800" i="1" dirty="0" smtClean="0"/>
              <a:t>(x) </a:t>
            </a:r>
            <a:r>
              <a:rPr lang="ru-RU" sz="2800" i="1" dirty="0" smtClean="0"/>
              <a:t>и </a:t>
            </a:r>
            <a:r>
              <a:rPr lang="ru-RU" sz="2800" i="1" dirty="0" err="1" smtClean="0"/>
              <a:t>g</a:t>
            </a:r>
            <a:r>
              <a:rPr lang="ru-RU" sz="2800" i="1" dirty="0" smtClean="0"/>
              <a:t>(x) </a:t>
            </a:r>
            <a:r>
              <a:rPr lang="ru-RU" sz="2800" i="1" dirty="0" smtClean="0"/>
              <a:t>– некоторые </a:t>
            </a:r>
            <a:r>
              <a:rPr lang="ru-RU" sz="2800" i="1" dirty="0" smtClean="0"/>
              <a:t>непрерывные функции переменной x.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2463" y="6598493"/>
            <a:ext cx="9620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212976"/>
            <a:ext cx="3451101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95536" y="404664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Однородное и неоднородное уравнения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Если функция </a:t>
            </a:r>
            <a:r>
              <a:rPr lang="ru-RU" sz="2400" i="1" dirty="0" err="1" smtClean="0"/>
              <a:t>g</a:t>
            </a:r>
            <a:r>
              <a:rPr lang="ru-RU" sz="2400" i="1" dirty="0" smtClean="0"/>
              <a:t>(x) тождественно равна нулю, уравнение</a:t>
            </a:r>
          </a:p>
          <a:p>
            <a:pPr algn="ctr"/>
            <a:r>
              <a:rPr lang="ru-RU" sz="2400" dirty="0" smtClean="0"/>
              <a:t>называется </a:t>
            </a:r>
          </a:p>
          <a:p>
            <a:pPr algn="ctr"/>
            <a:r>
              <a:rPr lang="ru-RU" sz="2400" b="1" dirty="0" smtClean="0"/>
              <a:t>однородным</a:t>
            </a:r>
            <a:r>
              <a:rPr lang="ru-RU" sz="2400" b="1" dirty="0" smtClean="0"/>
              <a:t>, </a:t>
            </a:r>
            <a:r>
              <a:rPr lang="ru-RU" sz="2400" b="1" dirty="0" smtClean="0"/>
              <a:t>в противном – неоднородным.</a:t>
            </a:r>
            <a:endParaRPr lang="ru-RU" sz="24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212976"/>
            <a:ext cx="3489201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Метод вариации постоянной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48075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1. В методе вариации постоянной сначала находится решение</a:t>
            </a:r>
          </a:p>
          <a:p>
            <a:pPr algn="ctr"/>
            <a:r>
              <a:rPr lang="ru-RU" sz="2800" dirty="0" smtClean="0"/>
              <a:t>однородного уравнения:</a:t>
            </a:r>
          </a:p>
          <a:p>
            <a:pPr algn="ctr"/>
            <a:r>
              <a:rPr lang="es-ES" sz="2800" i="1" dirty="0" smtClean="0"/>
              <a:t>y′ + f (x) ⋅ y = 0</a:t>
            </a:r>
          </a:p>
          <a:p>
            <a:pPr algn="ctr"/>
            <a:r>
              <a:rPr lang="ru-RU" sz="2800" dirty="0" smtClean="0"/>
              <a:t>2. Затем полагают постоянную </a:t>
            </a:r>
            <a:r>
              <a:rPr lang="ru-RU" sz="2800" i="1" dirty="0" smtClean="0"/>
              <a:t>C новой неизвестной функцией</a:t>
            </a:r>
          </a:p>
          <a:p>
            <a:pPr algn="ctr"/>
            <a:r>
              <a:rPr lang="ru-RU" sz="2800" dirty="0" smtClean="0"/>
              <a:t>от </a:t>
            </a:r>
            <a:r>
              <a:rPr lang="ru-RU" sz="2800" i="1" dirty="0" smtClean="0"/>
              <a:t>x: C = C(x) и находят общее решение неоднородного</a:t>
            </a:r>
          </a:p>
          <a:p>
            <a:pPr algn="ctr"/>
            <a:r>
              <a:rPr lang="ru-RU" sz="2800" dirty="0" smtClean="0"/>
              <a:t>уравнения:</a:t>
            </a:r>
          </a:p>
          <a:p>
            <a:pPr algn="ctr"/>
            <a:r>
              <a:rPr lang="es-ES" sz="2800" i="1" dirty="0" smtClean="0"/>
              <a:t>y′ + f (x) ⋅ y = g(x)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048" y="1196752"/>
            <a:ext cx="83164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/>
              <a:t>Спасибо за внимание !!!</a:t>
            </a:r>
            <a:endParaRPr lang="ru-RU" sz="6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Шаблоны PowerPoint школа</Template>
  <TotalTime>38</TotalTime>
  <Words>379</Words>
  <Application>Microsoft Office PowerPoint</Application>
  <PresentationFormat>Экран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Diseño predeterminado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elite</dc:creator>
  <cp:lastModifiedBy>elite</cp:lastModifiedBy>
  <cp:revision>5</cp:revision>
  <dcterms:created xsi:type="dcterms:W3CDTF">2012-06-06T03:16:32Z</dcterms:created>
  <dcterms:modified xsi:type="dcterms:W3CDTF">2012-06-06T04:04:57Z</dcterms:modified>
</cp:coreProperties>
</file>