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D694F-ECBA-489E-BCF7-2DEDBCA2A899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22C7E-F4E4-469A-AAA6-B89771CE7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7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22C7E-F4E4-469A-AAA6-B89771CE7A0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91E424B-2F8F-4576-AAB3-F157AEA41E32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5626F1B-6E93-4A49-B52B-346847217F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988840"/>
            <a:ext cx="6172200" cy="1174282"/>
          </a:xfrm>
        </p:spPr>
        <p:txBody>
          <a:bodyPr>
            <a:noAutofit/>
          </a:bodyPr>
          <a:lstStyle/>
          <a:p>
            <a:r>
              <a:rPr lang="ru-RU" sz="36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Декарт и его математические труды.</a:t>
            </a:r>
            <a:endParaRPr lang="ru-RU" sz="36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293096"/>
            <a:ext cx="4678288" cy="2081826"/>
          </a:xfrm>
        </p:spPr>
        <p:txBody>
          <a:bodyPr>
            <a:normAutofit/>
          </a:bodyPr>
          <a:lstStyle/>
          <a:p>
            <a:pPr algn="r"/>
            <a:r>
              <a:rPr lang="ru-RU" sz="2400" dirty="0"/>
              <a:t> </a:t>
            </a:r>
            <a:r>
              <a:rPr lang="ru-RU" sz="2400" dirty="0" smtClean="0"/>
              <a:t>Выполнил: </a:t>
            </a:r>
            <a:r>
              <a:rPr lang="ru-RU" sz="2400" dirty="0" err="1" smtClean="0"/>
              <a:t>Марухин</a:t>
            </a:r>
            <a:r>
              <a:rPr lang="ru-RU" sz="2400" dirty="0" smtClean="0"/>
              <a:t> Сергей 2у31</a:t>
            </a:r>
          </a:p>
          <a:p>
            <a:pPr algn="r"/>
            <a:r>
              <a:rPr lang="ru-RU" sz="2400" dirty="0" smtClean="0"/>
              <a:t>Проверил: </a:t>
            </a:r>
            <a:r>
              <a:rPr lang="ru-RU" sz="2400" dirty="0" err="1" smtClean="0"/>
              <a:t>Тарбокова</a:t>
            </a:r>
            <a:r>
              <a:rPr lang="ru-RU" sz="2400" dirty="0" smtClean="0"/>
              <a:t> Т.В.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5121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93786"/>
            <a:ext cx="3238554" cy="554717"/>
          </a:xfrm>
        </p:spPr>
        <p:txBody>
          <a:bodyPr>
            <a:normAutofit/>
          </a:bodyPr>
          <a:lstStyle/>
          <a:p>
            <a:r>
              <a:rPr lang="ru-RU" b="1" cap="none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Рене Декарт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4176464" cy="573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 французский философ</a:t>
            </a:r>
            <a:r>
              <a:rPr lang="ru-RU" dirty="0" smtClean="0"/>
              <a:t>, математик</a:t>
            </a:r>
            <a:r>
              <a:rPr lang="ru-RU" dirty="0"/>
              <a:t>, механик</a:t>
            </a:r>
            <a:r>
              <a:rPr lang="ru-RU" dirty="0" smtClean="0"/>
              <a:t>,</a:t>
            </a:r>
            <a:r>
              <a:rPr lang="en-US" dirty="0" smtClean="0"/>
              <a:t>  </a:t>
            </a:r>
            <a:r>
              <a:rPr lang="ru-RU" dirty="0" smtClean="0"/>
              <a:t>физик</a:t>
            </a:r>
            <a:r>
              <a:rPr lang="ru-RU" dirty="0"/>
              <a:t> и физиолог, создатель </a:t>
            </a:r>
            <a:r>
              <a:rPr lang="ru-RU" dirty="0" smtClean="0"/>
              <a:t>аналитической геометрии</a:t>
            </a:r>
            <a:r>
              <a:rPr lang="ru-RU" dirty="0"/>
              <a:t> и современной </a:t>
            </a:r>
            <a:r>
              <a:rPr lang="ru-RU" dirty="0" smtClean="0"/>
              <a:t>                       алгебраической</a:t>
            </a:r>
            <a:r>
              <a:rPr lang="ru-RU" dirty="0"/>
              <a:t> </a:t>
            </a:r>
            <a:r>
              <a:rPr lang="ru-RU" dirty="0" smtClean="0"/>
              <a:t>                  символики</a:t>
            </a:r>
            <a:r>
              <a:rPr lang="ru-RU" dirty="0"/>
              <a:t>, автор </a:t>
            </a:r>
            <a:r>
              <a:rPr lang="ru-RU" i="1" dirty="0"/>
              <a:t>метода радикального сомнения</a:t>
            </a:r>
            <a:r>
              <a:rPr lang="ru-RU" dirty="0"/>
              <a:t> в философии, механицизма в физике, предтеча </a:t>
            </a:r>
            <a:r>
              <a:rPr lang="ru-RU" dirty="0" smtClean="0"/>
              <a:t>рефлексолог</a:t>
            </a:r>
            <a:r>
              <a:rPr lang="ru-RU" dirty="0"/>
              <a:t>и</a:t>
            </a:r>
            <a:r>
              <a:rPr lang="ru-RU" dirty="0" smtClean="0"/>
              <a:t>и</a:t>
            </a:r>
            <a:r>
              <a:rPr lang="ru-RU" dirty="0"/>
              <a:t>.</a:t>
            </a:r>
          </a:p>
        </p:txBody>
      </p:sp>
      <p:pic>
        <p:nvPicPr>
          <p:cNvPr id="1026" name="Picture 2" descr="File:Frans Hals - Portret van René Descar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6672"/>
            <a:ext cx="4379218" cy="536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4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332431"/>
            <a:ext cx="8568952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Декартовая </a:t>
            </a:r>
            <a:r>
              <a:rPr lang="ru-RU" sz="3200" b="1" cap="non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система координат на </a:t>
            </a:r>
            <a:r>
              <a:rPr lang="ru-RU" sz="32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плоскости</a:t>
            </a:r>
            <a:endParaRPr lang="ru-RU" sz="32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File:Descartes system 2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3979565" cy="397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5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467600" cy="48737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Прямоугольная(декартовая) </a:t>
            </a:r>
            <a:r>
              <a:rPr lang="ru-RU" sz="2800" dirty="0"/>
              <a:t>система координат на плоскости образуется двумя взаимно перпендикулярными осями координат </a:t>
            </a:r>
            <a:r>
              <a:rPr lang="en-US" sz="2800" dirty="0" smtClean="0"/>
              <a:t>X’X</a:t>
            </a:r>
            <a:r>
              <a:rPr lang="ru-RU" sz="2800" dirty="0"/>
              <a:t> и </a:t>
            </a:r>
            <a:r>
              <a:rPr lang="en-US" sz="2800" dirty="0" smtClean="0"/>
              <a:t>Y’Y</a:t>
            </a:r>
            <a:r>
              <a:rPr lang="ru-RU" sz="2800" dirty="0"/>
              <a:t> (крестом). Оси координат пересекаются в </a:t>
            </a:r>
            <a:r>
              <a:rPr lang="ru-RU" sz="2800" dirty="0" smtClean="0"/>
              <a:t>точке</a:t>
            </a:r>
            <a:r>
              <a:rPr lang="en-US" sz="2800" dirty="0" smtClean="0"/>
              <a:t> O</a:t>
            </a:r>
            <a:r>
              <a:rPr lang="ru-RU" sz="2800" dirty="0" smtClean="0"/>
              <a:t>, </a:t>
            </a:r>
            <a:r>
              <a:rPr lang="ru-RU" sz="2800" dirty="0"/>
              <a:t>которая называется началом координат, на каждой оси выбрано положительное направление.</a:t>
            </a:r>
          </a:p>
        </p:txBody>
      </p:sp>
    </p:spTree>
    <p:extLst>
      <p:ext uri="{BB962C8B-B14F-4D97-AF65-F5344CB8AC3E}">
        <p14:creationId xmlns:p14="http://schemas.microsoft.com/office/powerpoint/2010/main" val="59577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Координата</a:t>
            </a:r>
            <a:r>
              <a:rPr lang="ru-RU" dirty="0"/>
              <a:t>  называется </a:t>
            </a:r>
            <a:r>
              <a:rPr lang="ru-RU" b="1" i="1" dirty="0"/>
              <a:t>абсциссой</a:t>
            </a:r>
            <a:r>
              <a:rPr lang="ru-RU" dirty="0"/>
              <a:t> точки </a:t>
            </a:r>
            <a:r>
              <a:rPr lang="en-US" dirty="0" smtClean="0"/>
              <a:t>A</a:t>
            </a:r>
            <a:r>
              <a:rPr lang="ru-RU" dirty="0" smtClean="0"/>
              <a:t>, </a:t>
            </a:r>
            <a:r>
              <a:rPr lang="ru-RU" dirty="0"/>
              <a:t>координата </a:t>
            </a:r>
            <a:r>
              <a:rPr lang="en-US" dirty="0" smtClean="0"/>
              <a:t>Y</a:t>
            </a:r>
            <a:r>
              <a:rPr lang="ru-RU" dirty="0"/>
              <a:t> — </a:t>
            </a:r>
            <a:r>
              <a:rPr lang="ru-RU" b="1" i="1" dirty="0"/>
              <a:t>ординатой</a:t>
            </a:r>
            <a:r>
              <a:rPr lang="ru-RU" dirty="0"/>
              <a:t> </a:t>
            </a:r>
            <a:r>
              <a:rPr lang="ru-RU" dirty="0" smtClean="0"/>
              <a:t>точки</a:t>
            </a:r>
            <a:r>
              <a:rPr lang="en-US" dirty="0" smtClean="0"/>
              <a:t> A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Символически это записывают так:</a:t>
            </a:r>
          </a:p>
          <a:p>
            <a:r>
              <a:rPr lang="en-US" dirty="0" smtClean="0"/>
              <a:t> A(</a:t>
            </a:r>
            <a:r>
              <a:rPr lang="en-US" dirty="0" err="1" smtClean="0"/>
              <a:t>x,y</a:t>
            </a:r>
            <a:r>
              <a:rPr lang="en-US" dirty="0" smtClean="0"/>
              <a:t>) </a:t>
            </a:r>
            <a:r>
              <a:rPr lang="ru-RU" dirty="0" smtClean="0"/>
              <a:t>или</a:t>
            </a:r>
            <a:r>
              <a:rPr lang="en-US" dirty="0" smtClean="0"/>
              <a:t> A=(</a:t>
            </a:r>
            <a:r>
              <a:rPr lang="en-US" dirty="0" err="1" smtClean="0"/>
              <a:t>x,y</a:t>
            </a:r>
            <a:r>
              <a:rPr lang="en-US" dirty="0" smtClean="0"/>
              <a:t>)</a:t>
            </a:r>
            <a:endParaRPr lang="ru-RU" dirty="0"/>
          </a:p>
          <a:p>
            <a:r>
              <a:rPr lang="ru-RU" dirty="0"/>
              <a:t>или указывают принадлежность координат конкретной точке с помощью индекса</a:t>
            </a:r>
            <a:r>
              <a:rPr lang="ru-RU" dirty="0" smtClean="0"/>
              <a:t>:</a:t>
            </a:r>
            <a:endParaRPr lang="en-US" dirty="0" smtClean="0"/>
          </a:p>
          <a:p>
            <a:pPr lvl="0"/>
            <a:r>
              <a:rPr lang="en-US" b="1" dirty="0" err="1"/>
              <a:t>x</a:t>
            </a:r>
            <a:r>
              <a:rPr lang="en-US" b="1" baseline="-25000" dirty="0" err="1"/>
              <a:t>A</a:t>
            </a:r>
            <a:r>
              <a:rPr lang="en-US" b="1" dirty="0"/>
              <a:t>, </a:t>
            </a:r>
            <a:r>
              <a:rPr lang="en-US" b="1" dirty="0" err="1" smtClean="0"/>
              <a:t>x</a:t>
            </a:r>
            <a:r>
              <a:rPr lang="en-US" b="1" baseline="-25000" dirty="0" err="1" smtClean="0"/>
              <a:t>B</a:t>
            </a:r>
            <a:r>
              <a:rPr lang="en-US" dirty="0" smtClean="0"/>
              <a:t> 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ru-RU" dirty="0" smtClean="0"/>
              <a:t>т</a:t>
            </a:r>
            <a:r>
              <a:rPr lang="en-US" dirty="0"/>
              <a:t>.</a:t>
            </a:r>
            <a:r>
              <a:rPr lang="ru-RU" dirty="0" smtClean="0"/>
              <a:t>д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70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Четыре угла (I, II, III, IV), образованные осями координат  </a:t>
            </a:r>
            <a:r>
              <a:rPr lang="en-US" sz="2400" dirty="0" smtClean="0"/>
              <a:t>X’X </a:t>
            </a:r>
            <a:r>
              <a:rPr lang="ru-RU" sz="2400" dirty="0" smtClean="0"/>
              <a:t>и</a:t>
            </a:r>
            <a:r>
              <a:rPr lang="en-US" sz="2400" dirty="0" smtClean="0"/>
              <a:t> Y’Y</a:t>
            </a:r>
            <a:r>
              <a:rPr lang="ru-RU" sz="2400" dirty="0" smtClean="0"/>
              <a:t>, называются координатными углами или </a:t>
            </a:r>
            <a:r>
              <a:rPr lang="ru-RU" sz="2400" b="1" i="1" dirty="0" smtClean="0"/>
              <a:t>квадрантами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657251"/>
            <a:ext cx="8229600" cy="3355926"/>
          </a:xfrm>
        </p:spPr>
        <p:txBody>
          <a:bodyPr>
            <a:noAutofit/>
          </a:bodyPr>
          <a:lstStyle/>
          <a:p>
            <a:pPr lvl="1"/>
            <a:r>
              <a:rPr lang="ru-RU" sz="2400" dirty="0" smtClean="0"/>
              <a:t>Точки </a:t>
            </a:r>
            <a:r>
              <a:rPr lang="ru-RU" sz="2400" dirty="0"/>
              <a:t>внутри координатного угла I имеют положительные абсциссы и ординаты.</a:t>
            </a:r>
          </a:p>
          <a:p>
            <a:pPr lvl="1"/>
            <a:r>
              <a:rPr lang="ru-RU" sz="2400" dirty="0"/>
              <a:t>Точки внутри координатного угла II имеют отрицательные абсциссы и положительные ординаты.</a:t>
            </a:r>
          </a:p>
          <a:p>
            <a:pPr lvl="1"/>
            <a:r>
              <a:rPr lang="ru-RU" sz="2400" dirty="0"/>
              <a:t>Точки внутри координатного угла III имеют отрицательные абсциссы и ординаты</a:t>
            </a:r>
          </a:p>
          <a:p>
            <a:pPr lvl="1"/>
            <a:r>
              <a:rPr lang="ru-RU" sz="2400" dirty="0"/>
              <a:t>Точки внутри координатного угла IV имеют положительные абсциссы и отрицательные ординаты.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9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404664"/>
            <a:ext cx="8424936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Декартовая </a:t>
            </a:r>
            <a:r>
              <a:rPr lang="ru-RU" sz="3600" b="1" cap="non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система координат в </a:t>
            </a: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пространстве</a:t>
            </a:r>
            <a:endParaRPr lang="ru-RU" sz="3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 descr="http://upload.wikimedia.org/wikipedia/commons/thumb/4/44/Descartes_system_3D.png/300px-Descartes_system_3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3702"/>
            <a:ext cx="3888432" cy="392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925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7632848" cy="5328592"/>
          </a:xfrm>
        </p:spPr>
        <p:txBody>
          <a:bodyPr/>
          <a:lstStyle/>
          <a:p>
            <a:r>
              <a:rPr lang="ru-RU" dirty="0" smtClean="0"/>
              <a:t>координата</a:t>
            </a:r>
            <a:r>
              <a:rPr lang="ru-RU" dirty="0"/>
              <a:t> </a:t>
            </a:r>
            <a:r>
              <a:rPr lang="en-US" dirty="0"/>
              <a:t>x</a:t>
            </a:r>
            <a:r>
              <a:rPr lang="ru-RU" dirty="0"/>
              <a:t> называется абсциссой </a:t>
            </a:r>
            <a:r>
              <a:rPr lang="ru-RU" dirty="0" smtClean="0"/>
              <a:t>точки</a:t>
            </a:r>
            <a:r>
              <a:rPr lang="en-US" dirty="0" smtClean="0"/>
              <a:t> A,</a:t>
            </a:r>
          </a:p>
          <a:p>
            <a:r>
              <a:rPr lang="ru-RU" dirty="0" smtClean="0"/>
              <a:t>координата</a:t>
            </a:r>
            <a:r>
              <a:rPr lang="ru-RU" dirty="0"/>
              <a:t> </a:t>
            </a:r>
            <a:r>
              <a:rPr lang="en-US" dirty="0" smtClean="0"/>
              <a:t>y</a:t>
            </a:r>
            <a:r>
              <a:rPr lang="ru-RU" dirty="0"/>
              <a:t> — ординатой точки </a:t>
            </a:r>
            <a:r>
              <a:rPr lang="en-US" dirty="0" smtClean="0"/>
              <a:t>A</a:t>
            </a:r>
          </a:p>
          <a:p>
            <a:r>
              <a:rPr lang="ru-RU" dirty="0" smtClean="0"/>
              <a:t>координата</a:t>
            </a:r>
            <a:r>
              <a:rPr lang="ru-RU" dirty="0"/>
              <a:t> </a:t>
            </a:r>
            <a:r>
              <a:rPr lang="en-US" dirty="0" smtClean="0"/>
              <a:t>z</a:t>
            </a:r>
            <a:r>
              <a:rPr lang="ru-RU" dirty="0"/>
              <a:t> — аппликатой </a:t>
            </a:r>
            <a:r>
              <a:rPr lang="ru-RU" dirty="0" smtClean="0"/>
              <a:t>точки</a:t>
            </a:r>
            <a:r>
              <a:rPr lang="en-US" dirty="0" smtClean="0"/>
              <a:t> A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Символически </a:t>
            </a:r>
            <a:r>
              <a:rPr lang="ru-RU" dirty="0"/>
              <a:t>это записывают так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A(x, y, z)</a:t>
            </a:r>
            <a:r>
              <a:rPr lang="en-US" dirty="0"/>
              <a:t> </a:t>
            </a:r>
            <a:r>
              <a:rPr lang="ru-RU" dirty="0" smtClean="0"/>
              <a:t>или</a:t>
            </a:r>
            <a:r>
              <a:rPr lang="en-US" dirty="0" smtClean="0"/>
              <a:t> A=(</a:t>
            </a:r>
            <a:r>
              <a:rPr lang="en-US" dirty="0"/>
              <a:t>x, y, z)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или привязывают запись координат к конкретной точке с помощью индекса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r>
              <a:rPr lang="en-US" b="1" dirty="0" err="1"/>
              <a:t>x</a:t>
            </a:r>
            <a:r>
              <a:rPr lang="en-US" b="1" baseline="-25000" dirty="0" err="1"/>
              <a:t>A</a:t>
            </a:r>
            <a:r>
              <a:rPr lang="en-US" b="1" dirty="0"/>
              <a:t>, </a:t>
            </a:r>
            <a:r>
              <a:rPr lang="en-US" b="1" dirty="0" err="1"/>
              <a:t>y</a:t>
            </a:r>
            <a:r>
              <a:rPr lang="en-US" b="1" baseline="-25000" dirty="0" err="1"/>
              <a:t>A</a:t>
            </a:r>
            <a:r>
              <a:rPr lang="en-US" b="1" dirty="0"/>
              <a:t>, </a:t>
            </a:r>
            <a:r>
              <a:rPr lang="en-US" b="1" dirty="0" err="1"/>
              <a:t>z</a:t>
            </a:r>
            <a:r>
              <a:rPr lang="en-US" b="1" baseline="-25000" dirty="0" err="1"/>
              <a:t>A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 т. 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12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Декартовая </a:t>
            </a:r>
            <a:r>
              <a:rPr lang="ru-RU" b="1" cap="non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система координат в многомерном пространстве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Прямоугольная система координат может быть использована и в пространстве любой конечной размерности аналогично тому, как это делается для трехмерного пространства. Количество координатных осей при этом равно размерности </a:t>
            </a:r>
            <a:r>
              <a:rPr lang="ru-RU" dirty="0" smtClean="0"/>
              <a:t>пространства</a:t>
            </a:r>
            <a:r>
              <a:rPr lang="en-US" dirty="0" smtClean="0"/>
              <a:t>.</a:t>
            </a:r>
          </a:p>
          <a:p>
            <a:r>
              <a:rPr lang="ru-RU" dirty="0"/>
              <a:t>Для обозначения координат </a:t>
            </a:r>
            <a:r>
              <a:rPr lang="ru-RU" dirty="0" smtClean="0"/>
              <a:t>обычно</a:t>
            </a:r>
            <a:r>
              <a:rPr lang="ru-RU" dirty="0"/>
              <a:t> применяют не разные буквы, а одну и ту же букву с числовым индексом. Чаще всего это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en-US" b="1" dirty="0" smtClean="0"/>
              <a:t>            </a:t>
            </a:r>
            <a:r>
              <a:rPr lang="en-US" sz="3600" b="1" dirty="0" smtClean="0"/>
              <a:t>x</a:t>
            </a:r>
            <a:r>
              <a:rPr lang="en-US" sz="3600" b="1" baseline="-25000" dirty="0" smtClean="0"/>
              <a:t>1</a:t>
            </a:r>
            <a:r>
              <a:rPr lang="en-US" sz="3600" b="1" dirty="0" smtClean="0"/>
              <a:t>,x</a:t>
            </a:r>
            <a:r>
              <a:rPr lang="en-US" sz="3600" b="1" baseline="-25000" dirty="0" smtClean="0"/>
              <a:t>2</a:t>
            </a:r>
            <a:r>
              <a:rPr lang="en-US" sz="3600" b="1" dirty="0" smtClean="0"/>
              <a:t>,x</a:t>
            </a:r>
            <a:r>
              <a:rPr lang="en-US" sz="3600" b="1" baseline="-25000" dirty="0" smtClean="0"/>
              <a:t>3</a:t>
            </a:r>
            <a:r>
              <a:rPr lang="en-US" sz="3600" b="1" dirty="0" smtClean="0"/>
              <a:t>…</a:t>
            </a:r>
            <a:r>
              <a:rPr lang="en-US" sz="3600" b="1" dirty="0" err="1" smtClean="0"/>
              <a:t>x</a:t>
            </a:r>
            <a:r>
              <a:rPr lang="en-US" sz="3600" b="1" baseline="-25000" dirty="0" err="1" smtClean="0"/>
              <a:t>n</a:t>
            </a:r>
            <a:r>
              <a:rPr lang="en-US" sz="3600" b="1" baseline="-250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8480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Декартовые (прямоугольные) </a:t>
            </a:r>
            <a:r>
              <a:rPr lang="ru-RU" sz="3600" b="1" cap="non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координаты </a:t>
            </a: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вектора</a:t>
            </a:r>
            <a:endParaRPr lang="ru-RU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/>
              <a:t>1</a:t>
            </a:r>
            <a:r>
              <a:rPr lang="ru-RU" sz="2600" dirty="0"/>
              <a:t>. Вектор можно перенести так, чтобы его начало совпало с началом координат). Тогда его координаты определяются способом, описанным в начале параграфа: координаты вектора, перенесенного так, что его начало совпадает с началом координат, - это координаты его конца.</a:t>
            </a:r>
          </a:p>
          <a:p>
            <a:pPr marL="0" indent="0">
              <a:buNone/>
            </a:pPr>
            <a:r>
              <a:rPr lang="ru-RU" sz="2600" dirty="0"/>
              <a:t>2. Вместо этого можно просто вычесть из координат конца вектора (направленного отрезка) координаты его начала.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14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7601272" cy="578125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Сложение </a:t>
            </a:r>
            <a:r>
              <a:rPr lang="ru-RU" sz="2800" dirty="0"/>
              <a:t>и умножение на скаляр:</a:t>
            </a:r>
          </a:p>
          <a:p>
            <a:pPr marL="0" indent="0">
              <a:buNone/>
            </a:pPr>
            <a:r>
              <a:rPr lang="en-US" sz="2800" b="1" dirty="0"/>
              <a:t>a + b=(a</a:t>
            </a:r>
            <a:r>
              <a:rPr lang="en-US" sz="2800" b="1" baseline="-25000" dirty="0"/>
              <a:t>1</a:t>
            </a:r>
            <a:r>
              <a:rPr lang="en-US" sz="2800" b="1" dirty="0"/>
              <a:t>+b</a:t>
            </a:r>
            <a:r>
              <a:rPr lang="en-US" sz="2800" b="1" baseline="-25000" dirty="0"/>
              <a:t>1</a:t>
            </a:r>
            <a:r>
              <a:rPr lang="en-US" sz="2800" b="1" dirty="0"/>
              <a:t>, a</a:t>
            </a:r>
            <a:r>
              <a:rPr lang="en-US" sz="2800" b="1" baseline="-25000" dirty="0"/>
              <a:t>2</a:t>
            </a:r>
            <a:r>
              <a:rPr lang="en-US" sz="2800" b="1" dirty="0"/>
              <a:t>+b</a:t>
            </a:r>
            <a:r>
              <a:rPr lang="en-US" sz="2800" b="1" baseline="-25000" dirty="0"/>
              <a:t>2</a:t>
            </a:r>
            <a:r>
              <a:rPr lang="en-US" sz="2800" b="1" dirty="0"/>
              <a:t>, a</a:t>
            </a:r>
            <a:r>
              <a:rPr lang="en-US" sz="2800" b="1" baseline="-25000" dirty="0"/>
              <a:t>3</a:t>
            </a:r>
            <a:r>
              <a:rPr lang="en-US" sz="2800" b="1" dirty="0"/>
              <a:t>+b</a:t>
            </a:r>
            <a:r>
              <a:rPr lang="en-US" sz="2800" b="1" baseline="-25000" dirty="0"/>
              <a:t>3</a:t>
            </a:r>
            <a:r>
              <a:rPr lang="en-US" sz="2800" b="1" dirty="0"/>
              <a:t>,…,</a:t>
            </a:r>
            <a:r>
              <a:rPr lang="en-US" sz="2800" b="1" dirty="0" err="1" smtClean="0"/>
              <a:t>a</a:t>
            </a:r>
            <a:r>
              <a:rPr lang="en-US" sz="2800" b="1" baseline="-25000" dirty="0" err="1" smtClean="0"/>
              <a:t>n</a:t>
            </a:r>
            <a:r>
              <a:rPr lang="en-US" sz="2800" b="1" dirty="0" err="1" smtClean="0"/>
              <a:t>+b</a:t>
            </a:r>
            <a:r>
              <a:rPr lang="en-US" sz="2800" b="1" baseline="-25000" dirty="0" err="1" smtClean="0"/>
              <a:t>n</a:t>
            </a:r>
            <a:r>
              <a:rPr lang="en-US" sz="2800" b="1" dirty="0" smtClean="0"/>
              <a:t>)</a:t>
            </a:r>
          </a:p>
          <a:p>
            <a:pPr marL="0" indent="0">
              <a:buNone/>
            </a:pPr>
            <a:r>
              <a:rPr lang="ru-RU" sz="2800" dirty="0" smtClean="0"/>
              <a:t>или</a:t>
            </a:r>
            <a:endParaRPr lang="ru-RU" sz="2800" dirty="0"/>
          </a:p>
          <a:p>
            <a:pPr marL="0" indent="0">
              <a:buNone/>
            </a:pPr>
            <a:r>
              <a:rPr lang="en-US" sz="2800" b="1" dirty="0"/>
              <a:t>(a + </a:t>
            </a:r>
            <a:r>
              <a:rPr lang="en-US" sz="2800" b="1" dirty="0" smtClean="0"/>
              <a:t>b)</a:t>
            </a:r>
            <a:r>
              <a:rPr lang="en-US" sz="2800" b="1" baseline="-25000" dirty="0" smtClean="0"/>
              <a:t>i</a:t>
            </a:r>
            <a:r>
              <a:rPr lang="en-US" sz="2800" b="1" dirty="0" smtClean="0"/>
              <a:t>=</a:t>
            </a:r>
            <a:r>
              <a:rPr lang="en-US" sz="2800" b="1" dirty="0" err="1" smtClean="0"/>
              <a:t>a</a:t>
            </a:r>
            <a:r>
              <a:rPr lang="en-US" sz="2800" b="1" baseline="-25000" dirty="0" err="1" smtClean="0"/>
              <a:t>i</a:t>
            </a:r>
            <a:r>
              <a:rPr lang="en-US" sz="2800" b="1" dirty="0" err="1" smtClean="0"/>
              <a:t>+b</a:t>
            </a:r>
            <a:r>
              <a:rPr lang="en-US" sz="2800" b="1" baseline="-25000" dirty="0" err="1" smtClean="0"/>
              <a:t>i</a:t>
            </a:r>
            <a:endParaRPr lang="ru-RU" sz="2800" b="1" baseline="-25000" dirty="0" smtClean="0"/>
          </a:p>
          <a:p>
            <a:pPr marL="0" indent="0">
              <a:buNone/>
            </a:pPr>
            <a:endParaRPr lang="ru-RU" sz="2800" b="1" baseline="-25000" dirty="0"/>
          </a:p>
          <a:p>
            <a:pPr marL="0" indent="0">
              <a:buNone/>
            </a:pPr>
            <a:r>
              <a:rPr lang="ru-RU" sz="2800" dirty="0"/>
              <a:t>а отсюда и вычитание и деление</a:t>
            </a:r>
            <a:r>
              <a:rPr lang="ru-RU" sz="2800" dirty="0" smtClean="0"/>
              <a:t>:</a:t>
            </a:r>
          </a:p>
          <a:p>
            <a:pPr marL="0" indent="0">
              <a:buNone/>
            </a:pPr>
            <a:r>
              <a:rPr lang="en-US" sz="2800" b="1" dirty="0"/>
              <a:t>a - b=(a</a:t>
            </a:r>
            <a:r>
              <a:rPr lang="en-US" sz="2800" b="1" baseline="-25000" dirty="0"/>
              <a:t>1</a:t>
            </a:r>
            <a:r>
              <a:rPr lang="en-US" sz="2800" b="1" dirty="0"/>
              <a:t>-b</a:t>
            </a:r>
            <a:r>
              <a:rPr lang="en-US" sz="2800" b="1" baseline="-25000" dirty="0"/>
              <a:t>1</a:t>
            </a:r>
            <a:r>
              <a:rPr lang="en-US" sz="2800" b="1" dirty="0"/>
              <a:t>, a</a:t>
            </a:r>
            <a:r>
              <a:rPr lang="en-US" sz="2800" b="1" baseline="-25000" dirty="0"/>
              <a:t>2</a:t>
            </a:r>
            <a:r>
              <a:rPr lang="en-US" sz="2800" b="1" dirty="0"/>
              <a:t>-b</a:t>
            </a:r>
            <a:r>
              <a:rPr lang="en-US" sz="2800" b="1" baseline="-25000" dirty="0"/>
              <a:t>2</a:t>
            </a:r>
            <a:r>
              <a:rPr lang="en-US" sz="2800" b="1" dirty="0"/>
              <a:t>, a</a:t>
            </a:r>
            <a:r>
              <a:rPr lang="en-US" sz="2800" b="1" baseline="-25000" dirty="0"/>
              <a:t>3</a:t>
            </a:r>
            <a:r>
              <a:rPr lang="en-US" sz="2800" b="1" dirty="0"/>
              <a:t>-b</a:t>
            </a:r>
            <a:r>
              <a:rPr lang="en-US" sz="2800" b="1" baseline="-25000" dirty="0"/>
              <a:t>3</a:t>
            </a:r>
            <a:r>
              <a:rPr lang="en-US" sz="2800" b="1" dirty="0"/>
              <a:t>,…,a</a:t>
            </a:r>
            <a:r>
              <a:rPr lang="en-US" sz="2800" b="1" baseline="-25000" dirty="0"/>
              <a:t>n</a:t>
            </a:r>
            <a:r>
              <a:rPr lang="en-US" sz="2800" b="1" dirty="0"/>
              <a:t>-</a:t>
            </a:r>
            <a:r>
              <a:rPr lang="en-US" sz="2800" b="1" dirty="0" err="1"/>
              <a:t>b</a:t>
            </a:r>
            <a:r>
              <a:rPr lang="en-US" sz="2800" b="1" baseline="-25000" dirty="0" err="1"/>
              <a:t>n</a:t>
            </a:r>
            <a:r>
              <a:rPr lang="en-US" sz="2800" b="1" dirty="0" smtClean="0"/>
              <a:t>)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dirty="0" smtClean="0"/>
              <a:t>или</a:t>
            </a:r>
            <a:endParaRPr lang="ru-RU" sz="2800" dirty="0"/>
          </a:p>
          <a:p>
            <a:pPr marL="0" indent="0">
              <a:buNone/>
            </a:pPr>
            <a:r>
              <a:rPr lang="en-US" sz="2800" b="1" dirty="0"/>
              <a:t>(a </a:t>
            </a:r>
            <a:r>
              <a:rPr lang="ru-RU" sz="2800" b="1" dirty="0"/>
              <a:t>- </a:t>
            </a:r>
            <a:r>
              <a:rPr lang="en-US" sz="2800" b="1" dirty="0"/>
              <a:t>b)</a:t>
            </a:r>
            <a:r>
              <a:rPr lang="en-US" sz="2800" b="1" baseline="-25000" dirty="0"/>
              <a:t>i</a:t>
            </a:r>
            <a:r>
              <a:rPr lang="en-US" sz="2800" b="1" dirty="0"/>
              <a:t>=</a:t>
            </a:r>
            <a:r>
              <a:rPr lang="en-US" sz="2800" b="1" dirty="0" err="1"/>
              <a:t>a</a:t>
            </a:r>
            <a:r>
              <a:rPr lang="en-US" sz="2800" b="1" baseline="-25000" dirty="0" err="1"/>
              <a:t>i</a:t>
            </a:r>
            <a:r>
              <a:rPr lang="ru-RU" sz="2800" b="1" dirty="0"/>
              <a:t>-</a:t>
            </a:r>
            <a:r>
              <a:rPr lang="en-US" sz="2800" b="1" dirty="0"/>
              <a:t>b</a:t>
            </a:r>
            <a:r>
              <a:rPr lang="en-US" sz="2800" b="1" baseline="-25000" dirty="0"/>
              <a:t>i</a:t>
            </a:r>
            <a:r>
              <a:rPr lang="en-US" sz="2800" b="1" dirty="0"/>
              <a:t/>
            </a:r>
            <a:br>
              <a:rPr lang="en-US" sz="2800" b="1" dirty="0"/>
            </a:b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7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Орты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Прямоугольная(декартовая) </a:t>
            </a:r>
            <a:r>
              <a:rPr lang="ru-RU" sz="2800" dirty="0"/>
              <a:t>система </a:t>
            </a:r>
            <a:r>
              <a:rPr lang="ru-RU" sz="2800" dirty="0" smtClean="0"/>
              <a:t>координат</a:t>
            </a:r>
            <a:r>
              <a:rPr lang="ru-RU" sz="2800" dirty="0"/>
              <a:t> (любой размерности) также </a:t>
            </a:r>
            <a:r>
              <a:rPr lang="ru-RU" sz="2800" dirty="0" smtClean="0"/>
              <a:t>описывается</a:t>
            </a:r>
            <a:r>
              <a:rPr lang="ru-RU" sz="2800" dirty="0"/>
              <a:t> набором ортов, </a:t>
            </a:r>
            <a:r>
              <a:rPr lang="ru-RU" sz="2800" dirty="0" err="1"/>
              <a:t>сонаправленных</a:t>
            </a:r>
            <a:r>
              <a:rPr lang="ru-RU" sz="2800" dirty="0"/>
              <a:t> с осями координат. Количество ортов равно размерности системы координат и все они перпендикулярны друг другу. Такие орты составляют базис, притом </a:t>
            </a:r>
            <a:r>
              <a:rPr lang="ru-RU" sz="2800" dirty="0" smtClean="0"/>
              <a:t>ортонормированный.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5151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1"/>
          </p:nvPr>
        </p:nvSpPr>
        <p:spPr>
          <a:xfrm>
            <a:off x="395536" y="620688"/>
            <a:ext cx="7529264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трёхмерном случае такие орты обычно </a:t>
            </a:r>
            <a:r>
              <a:rPr lang="ru-RU" dirty="0" smtClean="0"/>
              <a:t>обозначаются:</a:t>
            </a:r>
            <a:endParaRPr lang="en-US" dirty="0" smtClean="0"/>
          </a:p>
          <a:p>
            <a:pPr marL="0" indent="0">
              <a:buNone/>
            </a:pPr>
            <a:r>
              <a:rPr lang="en-US" sz="3200" dirty="0" smtClean="0"/>
              <a:t>        i, j, k</a:t>
            </a:r>
            <a:r>
              <a:rPr lang="ru-RU" sz="3200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      или</a:t>
            </a:r>
            <a:endParaRPr lang="ru-RU" dirty="0"/>
          </a:p>
          <a:p>
            <a:pPr marL="0" indent="0">
              <a:buNone/>
            </a:pPr>
            <a:r>
              <a:rPr lang="en-US" sz="2800" b="1" dirty="0" smtClean="0"/>
              <a:t>        e</a:t>
            </a:r>
            <a:r>
              <a:rPr lang="en-US" sz="2800" b="1" baseline="-25000" dirty="0" smtClean="0"/>
              <a:t>x</a:t>
            </a:r>
            <a:r>
              <a:rPr lang="en-US" sz="2800" b="1" dirty="0"/>
              <a:t>, </a:t>
            </a:r>
            <a:r>
              <a:rPr lang="en-US" sz="2800" b="1" dirty="0" err="1"/>
              <a:t>e</a:t>
            </a:r>
            <a:r>
              <a:rPr lang="en-US" sz="2800" b="1" baseline="-25000" dirty="0" err="1"/>
              <a:t>y</a:t>
            </a:r>
            <a:r>
              <a:rPr lang="en-US" sz="2800" b="1" dirty="0"/>
              <a:t>, </a:t>
            </a:r>
            <a:r>
              <a:rPr lang="en-US" sz="2800" b="1" dirty="0" err="1"/>
              <a:t>e</a:t>
            </a:r>
            <a:r>
              <a:rPr lang="en-US" sz="2800" b="1" baseline="-25000" dirty="0" err="1"/>
              <a:t>z</a:t>
            </a:r>
            <a:endParaRPr lang="ru-RU" sz="2800" dirty="0"/>
          </a:p>
          <a:p>
            <a:endParaRPr lang="ru-RU" dirty="0" smtClean="0"/>
          </a:p>
          <a:p>
            <a:r>
              <a:rPr lang="ru-RU" dirty="0"/>
              <a:t>Вектор любой размерности раскладывается по базису (координаты служат коэффициентами разложения</a:t>
            </a:r>
            <a:r>
              <a:rPr lang="ru-RU" dirty="0" smtClean="0"/>
              <a:t>):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           a </a:t>
            </a:r>
            <a:r>
              <a:rPr lang="en-US" b="1" dirty="0"/>
              <a:t>= a</a:t>
            </a:r>
            <a:r>
              <a:rPr lang="en-US" b="1" baseline="-25000" dirty="0"/>
              <a:t>1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b="1" dirty="0"/>
              <a:t>+a</a:t>
            </a:r>
            <a:r>
              <a:rPr lang="en-US" b="1" baseline="-25000" dirty="0"/>
              <a:t>2</a:t>
            </a:r>
            <a:r>
              <a:rPr lang="en-US" b="1" dirty="0"/>
              <a:t>e</a:t>
            </a:r>
            <a:r>
              <a:rPr lang="en-US" b="1" baseline="-25000" dirty="0"/>
              <a:t>2</a:t>
            </a:r>
            <a:r>
              <a:rPr lang="en-US" b="1" dirty="0"/>
              <a:t>+a</a:t>
            </a:r>
            <a:r>
              <a:rPr lang="en-US" b="1" baseline="-25000" dirty="0"/>
              <a:t>3</a:t>
            </a:r>
            <a:r>
              <a:rPr lang="en-US" b="1" dirty="0"/>
              <a:t>e</a:t>
            </a:r>
            <a:r>
              <a:rPr lang="en-US" b="1" baseline="-25000" dirty="0"/>
              <a:t>3</a:t>
            </a:r>
            <a:r>
              <a:rPr lang="en-US" b="1" dirty="0"/>
              <a:t>+…+</a:t>
            </a:r>
            <a:r>
              <a:rPr lang="en-US" b="1" dirty="0" err="1"/>
              <a:t>a</a:t>
            </a:r>
            <a:r>
              <a:rPr lang="en-US" b="1" baseline="-25000" dirty="0" err="1"/>
              <a:t>n</a:t>
            </a:r>
            <a:r>
              <a:rPr lang="en-US" b="1" dirty="0" err="1"/>
              <a:t>e</a:t>
            </a:r>
            <a:r>
              <a:rPr lang="en-US" b="1" baseline="-25000" dirty="0" err="1"/>
              <a:t>n</a:t>
            </a: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93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268760"/>
            <a:ext cx="7467600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Спасибо за внимание!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81007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303</TotalTime>
  <Words>252</Words>
  <Application>Microsoft Office PowerPoint</Application>
  <PresentationFormat>Экран (4:3)</PresentationFormat>
  <Paragraphs>59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Декарт и его математические труды.</vt:lpstr>
      <vt:lpstr>Рене Декарт</vt:lpstr>
      <vt:lpstr>Декартовая система координат на плоскости</vt:lpstr>
      <vt:lpstr>Презентация PowerPoint</vt:lpstr>
      <vt:lpstr>Презентация PowerPoint</vt:lpstr>
      <vt:lpstr>Четыре угла (I, II, III, IV), образованные осями координат  X’X и Y’Y, называются координатными углами или квадрантами. </vt:lpstr>
      <vt:lpstr>Декартовая система координат в пространстве</vt:lpstr>
      <vt:lpstr>Презентация PowerPoint</vt:lpstr>
      <vt:lpstr>Декартовая система координат в многомерном пространстве</vt:lpstr>
      <vt:lpstr>Декартовые (прямоугольные) координаты вектора</vt:lpstr>
      <vt:lpstr>Презентация PowerPoint</vt:lpstr>
      <vt:lpstr>Орты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</dc:creator>
  <cp:lastModifiedBy>Артём</cp:lastModifiedBy>
  <cp:revision>12</cp:revision>
  <dcterms:created xsi:type="dcterms:W3CDTF">2013-10-26T15:01:33Z</dcterms:created>
  <dcterms:modified xsi:type="dcterms:W3CDTF">2013-10-27T19:11:52Z</dcterms:modified>
</cp:coreProperties>
</file>