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1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E2E4F7B-16C6-4AA7-B98F-428040859C5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D2E595C-5157-4186-9B9D-095B89F1E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5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828800"/>
          </a:xfrm>
        </p:spPr>
        <p:txBody>
          <a:bodyPr/>
          <a:lstStyle/>
          <a:p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Двойное векторное произведение</a:t>
            </a:r>
            <a:endParaRPr lang="ru-RU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3714752"/>
            <a:ext cx="5351536" cy="27146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</a:t>
            </a:r>
          </a:p>
          <a:p>
            <a:r>
              <a:rPr lang="ru-RU" b="1" dirty="0" smtClean="0"/>
              <a:t>Выполнила: студентка гр. 2У31</a:t>
            </a:r>
          </a:p>
          <a:p>
            <a:r>
              <a:rPr lang="ru-RU" b="1" dirty="0" smtClean="0"/>
              <a:t>Макажанова Жанна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Проверила: доцент кафедры</a:t>
            </a:r>
          </a:p>
          <a:p>
            <a:r>
              <a:rPr lang="ru-RU" b="1" dirty="0" smtClean="0"/>
              <a:t>высшей математики</a:t>
            </a:r>
          </a:p>
          <a:p>
            <a:r>
              <a:rPr lang="ru-RU" b="1" dirty="0" err="1" smtClean="0"/>
              <a:t>Тарбокова</a:t>
            </a:r>
            <a:r>
              <a:rPr lang="ru-RU" b="1" dirty="0" smtClean="0"/>
              <a:t> Татьяна Васильевна</a:t>
            </a:r>
          </a:p>
          <a:p>
            <a:r>
              <a:rPr lang="ru-RU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83880" cy="1051560"/>
          </a:xfrm>
        </p:spPr>
        <p:txBody>
          <a:bodyPr/>
          <a:lstStyle/>
          <a:p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Определение</a:t>
            </a:r>
            <a:endParaRPr lang="ru-RU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86808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b="1" dirty="0" smtClean="0"/>
              <a:t>  Двойным векторным произведением векторов</a:t>
            </a:r>
            <a:r>
              <a:rPr lang="ru-RU" sz="3200" dirty="0" smtClean="0"/>
              <a:t>         называется вектор         , равный векторному произведению вектора      на векторное произведение векторов    и   . Произведение   обозначается также              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\vec{a},\vec{b},\vec{c}"/>
          <p:cNvPicPr/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3357554" y="2500306"/>
            <a:ext cx="8572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\bigl[\vec{a},[\vec{b},\vec{c}]\bigr]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2500298" y="2928934"/>
            <a:ext cx="10715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vec{a}"/>
          <p:cNvPicPr/>
          <p:nvPr/>
        </p:nvPicPr>
        <p:blipFill>
          <a:blip r:embed="rId4" cstate="print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6072198" y="3357562"/>
            <a:ext cx="35719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\vec{b}"/>
          <p:cNvPicPr/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3000364" y="4214818"/>
            <a:ext cx="28575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\vec{c}"/>
          <p:cNvPicPr/>
          <p:nvPr/>
        </p:nvPicPr>
        <p:blipFill>
          <a:blip r:embed="rId6" cstate="print">
            <a:lum bright="-41000"/>
          </a:blip>
          <a:srcRect/>
          <a:stretch>
            <a:fillRect/>
          </a:stretch>
        </p:blipFill>
        <p:spPr bwMode="auto">
          <a:xfrm>
            <a:off x="3786182" y="4214818"/>
            <a:ext cx="35719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vec{a}\times(\vec{b}\times\vec{c})"/>
          <p:cNvPicPr/>
          <p:nvPr/>
        </p:nvPicPr>
        <p:blipFill>
          <a:blip r:embed="rId7" cstate="print">
            <a:duotone>
              <a:prstClr val="black"/>
              <a:schemeClr val="tx1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2357422" y="5072074"/>
            <a:ext cx="157163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00B0F0"/>
                </a:solidFill>
              </a:rPr>
              <a:t>Свойства двойного векторного произведения:</a:t>
            </a:r>
            <a:endParaRPr lang="ru-RU" u="sng" dirty="0">
              <a:solidFill>
                <a:srgbClr val="00B0F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34" y="1857364"/>
            <a:ext cx="8183880" cy="4187952"/>
          </a:xfrm>
        </p:spPr>
        <p:txBody>
          <a:bodyPr/>
          <a:lstStyle/>
          <a:p>
            <a:pPr marL="514350" indent="-514350">
              <a:buNone/>
            </a:pPr>
            <a:r>
              <a:rPr lang="ru-RU" dirty="0" smtClean="0"/>
              <a:t>1. 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2.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3.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4.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7" name="Содержимое 3" descr="L:\А. Конан Дойль_Рассказы о Шерлоке Холмсе\1 курс\1 конференц-неделя\Математика Двойное векторное произведение\mathtex.gif"/>
          <p:cNvPicPr>
            <a:picLocks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1285852" y="1857364"/>
            <a:ext cx="428628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L:\А. Конан Дойль_Рассказы о Шерлоке Холмсе\1 курс\1 конференц-неделя\Математика Двойное векторное произведение\mathtex (1).gif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1285852" y="2786058"/>
            <a:ext cx="442915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L:\А. Конан Дойль_Рассказы о Шерлоке Холмсе\1 курс\1 конференц-неделя\Математика Двойное векторное произведение\mathtex (2).gif"/>
          <p:cNvPicPr/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1357290" y="3643314"/>
            <a:ext cx="428628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\vec{d}=b\cdot a^T\cdot c-c\cdot a^T\cdot b"/>
          <p:cNvPicPr/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1428728" y="4643446"/>
            <a:ext cx="392909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105156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Формула Лагранжа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/>
          <a:lstStyle/>
          <a:p>
            <a:pPr marL="265113" indent="6350">
              <a:buNone/>
            </a:pPr>
            <a:endParaRPr lang="ru-RU" dirty="0" smtClean="0"/>
          </a:p>
          <a:p>
            <a:pPr marL="265113" indent="6350">
              <a:buNone/>
            </a:pPr>
            <a:endParaRPr lang="ru-RU" dirty="0" smtClean="0"/>
          </a:p>
          <a:p>
            <a:pPr marL="265113" indent="6350">
              <a:buNone/>
            </a:pPr>
            <a:endParaRPr lang="ru-RU" dirty="0" smtClean="0"/>
          </a:p>
          <a:p>
            <a:pPr marL="265113" indent="6350">
              <a:buNone/>
            </a:pPr>
            <a:r>
              <a:rPr lang="ru-RU" dirty="0" smtClean="0"/>
              <a:t>Свойство </a:t>
            </a:r>
            <a:r>
              <a:rPr lang="ru-RU" dirty="0" smtClean="0"/>
              <a:t>доказывается, применяя формулы вычисления скалярного и векторного произведений в ортонормированном базисе.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Содержимое 3" descr="L:\А. Конан Дойль_Рассказы о Шерлоке Холмсе\1 курс\1 конференц-неделя\Математика Двойное векторное произведение\mathtex.gif"/>
          <p:cNvPicPr>
            <a:picLocks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rcRect/>
          <a:stretch>
            <a:fillRect/>
          </a:stretch>
        </p:blipFill>
        <p:spPr bwMode="auto">
          <a:xfrm>
            <a:off x="1571604" y="1928802"/>
            <a:ext cx="521497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183880" cy="105156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Тождество Якоби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183880" cy="4187952"/>
          </a:xfrm>
        </p:spPr>
        <p:txBody>
          <a:bodyPr>
            <a:normAutofit fontScale="92500"/>
          </a:bodyPr>
          <a:lstStyle/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Свойство </a:t>
            </a:r>
            <a:r>
              <a:rPr lang="ru-RU" dirty="0" smtClean="0"/>
              <a:t>следует </a:t>
            </a:r>
            <a:r>
              <a:rPr lang="ru-RU" dirty="0" smtClean="0"/>
              <a:t>из формулы </a:t>
            </a:r>
            <a:r>
              <a:rPr lang="ru-RU" dirty="0" smtClean="0"/>
              <a:t>Л</a:t>
            </a:r>
            <a:r>
              <a:rPr lang="ru-RU" dirty="0" smtClean="0"/>
              <a:t>агранжа, </a:t>
            </a:r>
            <a:r>
              <a:rPr lang="ru-RU" dirty="0" smtClean="0"/>
              <a:t>если сделать циклическую перестановку векторов: </a:t>
            </a:r>
            <a:r>
              <a:rPr lang="ru-RU" dirty="0" smtClean="0"/>
              <a:t>                                   , </a:t>
            </a:r>
          </a:p>
          <a:p>
            <a:pPr marL="265113" indent="6350">
              <a:buNone/>
            </a:pPr>
            <a:endParaRPr lang="ru-RU" dirty="0" smtClean="0"/>
          </a:p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а </a:t>
            </a:r>
            <a:r>
              <a:rPr lang="ru-RU" dirty="0" smtClean="0"/>
              <a:t>затем сложить эти равенства вместе с исходным (учитывая коммутативность скалярного произведения).</a:t>
            </a:r>
            <a:endParaRPr lang="ru-RU" dirty="0"/>
          </a:p>
        </p:txBody>
      </p:sp>
      <p:pic>
        <p:nvPicPr>
          <p:cNvPr id="4" name="Рисунок 3" descr="L:\А. Конан Дойль_Рассказы о Шерлоке Холмсе\1 курс\1 конференц-неделя\Математика Двойное векторное произведение\mathtex (4).gif"/>
          <p:cNvPicPr/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2928926" y="2786058"/>
            <a:ext cx="4286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L:\А. Конан Дойль_Рассказы о Шерлоке Холмсе\1 курс\1 конференц-неделя\Математика Двойное векторное произведение\mathtex (5).gif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3000364" y="3429000"/>
            <a:ext cx="385765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0352"/>
            <a:ext cx="8115328" cy="5470416"/>
          </a:xfrm>
        </p:spPr>
        <p:txBody>
          <a:bodyPr>
            <a:normAutofit/>
          </a:bodyPr>
          <a:lstStyle/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Третье свойство следует из первого (если положить  </a:t>
            </a:r>
            <a:r>
              <a:rPr lang="ru-RU" dirty="0" smtClean="0"/>
              <a:t>         ). </a:t>
            </a:r>
            <a:r>
              <a:rPr lang="ru-RU" dirty="0" smtClean="0"/>
              <a:t>Это равенство дает разложение произвольного вектора   </a:t>
            </a:r>
            <a:r>
              <a:rPr lang="ru-RU" dirty="0" smtClean="0"/>
              <a:t> в </a:t>
            </a:r>
            <a:r>
              <a:rPr lang="ru-RU" dirty="0" smtClean="0"/>
              <a:t>виде суммы ортогональной проекции   </a:t>
            </a:r>
            <a:r>
              <a:rPr lang="ru-RU" dirty="0" smtClean="0"/>
              <a:t>                    и </a:t>
            </a:r>
            <a:r>
              <a:rPr lang="ru-RU" dirty="0" smtClean="0"/>
              <a:t>ортогональной составляющей   вектора   </a:t>
            </a:r>
            <a:r>
              <a:rPr lang="ru-RU" dirty="0" smtClean="0"/>
              <a:t>  относительно </a:t>
            </a:r>
            <a:r>
              <a:rPr lang="ru-RU" dirty="0" smtClean="0"/>
              <a:t>оси, задаваемой вектором   </a:t>
            </a:r>
            <a:endParaRPr lang="ru-RU" dirty="0"/>
          </a:p>
        </p:txBody>
      </p:sp>
      <p:pic>
        <p:nvPicPr>
          <p:cNvPr id="4" name="Рисунок 3" descr="\vec{c}=\vec{a}"/>
          <p:cNvPicPr/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4071934" y="1357298"/>
            <a:ext cx="10001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L:\А. Конан Дойль_Рассказы о Шерлоке Холмсе\1 курс\1 конференц-неделя\Математика Двойное векторное произведение\mathtex (6).gif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3286116" y="3214686"/>
            <a:ext cx="185738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L:\А. Конан Дойль_Рассказы о Шерлоке Холмсе\1 курс\1 конференц-неделя\Математика Двойное векторное произведение\mathtex (7).gif"/>
          <p:cNvPicPr/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4857752" y="3857628"/>
            <a:ext cx="228601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vec{b}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572008"/>
            <a:ext cx="30956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\vec{b}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2571744"/>
            <a:ext cx="30956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vec{a}"/>
          <p:cNvPicPr/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6429388" y="521495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183880" cy="4187952"/>
          </a:xfrm>
        </p:spPr>
        <p:txBody>
          <a:bodyPr/>
          <a:lstStyle/>
          <a:p>
            <a:pPr marL="265113" indent="6350">
              <a:buNone/>
            </a:pPr>
            <a:r>
              <a:rPr lang="ru-RU" dirty="0" smtClean="0"/>
              <a:t>Если   </a:t>
            </a:r>
            <a:r>
              <a:rPr lang="ru-RU" dirty="0" smtClean="0"/>
              <a:t>                                               </a:t>
            </a:r>
          </a:p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— </a:t>
            </a:r>
            <a:r>
              <a:rPr lang="ru-RU" dirty="0" smtClean="0"/>
              <a:t>координатные столбцы векторов   </a:t>
            </a:r>
            <a:endParaRPr lang="ru-RU" dirty="0" smtClean="0"/>
          </a:p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в </a:t>
            </a:r>
            <a:r>
              <a:rPr lang="ru-RU" dirty="0" smtClean="0"/>
              <a:t>стандартном базисе, то координатный столбец  </a:t>
            </a:r>
            <a:r>
              <a:rPr lang="ru-RU" dirty="0" smtClean="0"/>
              <a:t>                    </a:t>
            </a:r>
            <a:r>
              <a:rPr lang="ru-RU" dirty="0" smtClean="0"/>
              <a:t> </a:t>
            </a:r>
            <a:r>
              <a:rPr lang="ru-RU" dirty="0" smtClean="0"/>
              <a:t>            двойного </a:t>
            </a:r>
            <a:r>
              <a:rPr lang="ru-RU" dirty="0" smtClean="0"/>
              <a:t>векторного произведения   </a:t>
            </a:r>
            <a:endParaRPr lang="ru-RU" dirty="0" smtClean="0"/>
          </a:p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находится </a:t>
            </a:r>
            <a:r>
              <a:rPr lang="ru-RU" dirty="0" smtClean="0"/>
              <a:t>по формуле   </a:t>
            </a:r>
            <a:endParaRPr lang="ru-RU" dirty="0"/>
          </a:p>
        </p:txBody>
      </p:sp>
      <p:pic>
        <p:nvPicPr>
          <p:cNvPr id="4" name="Рисунок 3" descr="L:\А. Конан Дойль_Рассказы о Шерлоке Холмсе\1 курс\1 конференц-неделя\Математика Двойное векторное произведение\mathtex (3).gif"/>
          <p:cNvPicPr/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1571604" y="1000108"/>
            <a:ext cx="707236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vec{a},\vec{b},\vec{c}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7429520" y="1643050"/>
            <a:ext cx="128588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=\begin{pmatrix}x_d&amp;y_d&amp;z_d\end{pmatrix}^T"/>
          <p:cNvPicPr/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2643174" y="3071810"/>
            <a:ext cx="285752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vec{d}=\bigl[\vec{a},[\vec{b},\vec{c}]\bigr]"/>
          <p:cNvPicPr/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5857884" y="3571876"/>
            <a:ext cx="207170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\vec{d}=b\cdot a^T\cdot c-c\cdot a^T\cdot b"/>
          <p:cNvPicPr/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5072066" y="4071942"/>
            <a:ext cx="35719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183880" cy="69437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Пример: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183880" cy="361644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Даны </a:t>
            </a:r>
            <a:r>
              <a:rPr lang="ru-RU" dirty="0" smtClean="0"/>
              <a:t>векторы: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marL="265113" indent="6350">
              <a:lnSpc>
                <a:spcPct val="150000"/>
              </a:lnSpc>
              <a:buNone/>
            </a:pPr>
            <a:r>
              <a:rPr lang="ru-RU" dirty="0" smtClean="0"/>
              <a:t>Требуется найти двойное векторное произведение </a:t>
            </a:r>
            <a:endParaRPr lang="ru-RU" dirty="0"/>
          </a:p>
        </p:txBody>
      </p:sp>
      <p:pic>
        <p:nvPicPr>
          <p:cNvPr id="4" name="Рисунок 3" descr="L:\А. Конан Дойль_Рассказы о Шерлоке Холмсе\1 курс\1 конференц-неделя\Математика Двойное векторное произведение\mathtex (8).gif"/>
          <p:cNvPicPr/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857224" y="2643182"/>
            <a:ext cx="764386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bigl[\vec{a},[\vec{b},\vec{c}]\bigr]"/>
          <p:cNvPicPr/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40000" contrast="-40000"/>
          </a:blip>
          <a:srcRect/>
          <a:stretch>
            <a:fillRect/>
          </a:stretch>
        </p:blipFill>
        <p:spPr bwMode="auto">
          <a:xfrm>
            <a:off x="4000496" y="4071942"/>
            <a:ext cx="1066805" cy="54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83880" cy="105156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Жозеф Луи Лагранж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7" name="Содержимое 6" descr="175px-Лагранж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42910" y="1357298"/>
            <a:ext cx="3214710" cy="4188309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929058" y="1428736"/>
            <a:ext cx="5214942" cy="4643470"/>
          </a:xfrm>
        </p:spPr>
        <p:txBody>
          <a:bodyPr>
            <a:noAutofit/>
          </a:bodyPr>
          <a:lstStyle/>
          <a:p>
            <a:pPr marL="265113" indent="6350">
              <a:buNone/>
            </a:pPr>
            <a:r>
              <a:rPr lang="ru-RU" sz="2800" dirty="0" smtClean="0"/>
              <a:t>Французский </a:t>
            </a:r>
            <a:r>
              <a:rPr lang="ru-RU" sz="2800" dirty="0" smtClean="0"/>
              <a:t>математик, астроном </a:t>
            </a:r>
            <a:r>
              <a:rPr lang="ru-RU" sz="2800" dirty="0" smtClean="0"/>
              <a:t>и механик</a:t>
            </a:r>
            <a:r>
              <a:rPr lang="ru-RU" sz="2800" dirty="0" smtClean="0"/>
              <a:t> итальянского </a:t>
            </a:r>
            <a:r>
              <a:rPr lang="ru-RU" sz="2800" dirty="0" smtClean="0"/>
              <a:t>происхождения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pPr marL="265113" indent="6350">
              <a:buNone/>
            </a:pPr>
            <a:r>
              <a:rPr lang="ru-RU" sz="2800" dirty="0" smtClean="0"/>
              <a:t>Внёс </a:t>
            </a:r>
            <a:r>
              <a:rPr lang="ru-RU" sz="2800" dirty="0" smtClean="0"/>
              <a:t>существенный вклад во многие области </a:t>
            </a:r>
            <a:r>
              <a:rPr lang="ru-RU" sz="2800" dirty="0" smtClean="0"/>
              <a:t>математики.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Карл Густав Якоб Якоби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466px-Carl_Jacobi-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28662" y="1285860"/>
            <a:ext cx="3334569" cy="428628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9124" y="1428736"/>
            <a:ext cx="4154965" cy="4429156"/>
          </a:xfrm>
        </p:spPr>
        <p:txBody>
          <a:bodyPr/>
          <a:lstStyle/>
          <a:p>
            <a:pPr marL="265113" indent="6350">
              <a:buNone/>
            </a:pPr>
            <a:r>
              <a:rPr lang="ru-RU" dirty="0" smtClean="0"/>
              <a:t>Немецкий</a:t>
            </a:r>
            <a:r>
              <a:rPr lang="ru-RU" dirty="0" smtClean="0"/>
              <a:t> </a:t>
            </a:r>
            <a:r>
              <a:rPr lang="ru-RU" dirty="0" smtClean="0"/>
              <a:t>математик и механик</a:t>
            </a:r>
            <a:r>
              <a:rPr lang="ru-RU" dirty="0" smtClean="0"/>
              <a:t>. Внёс огромный вклад в комплексный анализ, линейную алгебру, динамику и другие разделы математики и механики.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14554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</a:rPr>
              <a:t>СПАСИБО ЗА ВНИМАНИЕ!</a:t>
            </a:r>
            <a:endParaRPr lang="ru-RU" sz="4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433</TotalTime>
  <Words>101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Двойное векторное произведение</vt:lpstr>
      <vt:lpstr>Определение</vt:lpstr>
      <vt:lpstr>Свойства двойного векторного произведения:</vt:lpstr>
      <vt:lpstr>Формула Лагранжа</vt:lpstr>
      <vt:lpstr>Тождество Якоби</vt:lpstr>
      <vt:lpstr>Слайд 6</vt:lpstr>
      <vt:lpstr>Слайд 7</vt:lpstr>
      <vt:lpstr>Пример:</vt:lpstr>
      <vt:lpstr>Жозеф Луи Лагранж</vt:lpstr>
      <vt:lpstr>Карл Густав Якоб Якоби 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Двойное векторное произведение</dc:title>
  <dc:creator>Admin</dc:creator>
  <cp:lastModifiedBy>Admin</cp:lastModifiedBy>
  <cp:revision>50</cp:revision>
  <dcterms:created xsi:type="dcterms:W3CDTF">2013-10-28T10:14:54Z</dcterms:created>
  <dcterms:modified xsi:type="dcterms:W3CDTF">2013-10-30T19:05:03Z</dcterms:modified>
</cp:coreProperties>
</file>