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000108"/>
            <a:ext cx="8172480" cy="338616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200" dirty="0" smtClean="0">
                <a:solidFill>
                  <a:schemeClr val="tx1"/>
                </a:solidFill>
              </a:rPr>
              <a:t>Готфрид Вильгельм фон Лейбниц </a:t>
            </a:r>
            <a:r>
              <a:rPr lang="ru-RU" sz="7200" dirty="0" smtClean="0">
                <a:solidFill>
                  <a:schemeClr val="tx1"/>
                </a:solidFill>
              </a:rPr>
              <a:t/>
            </a:r>
            <a:br>
              <a:rPr lang="ru-RU" sz="7200" dirty="0" smtClean="0">
                <a:solidFill>
                  <a:schemeClr val="tx1"/>
                </a:solidFill>
              </a:rPr>
            </a:br>
            <a:r>
              <a:rPr lang="ru-RU" sz="4900" dirty="0" smtClean="0">
                <a:solidFill>
                  <a:schemeClr val="tx1"/>
                </a:solidFill>
              </a:rPr>
              <a:t>21 июня (1 июля) </a:t>
            </a:r>
            <a:r>
              <a:rPr lang="ru-RU" sz="4900" dirty="0" smtClean="0">
                <a:solidFill>
                  <a:schemeClr val="tx1"/>
                </a:solidFill>
              </a:rPr>
              <a:t>1646— </a:t>
            </a:r>
            <a:r>
              <a:rPr lang="ru-RU" sz="4900" dirty="0" smtClean="0">
                <a:solidFill>
                  <a:schemeClr val="tx1"/>
                </a:solidFill>
              </a:rPr>
              <a:t>14 ноября </a:t>
            </a:r>
            <a:r>
              <a:rPr lang="ru-RU" sz="4900" dirty="0" smtClean="0">
                <a:solidFill>
                  <a:schemeClr val="tx1"/>
                </a:solidFill>
              </a:rPr>
              <a:t>1716</a:t>
            </a:r>
            <a:endParaRPr lang="ru-RU" sz="49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4876" y="4786322"/>
            <a:ext cx="4057656" cy="178117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Подготовила: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Грязнова Наталья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Гр 2У00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4429132"/>
            <a:ext cx="40719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«Он любил наблюдать, как расцветают в чужом саду растения, семена которых он предоставил сам» 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Users\22\Desktop\200px-Leibniz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33" y="272346"/>
            <a:ext cx="5392630" cy="622848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5008" y="1643050"/>
            <a:ext cx="50720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 </a:t>
            </a:r>
            <a:r>
              <a:rPr lang="ru-RU" sz="4000" dirty="0" smtClean="0"/>
              <a:t>философ</a:t>
            </a:r>
          </a:p>
          <a:p>
            <a:r>
              <a:rPr lang="ru-RU" sz="4000" dirty="0" smtClean="0"/>
              <a:t> </a:t>
            </a:r>
            <a:r>
              <a:rPr lang="ru-RU" sz="4000" b="1" i="1" dirty="0" smtClean="0"/>
              <a:t>математик</a:t>
            </a:r>
            <a:r>
              <a:rPr lang="ru-RU" sz="4000" dirty="0" smtClean="0"/>
              <a:t> </a:t>
            </a:r>
          </a:p>
          <a:p>
            <a:r>
              <a:rPr lang="ru-RU" sz="4000" dirty="0" smtClean="0"/>
              <a:t>юрист </a:t>
            </a:r>
          </a:p>
          <a:p>
            <a:r>
              <a:rPr lang="ru-RU" sz="4000" dirty="0" smtClean="0"/>
              <a:t>дипломат</a:t>
            </a:r>
            <a:endParaRPr lang="ru-RU" sz="4000" dirty="0" smtClean="0"/>
          </a:p>
          <a:p>
            <a:endParaRPr lang="ru-RU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8571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401080" cy="611031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1661 – поступил в </a:t>
            </a:r>
            <a:r>
              <a:rPr lang="ru-RU" dirty="0" smtClean="0"/>
              <a:t>Лейпцигский </a:t>
            </a:r>
            <a:r>
              <a:rPr lang="ru-RU" dirty="0" smtClean="0"/>
              <a:t>университет</a:t>
            </a:r>
          </a:p>
          <a:p>
            <a:pPr>
              <a:buNone/>
            </a:pPr>
            <a:r>
              <a:rPr lang="ru-RU" dirty="0" smtClean="0"/>
              <a:t>1663 – перешел в </a:t>
            </a:r>
            <a:r>
              <a:rPr lang="ru-RU" dirty="0" err="1" smtClean="0"/>
              <a:t>Йенский</a:t>
            </a:r>
            <a:r>
              <a:rPr lang="ru-RU" dirty="0" smtClean="0"/>
              <a:t> </a:t>
            </a:r>
            <a:r>
              <a:rPr lang="ru-RU" dirty="0" smtClean="0"/>
              <a:t>университет</a:t>
            </a:r>
          </a:p>
          <a:p>
            <a:r>
              <a:rPr lang="ru-RU" dirty="0" smtClean="0"/>
              <a:t>в </a:t>
            </a:r>
            <a:r>
              <a:rPr lang="ru-RU" dirty="0" smtClean="0"/>
              <a:t>Нюрнбергском </a:t>
            </a:r>
            <a:r>
              <a:rPr lang="ru-RU" dirty="0" smtClean="0"/>
              <a:t>университет </a:t>
            </a:r>
            <a:r>
              <a:rPr lang="ru-RU" dirty="0" smtClean="0"/>
              <a:t>е </a:t>
            </a:r>
            <a:r>
              <a:rPr lang="ru-RU" dirty="0" smtClean="0"/>
              <a:t>защищает диссертацию на соискание степени доктора </a:t>
            </a:r>
            <a:r>
              <a:rPr lang="ru-RU" dirty="0" smtClean="0"/>
              <a:t>права(1666)</a:t>
            </a:r>
          </a:p>
          <a:p>
            <a:r>
              <a:rPr lang="ru-RU" dirty="0" smtClean="0"/>
              <a:t>1666 – написал </a:t>
            </a:r>
            <a:r>
              <a:rPr lang="ru-RU" dirty="0" smtClean="0"/>
              <a:t> первое </a:t>
            </a:r>
            <a:r>
              <a:rPr lang="ru-RU" dirty="0" smtClean="0"/>
              <a:t>свое сочинение </a:t>
            </a:r>
            <a:r>
              <a:rPr lang="ru-RU" dirty="0" smtClean="0"/>
              <a:t>«О комбинаторном искусстве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1670 – работает </a:t>
            </a:r>
            <a:r>
              <a:rPr lang="ru-RU" dirty="0" smtClean="0"/>
              <a:t> советником курфюрста </a:t>
            </a:r>
            <a:r>
              <a:rPr lang="ru-RU" dirty="0" err="1" smtClean="0"/>
              <a:t>Майнцского</a:t>
            </a:r>
            <a:r>
              <a:rPr lang="ru-RU" dirty="0" smtClean="0"/>
              <a:t> по юридическим и торговым </a:t>
            </a:r>
            <a:r>
              <a:rPr lang="ru-RU" dirty="0" smtClean="0"/>
              <a:t>делам</a:t>
            </a:r>
          </a:p>
          <a:p>
            <a:r>
              <a:rPr lang="ru-RU" dirty="0" smtClean="0"/>
              <a:t>В это время Лейбниц изобретает собственную конструкцию арифмометра, гораздо лучше </a:t>
            </a:r>
            <a:r>
              <a:rPr lang="ru-RU" dirty="0" err="1" smtClean="0"/>
              <a:t>паскалевской</a:t>
            </a:r>
            <a:r>
              <a:rPr lang="ru-RU" dirty="0" smtClean="0"/>
              <a:t> — он умел выполнять умножение, деление и извлечение корней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8572560" cy="6143668"/>
          </a:xfrm>
        </p:spPr>
        <p:txBody>
          <a:bodyPr/>
          <a:lstStyle/>
          <a:p>
            <a:r>
              <a:rPr lang="ru-RU" dirty="0" smtClean="0"/>
              <a:t>1673 - </a:t>
            </a:r>
            <a:r>
              <a:rPr lang="ru-RU" dirty="0" smtClean="0"/>
              <a:t>От секретаря Общества Ольденбурга он получает изложение </a:t>
            </a:r>
            <a:r>
              <a:rPr lang="ru-RU" dirty="0" err="1" smtClean="0"/>
              <a:t>ньютоновских</a:t>
            </a:r>
            <a:r>
              <a:rPr lang="ru-RU" dirty="0" smtClean="0"/>
              <a:t> </a:t>
            </a:r>
            <a:r>
              <a:rPr lang="ru-RU" dirty="0" smtClean="0"/>
              <a:t>открытий. Начинает развивать этот метод . </a:t>
            </a:r>
          </a:p>
          <a:p>
            <a:pPr>
              <a:buNone/>
            </a:pPr>
            <a:r>
              <a:rPr lang="ru-RU" dirty="0" smtClean="0"/>
              <a:t>Вывел </a:t>
            </a:r>
            <a:r>
              <a:rPr lang="ru-RU" dirty="0" smtClean="0"/>
              <a:t>первый ряд для числа π</a:t>
            </a:r>
            <a:r>
              <a:rPr lang="ru-RU" dirty="0" smtClean="0"/>
              <a:t>: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643182"/>
            <a:ext cx="6172231" cy="120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4287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8329642" cy="5467368"/>
          </a:xfrm>
        </p:spPr>
        <p:txBody>
          <a:bodyPr>
            <a:normAutofit/>
          </a:bodyPr>
          <a:lstStyle/>
          <a:p>
            <a:r>
              <a:rPr lang="ru-RU" dirty="0" smtClean="0"/>
              <a:t>1675 - завершает </a:t>
            </a:r>
            <a:r>
              <a:rPr lang="ru-RU" dirty="0" smtClean="0"/>
              <a:t>свой вариант математического анализа, тщательно продумывает его символику и </a:t>
            </a:r>
            <a:r>
              <a:rPr lang="ru-RU" dirty="0" smtClean="0"/>
              <a:t>терминологию</a:t>
            </a:r>
          </a:p>
          <a:p>
            <a:r>
              <a:rPr lang="ru-RU" dirty="0" smtClean="0"/>
              <a:t>1676 - переходит </a:t>
            </a:r>
            <a:r>
              <a:rPr lang="ru-RU" dirty="0" smtClean="0"/>
              <a:t>на службу к герцогу Эрнесту-Августу </a:t>
            </a:r>
            <a:r>
              <a:rPr lang="ru-RU" dirty="0" err="1" smtClean="0"/>
              <a:t>Брауншвейг-Люнебургскому</a:t>
            </a:r>
            <a:r>
              <a:rPr lang="ru-RU" dirty="0" smtClean="0"/>
              <a:t> (Ганновер). Он одновременно советник, историк, библиотекарь и дипломат; этот пост он не оставил до конца жизни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Ведет переписку с Ньютоном</a:t>
            </a:r>
          </a:p>
          <a:p>
            <a:r>
              <a:rPr lang="ru-RU" dirty="0" smtClean="0"/>
              <a:t>1698 - </a:t>
            </a:r>
            <a:r>
              <a:rPr lang="ru-RU" dirty="0" smtClean="0"/>
              <a:t>умирает герцог </a:t>
            </a:r>
            <a:r>
              <a:rPr lang="ru-RU" dirty="0" err="1" smtClean="0"/>
              <a:t>Брауншвейгский</a:t>
            </a:r>
            <a:r>
              <a:rPr lang="ru-RU" dirty="0" smtClean="0"/>
              <a:t>. Его наследником стал </a:t>
            </a:r>
            <a:r>
              <a:rPr lang="ru-RU" dirty="0" smtClean="0"/>
              <a:t>Георг-Людвиг. Он относится </a:t>
            </a:r>
            <a:r>
              <a:rPr lang="ru-RU" dirty="0" smtClean="0"/>
              <a:t>к </a:t>
            </a:r>
            <a:r>
              <a:rPr lang="ru-RU" dirty="0" smtClean="0"/>
              <a:t> Лейбницу пренебрежительно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8571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401080" cy="6038872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1700 - основывает </a:t>
            </a:r>
            <a:r>
              <a:rPr lang="ru-RU" dirty="0" smtClean="0"/>
              <a:t>Берлинскую Академию наук и становится её первым президентом. Избирается иностранным членом Французской Академии наук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1697 </a:t>
            </a:r>
            <a:r>
              <a:rPr lang="ru-RU" dirty="0" smtClean="0"/>
              <a:t>– Знакомство с Петром </a:t>
            </a:r>
            <a:r>
              <a:rPr lang="en-US" dirty="0" smtClean="0"/>
              <a:t>I</a:t>
            </a:r>
            <a:endParaRPr lang="ru-RU" dirty="0" smtClean="0"/>
          </a:p>
          <a:p>
            <a:r>
              <a:rPr lang="ru-RU" dirty="0" smtClean="0"/>
              <a:t>1708: вспыхнул давний спор с Ньютоном о научном приоритете.</a:t>
            </a:r>
          </a:p>
          <a:p>
            <a:r>
              <a:rPr lang="ru-RU" dirty="0" smtClean="0"/>
              <a:t> </a:t>
            </a:r>
            <a:r>
              <a:rPr lang="ru-RU" dirty="0" smtClean="0"/>
              <a:t>1716 - </a:t>
            </a:r>
            <a:r>
              <a:rPr lang="ru-RU" dirty="0" smtClean="0"/>
              <a:t>смерть Лейбница. За его гробом шёл только его личный </a:t>
            </a:r>
            <a:r>
              <a:rPr lang="ru-RU" dirty="0" smtClean="0"/>
              <a:t>секретарь.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229600" cy="846980"/>
          </a:xfrm>
        </p:spPr>
        <p:txBody>
          <a:bodyPr/>
          <a:lstStyle/>
          <a:p>
            <a:pPr algn="ctr"/>
            <a:r>
              <a:rPr lang="ru-RU" dirty="0" smtClean="0"/>
              <a:t>Памятник Лейбницу</a:t>
            </a:r>
            <a:endParaRPr lang="ru-RU" dirty="0"/>
          </a:p>
        </p:txBody>
      </p:sp>
      <p:pic>
        <p:nvPicPr>
          <p:cNvPr id="3074" name="Picture 2" descr="C:\Users\22\Desktop\Leibniz_Leipzi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357297"/>
            <a:ext cx="3429024" cy="5386425"/>
          </a:xfrm>
          <a:prstGeom prst="rect">
            <a:avLst/>
          </a:prstGeom>
          <a:noFill/>
        </p:spPr>
      </p:pic>
      <p:pic>
        <p:nvPicPr>
          <p:cNvPr id="3075" name="Picture 3" descr="C:\Users\22\Desktop\5d0d8813c01ae8e99100405c2aac1f59_0_500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500174"/>
            <a:ext cx="3571875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686800" cy="857248"/>
          </a:xfrm>
        </p:spPr>
        <p:txBody>
          <a:bodyPr>
            <a:noAutofit/>
          </a:bodyPr>
          <a:lstStyle/>
          <a:p>
            <a:r>
              <a:rPr lang="ru-RU" sz="4000" dirty="0" smtClean="0"/>
              <a:t>В честь Лейбница получили название: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кратер и самая высокая горная цепь на Луне;</a:t>
            </a:r>
          </a:p>
          <a:p>
            <a:r>
              <a:rPr lang="ru-RU" dirty="0" smtClean="0"/>
              <a:t>университет в Ганновере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Picture 2" descr="C:\Users\22\Desktop\220px-Leibnitz_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2571744"/>
            <a:ext cx="3418702" cy="40869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Важнейшие научные достижения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создал математический анализ — дифференциальное и интегральное </a:t>
            </a:r>
            <a:r>
              <a:rPr lang="ru-RU" dirty="0" smtClean="0"/>
              <a:t>исчисление, </a:t>
            </a:r>
            <a:r>
              <a:rPr lang="ru-RU" dirty="0" smtClean="0"/>
              <a:t>основанные на бесконечно малых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создал </a:t>
            </a:r>
            <a:r>
              <a:rPr lang="ru-RU" dirty="0" smtClean="0"/>
              <a:t>комбинаторику как </a:t>
            </a:r>
            <a:r>
              <a:rPr lang="ru-RU" dirty="0" smtClean="0"/>
              <a:t>науку</a:t>
            </a:r>
          </a:p>
          <a:p>
            <a:r>
              <a:rPr lang="ru-RU" dirty="0" smtClean="0"/>
              <a:t>обосновал необходимость регулярно измерять у больных температуру тела.</a:t>
            </a:r>
          </a:p>
          <a:p>
            <a:r>
              <a:rPr lang="ru-RU" dirty="0" smtClean="0"/>
              <a:t>Задолго до Зигмунда Фрейда привёл доказательства существования подсознания человека.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4897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14356"/>
            <a:ext cx="8329642" cy="5610244"/>
          </a:xfrm>
        </p:spPr>
        <p:txBody>
          <a:bodyPr>
            <a:normAutofit/>
          </a:bodyPr>
          <a:lstStyle/>
          <a:p>
            <a:r>
              <a:rPr lang="ru-RU" b="1" dirty="0" smtClean="0"/>
              <a:t>работа </a:t>
            </a:r>
            <a:r>
              <a:rPr lang="ru-RU" b="1" dirty="0" smtClean="0"/>
              <a:t>по дифференциальному </a:t>
            </a:r>
            <a:r>
              <a:rPr lang="ru-RU" b="1" dirty="0" smtClean="0"/>
              <a:t>исчислению</a:t>
            </a:r>
            <a:r>
              <a:rPr lang="ru-RU" b="1" dirty="0" smtClean="0"/>
              <a:t> </a:t>
            </a:r>
            <a:r>
              <a:rPr lang="ru-RU" b="1" dirty="0" smtClean="0"/>
              <a:t>«Новый </a:t>
            </a:r>
            <a:r>
              <a:rPr lang="ru-RU" b="1" dirty="0" smtClean="0"/>
              <a:t>метод максимумов и минимумов</a:t>
            </a:r>
            <a:r>
              <a:rPr lang="ru-RU" b="1" dirty="0" smtClean="0"/>
              <a:t>»</a:t>
            </a:r>
            <a:r>
              <a:rPr lang="ru-RU" dirty="0" smtClean="0"/>
              <a:t> :</a:t>
            </a:r>
          </a:p>
          <a:p>
            <a:pPr>
              <a:buNone/>
            </a:pPr>
            <a:r>
              <a:rPr lang="ru-RU" dirty="0" smtClean="0"/>
              <a:t>(основы </a:t>
            </a:r>
            <a:r>
              <a:rPr lang="ru-RU" dirty="0" smtClean="0"/>
              <a:t>дифференциального исчисления,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правила </a:t>
            </a:r>
            <a:r>
              <a:rPr lang="ru-RU" dirty="0" smtClean="0"/>
              <a:t>дифференцирования выражений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разъясняются </a:t>
            </a:r>
            <a:r>
              <a:rPr lang="ru-RU" dirty="0" smtClean="0"/>
              <a:t>признаки возрастания и убывания, максимума и минимума, выпуклости и </a:t>
            </a:r>
            <a:r>
              <a:rPr lang="ru-RU" dirty="0" smtClean="0"/>
              <a:t>вогнутости, а </a:t>
            </a:r>
            <a:r>
              <a:rPr lang="ru-RU" dirty="0" smtClean="0"/>
              <a:t>также точки перегиба.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Попутно </a:t>
            </a:r>
            <a:r>
              <a:rPr lang="ru-RU" dirty="0" smtClean="0"/>
              <a:t>без каких-либо пояснений вводятся «разности разностей» (кратные дифференциалы), обозначаемые </a:t>
            </a:r>
            <a:r>
              <a:rPr lang="ru-RU" dirty="0" err="1" smtClean="0"/>
              <a:t>ddv</a:t>
            </a:r>
            <a:r>
              <a:rPr lang="ru-RU" dirty="0" smtClean="0"/>
              <a:t>.)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-214338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42"/>
            <a:ext cx="8329642" cy="5824558"/>
          </a:xfrm>
        </p:spPr>
        <p:txBody>
          <a:bodyPr/>
          <a:lstStyle/>
          <a:p>
            <a:r>
              <a:rPr lang="ru-RU" dirty="0" smtClean="0"/>
              <a:t>даёт подразделение вещественных чисел на алгебраические и трансцендентные</a:t>
            </a:r>
            <a:r>
              <a:rPr lang="ru-RU" dirty="0" smtClean="0"/>
              <a:t>;</a:t>
            </a:r>
          </a:p>
          <a:p>
            <a:r>
              <a:rPr lang="ru-RU" dirty="0" smtClean="0"/>
              <a:t>ввел </a:t>
            </a:r>
            <a:r>
              <a:rPr lang="ru-RU" dirty="0" smtClean="0"/>
              <a:t>общее понятие огибающей однопараметрического семейства кривых, выведено её уравнение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вводитпоказательную</a:t>
            </a:r>
            <a:r>
              <a:rPr lang="ru-RU" dirty="0" smtClean="0"/>
              <a:t> </a:t>
            </a:r>
            <a:r>
              <a:rPr lang="ru-RU" dirty="0" smtClean="0"/>
              <a:t>функцию в самом общем виде: </a:t>
            </a:r>
            <a:r>
              <a:rPr lang="ru-RU" dirty="0" err="1" smtClean="0"/>
              <a:t>uv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совместно с Иоганном Бернулли открыл приём разложения рациональных дробей на сумму простейших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физике </a:t>
            </a:r>
            <a:r>
              <a:rPr lang="ru-RU" dirty="0" smtClean="0"/>
              <a:t>ввёл </a:t>
            </a:r>
            <a:r>
              <a:rPr lang="ru-RU" dirty="0" smtClean="0"/>
              <a:t>понятие «живой силы», позднее получившей название кинетической энергии.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3571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14356"/>
            <a:ext cx="8329642" cy="5610244"/>
          </a:xfrm>
        </p:spPr>
        <p:txBody>
          <a:bodyPr/>
          <a:lstStyle/>
          <a:p>
            <a:r>
              <a:rPr lang="ru-RU" dirty="0" smtClean="0"/>
              <a:t>создал механический калькулятор (арифмометр), выполняющий сложение, вычитание, умножение и деление чисел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устройство </a:t>
            </a:r>
            <a:r>
              <a:rPr lang="ru-RU" dirty="0" smtClean="0"/>
              <a:t>использования энергии ветра при отводе воды из шахт,</a:t>
            </a:r>
          </a:p>
          <a:p>
            <a:r>
              <a:rPr lang="ru-RU" dirty="0" smtClean="0"/>
              <a:t>чертежи подводной лодки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C:\Users\22\Desktop\defaul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2571743"/>
            <a:ext cx="2643206" cy="39736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22\Desktop\400px-5_марок_1966_Германия_Лейбниц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14290"/>
            <a:ext cx="7429552" cy="37147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14414" y="4572008"/>
            <a:ext cx="6715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5 марок. Монета, посвященная 250-летию  Лейбница</a:t>
            </a:r>
            <a:endParaRPr lang="ru-RU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</TotalTime>
  <Words>449</Words>
  <Application>Microsoft Office PowerPoint</Application>
  <PresentationFormat>Экран 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Готфрид Вильгельм фон Лейбниц  21 июня (1 июля) 1646— 14 ноября 1716</vt:lpstr>
      <vt:lpstr> </vt:lpstr>
      <vt:lpstr> </vt:lpstr>
      <vt:lpstr> </vt:lpstr>
      <vt:lpstr> </vt:lpstr>
      <vt:lpstr> </vt:lpstr>
      <vt:lpstr>Памятник Лейбницу</vt:lpstr>
      <vt:lpstr>В честь Лейбница получили название:</vt:lpstr>
      <vt:lpstr>Важнейшие научные достижения</vt:lpstr>
      <vt:lpstr> </vt:lpstr>
      <vt:lpstr> </vt:lpstr>
      <vt:lpstr> 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Готфрид Вильгельм фон Лейбниц  21 июня (1 июля) 1646— 14 ноября 1716</dc:title>
  <dc:creator>Братуха</dc:creator>
  <cp:lastModifiedBy>22</cp:lastModifiedBy>
  <cp:revision>7</cp:revision>
  <dcterms:created xsi:type="dcterms:W3CDTF">2011-06-09T23:09:41Z</dcterms:created>
  <dcterms:modified xsi:type="dcterms:W3CDTF">2011-06-10T00:17:48Z</dcterms:modified>
</cp:coreProperties>
</file>