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921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F3C901-772C-42D1-A598-3848B02159C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0" y="3429000"/>
            <a:ext cx="5940425" cy="13684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950" y="32400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950" y="41005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133600"/>
            <a:ext cx="374491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133600"/>
            <a:ext cx="3746500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557338"/>
            <a:ext cx="1909762" cy="48942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557338"/>
            <a:ext cx="5581650" cy="48942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58888" y="1557338"/>
            <a:ext cx="65532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516563"/>
            <a:ext cx="9144000" cy="1341437"/>
          </a:xfrm>
          <a:prstGeom prst="rect">
            <a:avLst/>
          </a:prstGeom>
          <a:gradFill rotWithShape="1">
            <a:gsLst>
              <a:gs pos="0">
                <a:srgbClr val="765E2F">
                  <a:alpha val="0"/>
                </a:srgb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uk-U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133600"/>
            <a:ext cx="7643812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3573463"/>
            <a:ext cx="5256212" cy="838200"/>
          </a:xfrm>
          <a:noFill/>
        </p:spPr>
        <p:txBody>
          <a:bodyPr/>
          <a:lstStyle/>
          <a:p>
            <a:r>
              <a:rPr lang="ru-RU" sz="36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Готфрид Вильгельм Лейбниц</a:t>
            </a:r>
            <a:endParaRPr lang="uk-UA" sz="3600" i="1" dirty="0">
              <a:latin typeface="Tahoma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928726" y="3500438"/>
            <a:ext cx="3529012" cy="498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 smtClean="0"/>
              <a:t> </a:t>
            </a:r>
            <a:endParaRPr lang="uk-UA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 rot="19955536">
            <a:off x="1412450" y="2071899"/>
            <a:ext cx="2952750" cy="649287"/>
          </a:xfrm>
        </p:spPr>
        <p:txBody>
          <a:bodyPr/>
          <a:lstStyle/>
          <a:p>
            <a:r>
              <a:rPr lang="ru-RU" sz="3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Готфрид Лейбниц родился </a:t>
            </a:r>
            <a:r>
              <a:rPr lang="ru-RU" sz="3200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 июля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 1646 в Лейпциге</a:t>
            </a:r>
            <a:endParaRPr lang="uk-UA" sz="3200" b="1" dirty="0">
              <a:latin typeface="Tahoma" charset="0"/>
            </a:endParaRPr>
          </a:p>
        </p:txBody>
      </p:sp>
      <p:pic>
        <p:nvPicPr>
          <p:cNvPr id="5" name="Рисунок 4" descr="Gottfried_Wilhelm_von_Leibni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1778000"/>
            <a:ext cx="4013200" cy="5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>После окончания школы Готфрид продолжил образование в Лейпцигском (1661-66) и </a:t>
            </a:r>
            <a:r>
              <a:rPr lang="ru-RU" b="1" dirty="0" err="1">
                <a:solidFill>
                  <a:srgbClr val="7030A0"/>
                </a:solidFill>
                <a:latin typeface="Monotype Corsiva" pitchFamily="66" charset="0"/>
              </a:rPr>
              <a:t>Йенском</a:t>
            </a:r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> университете</a:t>
            </a:r>
          </a:p>
        </p:txBody>
      </p:sp>
      <p:pic>
        <p:nvPicPr>
          <p:cNvPr id="4" name="Содержимое 3" descr="leipzig-uni-paulinerkirch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3429000"/>
            <a:ext cx="4762500" cy="3000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Отказавшись </a:t>
            </a:r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от карьеры университетского профессора, Готфрид Лейбниц в 1668 поступает на службу к </a:t>
            </a:r>
            <a:r>
              <a:rPr lang="ru-RU" dirty="0" err="1">
                <a:solidFill>
                  <a:srgbClr val="7030A0"/>
                </a:solidFill>
                <a:latin typeface="Monotype Corsiva" pitchFamily="66" charset="0"/>
              </a:rPr>
              <a:t>майнцскому</a:t>
            </a:r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 курфюрсту, при покровительстве барона И. Х. </a:t>
            </a:r>
            <a:r>
              <a:rPr lang="ru-RU" dirty="0" err="1">
                <a:solidFill>
                  <a:srgbClr val="7030A0"/>
                </a:solidFill>
                <a:latin typeface="Monotype Corsiva" pitchFamily="66" charset="0"/>
              </a:rPr>
              <a:t>Бойенбурга</a:t>
            </a:r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, с которым он познакомился в Нюрнберге. На этой службе он в основном выполняет поручения юридического характера, не прекращая, однако, и научных исследований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000240"/>
            <a:ext cx="6553200" cy="508000"/>
          </a:xfrm>
        </p:spPr>
        <p:txBody>
          <a:bodyPr/>
          <a:lstStyle/>
          <a:p>
            <a:r>
              <a:rPr lang="ru-RU" dirty="0" smtClean="0"/>
              <a:t>«Компьютер» Лейбница, умеющий выполнять основный арифметические действия</a:t>
            </a:r>
            <a:endParaRPr lang="ru-RU" dirty="0"/>
          </a:p>
        </p:txBody>
      </p:sp>
      <p:pic>
        <p:nvPicPr>
          <p:cNvPr id="4" name="Содержимое 3" descr="leibniz-cal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3357562"/>
            <a:ext cx="7366000" cy="317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000240"/>
            <a:ext cx="7643812" cy="4318000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В 1675 Лейбниц создает дифференциальное и интегральное исчисление, обнародовав главные результаты своего открытия в 1684, опережая </a:t>
            </a:r>
            <a:r>
              <a:rPr lang="ru-RU" u="sng" dirty="0">
                <a:solidFill>
                  <a:srgbClr val="7030A0"/>
                </a:solidFill>
                <a:latin typeface="Monotype Corsiva" pitchFamily="66" charset="0"/>
              </a:rPr>
              <a:t>Исаака Ньютона</a:t>
            </a:r>
            <a:endParaRPr lang="ru-RU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023671063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4052235"/>
            <a:ext cx="2662231" cy="26057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562" y="5786454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 дифференциального исчисления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  <a:latin typeface="Monotype Corsiva" pitchFamily="66" charset="0"/>
              </a:rPr>
              <a:t>В 1676 Лейбниц, вынужденный искать постоянные источники дохода, поступает на службу к ганноверским герцогам, которая продлилась около сорока лет. Круг обязанностей Готфрида Лейбница был весьма широк — от подготовки исторических материалов и поисков общей основы для объединения различных </a:t>
            </a:r>
            <a:r>
              <a:rPr lang="ru-RU" sz="2400" u="sng" dirty="0">
                <a:solidFill>
                  <a:srgbClr val="7030A0"/>
                </a:solidFill>
                <a:latin typeface="Monotype Corsiva" pitchFamily="66" charset="0"/>
              </a:rPr>
              <a:t>христианских</a:t>
            </a:r>
            <a:r>
              <a:rPr lang="ru-RU" sz="2400" dirty="0">
                <a:solidFill>
                  <a:srgbClr val="7030A0"/>
                </a:solidFill>
                <a:latin typeface="Monotype Corsiva" pitchFamily="66" charset="0"/>
              </a:rPr>
              <a:t> вероисповеданий до изобретения насосов для откачки воды из рудников. Переписываясь с сотнями ученых и философов, Лейбниц вел также активную организационную работу, участвуя в создании ряда европейских Академий наук.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571612"/>
            <a:ext cx="4395794" cy="4879988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В 1686 Готфрид Лейбниц пишет работу «Рассуждение о метафизике», ставшую важным этапом его творчества, так как именно здесь он впервые достаточно полно и систематично изложил принципы своей философской системы.</a:t>
            </a:r>
          </a:p>
          <a:p>
            <a:endParaRPr lang="ru-RU" dirty="0"/>
          </a:p>
        </p:txBody>
      </p:sp>
      <p:pic>
        <p:nvPicPr>
          <p:cNvPr id="4" name="Рисунок 3" descr="5678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571480"/>
            <a:ext cx="3784600" cy="603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Основные труды и заслуги.</a:t>
            </a:r>
            <a:r>
              <a:rPr lang="ru-RU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Основной заслугой Готфрида Лейбниц в области математики является создание (вместе с И. Ньютоном) дифференциального и интегрального исчисления. Первые результаты он получил в 1675 под влиянием Х. Гюйгенса. Огромную роль сыграли труды таких непосредственных предшественников Лейбница как Б. Паскаль (характеристический треугольник), Р. Декарт, Дж. Валлис и Н. Меркатор.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Формула Ньютона-Лейбница</a:t>
            </a:r>
            <a:endParaRPr lang="ru-RU" dirty="0"/>
          </a:p>
        </p:txBody>
      </p:sp>
      <p:pic>
        <p:nvPicPr>
          <p:cNvPr id="4" name="Содержимое 3" descr="Image996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471" y="3286124"/>
            <a:ext cx="6613118" cy="1928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Лейбницу принадлежат термины «дифференциал», «дифференциальное исчисление», «дифференциальное уравнение», «функция», «переменная», «постоянная», «координаты», «абсцисса», «алгебраические и трансцендентные кривые», «алгоритм».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Готфрид Лейбниц сыграл важную роль в истории создания электронно-вычислительных машин: он предложил использовать для целей вычислительной математики бинарную систему счисления, писал о возможности машинного моделирования функций человеческого мозга. Лейбницу принадлежит термин «модель».</a:t>
            </a:r>
          </a:p>
          <a:p>
            <a:endParaRPr lang="ru-RU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3324224" cy="4318000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Два последних года жизни </a:t>
            </a:r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>Готфрид Вильгельм Лейбниц</a:t>
            </a:r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 провел в постоянных физических страданиях. Он умер </a:t>
            </a:r>
            <a:r>
              <a:rPr lang="ru-RU" u="sng" dirty="0">
                <a:solidFill>
                  <a:srgbClr val="7030A0"/>
                </a:solidFill>
                <a:latin typeface="Monotype Corsiva" pitchFamily="66" charset="0"/>
              </a:rPr>
              <a:t>14 ноября</a:t>
            </a:r>
            <a:r>
              <a:rPr lang="ru-RU" dirty="0">
                <a:solidFill>
                  <a:srgbClr val="7030A0"/>
                </a:solidFill>
                <a:latin typeface="Monotype Corsiva" pitchFamily="66" charset="0"/>
              </a:rPr>
              <a:t> 1716 года.</a:t>
            </a:r>
          </a:p>
        </p:txBody>
      </p:sp>
      <p:pic>
        <p:nvPicPr>
          <p:cNvPr id="4" name="Рисунок 3" descr="памятни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714356"/>
            <a:ext cx="4762500" cy="5734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4414" y="6429396"/>
            <a:ext cx="692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Памятник Готфриду Лейбницу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400" dirty="0" smtClean="0">
                <a:solidFill>
                  <a:srgbClr val="7030A0"/>
                </a:solidFill>
                <a:latin typeface="Monotype Corsiva" pitchFamily="66" charset="0"/>
              </a:rPr>
              <a:t>Презентацию подготовили </a:t>
            </a:r>
          </a:p>
          <a:p>
            <a:pPr>
              <a:buNone/>
            </a:pPr>
            <a:r>
              <a:rPr lang="ru-RU" sz="4400" dirty="0" smtClean="0">
                <a:solidFill>
                  <a:srgbClr val="7030A0"/>
                </a:solidFill>
                <a:latin typeface="Monotype Corsiva" pitchFamily="66" charset="0"/>
              </a:rPr>
              <a:t>Студенты группы 2Л21</a:t>
            </a:r>
          </a:p>
          <a:p>
            <a:pPr>
              <a:buNone/>
            </a:pPr>
            <a:r>
              <a:rPr lang="ru-RU" sz="4400" b="1" dirty="0" err="1" smtClean="0">
                <a:solidFill>
                  <a:srgbClr val="7030A0"/>
                </a:solidFill>
                <a:latin typeface="Monotype Corsiva" pitchFamily="66" charset="0"/>
              </a:rPr>
              <a:t>Выползов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Олег</a:t>
            </a:r>
          </a:p>
          <a:p>
            <a:pPr>
              <a:buNone/>
            </a:pPr>
            <a:r>
              <a:rPr lang="ru-RU" sz="4400" b="1" dirty="0" err="1" smtClean="0">
                <a:solidFill>
                  <a:srgbClr val="7030A0"/>
                </a:solidFill>
                <a:latin typeface="Monotype Corsiva" pitchFamily="66" charset="0"/>
              </a:rPr>
              <a:t>Рябчёнок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Евгений</a:t>
            </a:r>
            <a:endParaRPr lang="ru-RU" sz="44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5">
  <a:themeElements>
    <a:clrScheme name="template 1">
      <a:dk1>
        <a:srgbClr val="4D4D4D"/>
      </a:dk1>
      <a:lt1>
        <a:srgbClr val="FFFFFF"/>
      </a:lt1>
      <a:dk2>
        <a:srgbClr val="4D4D4D"/>
      </a:dk2>
      <a:lt2>
        <a:srgbClr val="000000"/>
      </a:lt2>
      <a:accent1>
        <a:srgbClr val="0066CC"/>
      </a:accent1>
      <a:accent2>
        <a:srgbClr val="3399FF"/>
      </a:accent2>
      <a:accent3>
        <a:srgbClr val="FFFFFF"/>
      </a:accent3>
      <a:accent4>
        <a:srgbClr val="404040"/>
      </a:accent4>
      <a:accent5>
        <a:srgbClr val="AAB8E2"/>
      </a:accent5>
      <a:accent6>
        <a:srgbClr val="2D8AE7"/>
      </a:accent6>
      <a:hlink>
        <a:srgbClr val="33CCFF"/>
      </a:hlink>
      <a:folHlink>
        <a:srgbClr val="CCECFF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0000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404040"/>
        </a:accent4>
        <a:accent5>
          <a:srgbClr val="AAB8E2"/>
        </a:accent5>
        <a:accent6>
          <a:srgbClr val="2D8AE7"/>
        </a:accent6>
        <a:hlink>
          <a:srgbClr val="33CCFF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4D4D4D"/>
        </a:dk2>
        <a:lt2>
          <a:srgbClr val="000000"/>
        </a:lt2>
        <a:accent1>
          <a:srgbClr val="3366CC"/>
        </a:accent1>
        <a:accent2>
          <a:srgbClr val="3399FF"/>
        </a:accent2>
        <a:accent3>
          <a:srgbClr val="FFFFFF"/>
        </a:accent3>
        <a:accent4>
          <a:srgbClr val="404040"/>
        </a:accent4>
        <a:accent5>
          <a:srgbClr val="ADB8E2"/>
        </a:accent5>
        <a:accent6>
          <a:srgbClr val="2D8AE7"/>
        </a:accent6>
        <a:hlink>
          <a:srgbClr val="339933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0000"/>
        </a:lt2>
        <a:accent1>
          <a:srgbClr val="3366CC"/>
        </a:accent1>
        <a:accent2>
          <a:srgbClr val="3399FF"/>
        </a:accent2>
        <a:accent3>
          <a:srgbClr val="FFFFFF"/>
        </a:accent3>
        <a:accent4>
          <a:srgbClr val="404040"/>
        </a:accent4>
        <a:accent5>
          <a:srgbClr val="ADB8E2"/>
        </a:accent5>
        <a:accent6>
          <a:srgbClr val="2D8AE7"/>
        </a:accent6>
        <a:hlink>
          <a:srgbClr val="FF6600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0000"/>
        </a:lt2>
        <a:accent1>
          <a:srgbClr val="003399"/>
        </a:accent1>
        <a:accent2>
          <a:srgbClr val="3399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2D8AE7"/>
        </a:accent6>
        <a:hlink>
          <a:srgbClr val="FF6600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55</Template>
  <TotalTime>1663990</TotalTime>
  <Words>286</Words>
  <Application>Microsoft PowerPoint</Application>
  <PresentationFormat>Экран (4:3)</PresentationFormat>
  <Paragraphs>21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Tahoma</vt:lpstr>
      <vt:lpstr>Verdana</vt:lpstr>
      <vt:lpstr>굴림</vt:lpstr>
      <vt:lpstr>55</vt:lpstr>
      <vt:lpstr>Готфрид Вильгельм Лейбниц</vt:lpstr>
      <vt:lpstr>Готфрид Лейбниц родился 1 июля 1646 в Лейпциге</vt:lpstr>
      <vt:lpstr>После окончания школы Готфрид продолжил образование в Лейпцигском (1661-66) и Йенском университете</vt:lpstr>
      <vt:lpstr>Слайд 4</vt:lpstr>
      <vt:lpstr>«Компьютер» Лейбница, умеющий выполнять основный арифметические действия</vt:lpstr>
      <vt:lpstr>Слайд 6</vt:lpstr>
      <vt:lpstr>Слайд 7</vt:lpstr>
      <vt:lpstr>Слайд 8</vt:lpstr>
      <vt:lpstr>Основные труды и заслуги. </vt:lpstr>
      <vt:lpstr>Формула Ньютона-Лейбница</vt:lpstr>
      <vt:lpstr>Слайд 11</vt:lpstr>
      <vt:lpstr>Слайд 12</vt:lpstr>
      <vt:lpstr>Слайд 13</vt:lpstr>
      <vt:lpstr>Слайд 14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Готфрид Вильгельм Лейбниц</dc:title>
  <dc:creator>Oleja</dc:creator>
  <cp:lastModifiedBy>Oleja</cp:lastModifiedBy>
  <cp:revision>4</cp:revision>
  <dcterms:created xsi:type="dcterms:W3CDTF">2009-08-25T17:01:48Z</dcterms:created>
  <dcterms:modified xsi:type="dcterms:W3CDTF">2012-10-24T06:12:35Z</dcterms:modified>
</cp:coreProperties>
</file>