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3671888"/>
            <a:ext cx="6048375" cy="1109662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532313"/>
            <a:ext cx="6048375" cy="696912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76338" y="2492375"/>
            <a:ext cx="3744912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73650" y="2492375"/>
            <a:ext cx="3746500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0388" y="1984375"/>
            <a:ext cx="1909762" cy="44672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76338" y="1984375"/>
            <a:ext cx="5581650" cy="44672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984375"/>
            <a:ext cx="65532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ru-R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6338" y="2492375"/>
            <a:ext cx="7643812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488" y="1142984"/>
            <a:ext cx="6048375" cy="1109662"/>
          </a:xfrm>
        </p:spPr>
        <p:txBody>
          <a:bodyPr/>
          <a:lstStyle/>
          <a:p>
            <a:r>
              <a:rPr lang="ru-RU" dirty="0" smtClean="0"/>
              <a:t>Готфрид Вильгельм Лейбниц</a:t>
            </a:r>
            <a:br>
              <a:rPr lang="ru-RU" dirty="0" smtClean="0"/>
            </a:br>
            <a:r>
              <a:rPr lang="ru-RU" dirty="0" smtClean="0"/>
              <a:t>и его роль в логистике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95625" y="5857892"/>
            <a:ext cx="6048375" cy="696912"/>
          </a:xfrm>
        </p:spPr>
        <p:txBody>
          <a:bodyPr/>
          <a:lstStyle/>
          <a:p>
            <a:r>
              <a:rPr lang="ru-RU" dirty="0" smtClean="0"/>
              <a:t>Выполнил студент </a:t>
            </a:r>
          </a:p>
          <a:p>
            <a:r>
              <a:rPr lang="ru-RU" dirty="0" smtClean="0"/>
              <a:t>Гр. 2Л21        </a:t>
            </a:r>
            <a:r>
              <a:rPr lang="ru-RU" dirty="0" err="1" smtClean="0"/>
              <a:t>Выползов</a:t>
            </a:r>
            <a:r>
              <a:rPr lang="ru-RU" dirty="0" smtClean="0"/>
              <a:t> О.А.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76338" y="2492375"/>
            <a:ext cx="4752984" cy="3959225"/>
          </a:xfrm>
        </p:spPr>
        <p:txBody>
          <a:bodyPr/>
          <a:lstStyle/>
          <a:p>
            <a:r>
              <a:rPr lang="ru-RU" dirty="0" smtClean="0"/>
              <a:t>Готфрид Вильгельм Лейбниц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немецкий философ, логик, математик, механик, физик, 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юрист</a:t>
            </a:r>
          </a:p>
          <a:p>
            <a:r>
              <a:rPr lang="ru-RU" dirty="0" smtClean="0"/>
              <a:t>Родился 1 июля 1646 года</a:t>
            </a:r>
            <a:endParaRPr lang="ru-RU" dirty="0"/>
          </a:p>
        </p:txBody>
      </p:sp>
      <p:pic>
        <p:nvPicPr>
          <p:cNvPr id="1026" name="Picture 2" descr="Gottfried Wilhelm von Leibni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5626" y="2285992"/>
            <a:ext cx="3188374" cy="40386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428604"/>
            <a:ext cx="4681546" cy="5594369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творческом наследии Лейбница логика занимает особое место. Счастье и мир зависят от разума и ясности мышления, — писал он в «Авроре». Поэтому логические проблемы для великого философа — не отдельный сюжет, не логика ради логики, представляющая частный интерес, </a:t>
            </a:r>
            <a:r>
              <a:rPr lang="ru-RU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самодостаточная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«игра ума».</a:t>
            </a:r>
            <a:endParaRPr lang="ru-RU" dirty="0"/>
          </a:p>
        </p:txBody>
      </p:sp>
      <p:pic>
        <p:nvPicPr>
          <p:cNvPr id="15362" name="Picture 2" descr="http://psihologiya.net/uploads/posts/2011-12/1323246893_logika-i-intuiciya.jpeg"/>
          <p:cNvPicPr>
            <a:picLocks noChangeAspect="1" noChangeArrowheads="1"/>
          </p:cNvPicPr>
          <p:nvPr/>
        </p:nvPicPr>
        <p:blipFill>
          <a:blip r:embed="rId2"/>
          <a:srcRect l="18145" t="3030" r="19858" b="3030"/>
          <a:stretch>
            <a:fillRect/>
          </a:stretch>
        </p:blipFill>
        <p:spPr bwMode="auto">
          <a:xfrm>
            <a:off x="6215042" y="1785926"/>
            <a:ext cx="2928958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3357562"/>
            <a:ext cx="8286808" cy="3000396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1666г. Лейбниц опубликовал свою первую математическую работу "Размышление о комбинаторном искусстве". Сконструированная им счетная машина выполняла не только сложение и вычитание, как это было у Б. Паскаля, но и умножение, деление, возведение в степень и извлечение квадратного и кубического корней.</a:t>
            </a:r>
          </a:p>
          <a:p>
            <a:endParaRPr lang="ru-RU" dirty="0"/>
          </a:p>
        </p:txBody>
      </p:sp>
      <p:pic>
        <p:nvPicPr>
          <p:cNvPr id="16386" name="Picture 2" descr="http://www.univer.omsk.su/omsk/Edu/Math/lleibni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0"/>
            <a:ext cx="2786082" cy="33831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AutoShape 4"/>
          <p:cNvSpPr>
            <a:spLocks noChangeArrowheads="1"/>
          </p:cNvSpPr>
          <p:nvPr/>
        </p:nvSpPr>
        <p:spPr bwMode="auto">
          <a:xfrm>
            <a:off x="150813" y="1484313"/>
            <a:ext cx="8763000" cy="5218112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41275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971550" y="2819400"/>
            <a:ext cx="7867650" cy="267765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i="1" dirty="0"/>
              <a:t>Если функция </a:t>
            </a:r>
            <a:r>
              <a:rPr lang="en-US" sz="2800" b="1" i="1" dirty="0"/>
              <a:t>y=f(x)</a:t>
            </a:r>
            <a:r>
              <a:rPr lang="ru-RU" sz="2800" b="1" i="1" dirty="0"/>
              <a:t> непрерывна на отрезке </a:t>
            </a:r>
            <a:r>
              <a:rPr lang="en-US" sz="2800" b="1" i="1" dirty="0"/>
              <a:t>[</a:t>
            </a:r>
            <a:r>
              <a:rPr lang="en-US" sz="2800" b="1" i="1" dirty="0" err="1"/>
              <a:t>a,b</a:t>
            </a:r>
            <a:r>
              <a:rPr lang="en-US" sz="2800" b="1" i="1" dirty="0"/>
              <a:t>]</a:t>
            </a:r>
            <a:r>
              <a:rPr lang="ru-RU" sz="2800" b="1" i="1" dirty="0"/>
              <a:t> и </a:t>
            </a:r>
            <a:r>
              <a:rPr lang="en-US" sz="2800" b="1" i="1" dirty="0"/>
              <a:t>F(x)</a:t>
            </a:r>
            <a:r>
              <a:rPr lang="ru-RU" sz="2800" b="1" i="1" dirty="0"/>
              <a:t> – любая первообразная этой функции на </a:t>
            </a:r>
            <a:r>
              <a:rPr lang="en-US" sz="2800" b="1" i="1" dirty="0"/>
              <a:t>[</a:t>
            </a:r>
            <a:r>
              <a:rPr lang="en-US" sz="2800" b="1" i="1" dirty="0" err="1"/>
              <a:t>a,b</a:t>
            </a:r>
            <a:r>
              <a:rPr lang="en-US" sz="2800" b="1" i="1" dirty="0"/>
              <a:t>]</a:t>
            </a:r>
            <a:r>
              <a:rPr lang="ru-RU" sz="2800" b="1" i="1" dirty="0"/>
              <a:t>, то определенный интеграл от функции </a:t>
            </a:r>
            <a:r>
              <a:rPr lang="en-US" sz="2800" b="1" i="1" dirty="0"/>
              <a:t>f(x)</a:t>
            </a:r>
            <a:r>
              <a:rPr lang="ru-RU" sz="2800" b="1" i="1" dirty="0"/>
              <a:t>  на </a:t>
            </a:r>
            <a:r>
              <a:rPr lang="en-US" sz="2800" b="1" i="1" dirty="0"/>
              <a:t>[</a:t>
            </a:r>
            <a:r>
              <a:rPr lang="en-US" sz="2800" b="1" i="1" dirty="0" err="1"/>
              <a:t>a,b</a:t>
            </a:r>
            <a:r>
              <a:rPr lang="en-US" sz="2800" b="1" i="1" dirty="0"/>
              <a:t>]</a:t>
            </a:r>
            <a:r>
              <a:rPr lang="ru-RU" sz="2800" b="1" i="1" dirty="0"/>
              <a:t> равен приращению первообразной на этом отрезке:</a:t>
            </a:r>
          </a:p>
        </p:txBody>
      </p:sp>
      <p:sp>
        <p:nvSpPr>
          <p:cNvPr id="25610" name="AutoShape 10"/>
          <p:cNvSpPr>
            <a:spLocks noChangeArrowheads="1"/>
          </p:cNvSpPr>
          <p:nvPr/>
        </p:nvSpPr>
        <p:spPr bwMode="auto">
          <a:xfrm>
            <a:off x="2555875" y="4953000"/>
            <a:ext cx="4648200" cy="1716088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41275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25611" name="Object 11"/>
          <p:cNvGraphicFramePr>
            <a:graphicFrameLocks noChangeAspect="1"/>
          </p:cNvGraphicFramePr>
          <p:nvPr/>
        </p:nvGraphicFramePr>
        <p:xfrm>
          <a:off x="2987675" y="5157788"/>
          <a:ext cx="3886200" cy="1360487"/>
        </p:xfrm>
        <a:graphic>
          <a:graphicData uri="http://schemas.openxmlformats.org/presentationml/2006/ole">
            <p:oleObj spid="_x0000_s17410" name="Формула" r:id="rId3" imgW="1460160" imgH="482400" progId="Equation.3">
              <p:embed/>
            </p:oleObj>
          </a:graphicData>
        </a:graphic>
      </p:graphicFrame>
      <p:sp>
        <p:nvSpPr>
          <p:cNvPr id="25616" name="AutoShape 16"/>
          <p:cNvSpPr>
            <a:spLocks noChangeArrowheads="1"/>
          </p:cNvSpPr>
          <p:nvPr/>
        </p:nvSpPr>
        <p:spPr bwMode="auto">
          <a:xfrm>
            <a:off x="0" y="188913"/>
            <a:ext cx="9144000" cy="1584325"/>
          </a:xfrm>
          <a:prstGeom prst="star32">
            <a:avLst>
              <a:gd name="adj" fmla="val 37500"/>
            </a:avLst>
          </a:prstGeom>
          <a:solidFill>
            <a:srgbClr val="FFFF00"/>
          </a:solidFill>
          <a:ln w="41275" cap="sq" algn="ctr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17" name="WordArt 17"/>
          <p:cNvSpPr>
            <a:spLocks noChangeArrowheads="1" noChangeShapeType="1" noTextEdit="1"/>
          </p:cNvSpPr>
          <p:nvPr/>
        </p:nvSpPr>
        <p:spPr bwMode="auto">
          <a:xfrm>
            <a:off x="1403350" y="692150"/>
            <a:ext cx="6337300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25400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latin typeface="Arial"/>
                <a:cs typeface="Arial"/>
              </a:rPr>
              <a:t>ФОРМУЛА </a:t>
            </a:r>
            <a:r>
              <a:rPr lang="ru-RU" sz="3600" b="1" kern="10" dirty="0">
                <a:ln w="25400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latin typeface="Arial"/>
                <a:cs typeface="Arial"/>
              </a:rPr>
              <a:t>НЬЮТОНА-ЛЕЙБНИЦА</a:t>
            </a:r>
          </a:p>
        </p:txBody>
      </p:sp>
      <p:sp>
        <p:nvSpPr>
          <p:cNvPr id="25618" name="WordArt 18"/>
          <p:cNvSpPr>
            <a:spLocks noChangeArrowheads="1" noChangeShapeType="1" noTextEdit="1"/>
          </p:cNvSpPr>
          <p:nvPr/>
        </p:nvSpPr>
        <p:spPr bwMode="auto">
          <a:xfrm>
            <a:off x="3492500" y="2276475"/>
            <a:ext cx="2609850" cy="676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22225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latin typeface="Book Antiqua"/>
              </a:rPr>
              <a:t>Теорема.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1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  <p:bldP spid="25605" grpId="0" autoUpdateAnimBg="0"/>
      <p:bldP spid="25610" grpId="0" animBg="1"/>
      <p:bldP spid="25616" grpId="0" animBg="1"/>
      <p:bldP spid="25617" grpId="0" animBg="1"/>
      <p:bldP spid="256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027"/>
          <p:cNvSpPr>
            <a:spLocks noChangeArrowheads="1"/>
          </p:cNvSpPr>
          <p:nvPr/>
        </p:nvSpPr>
        <p:spPr bwMode="auto">
          <a:xfrm>
            <a:off x="323850" y="1412875"/>
            <a:ext cx="8534400" cy="1373188"/>
          </a:xfrm>
          <a:prstGeom prst="rect">
            <a:avLst/>
          </a:prstGeom>
          <a:solidFill>
            <a:srgbClr val="FFFF00"/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800" b="1" dirty="0"/>
              <a:t>Пусть функция </a:t>
            </a:r>
            <a:r>
              <a:rPr lang="en-US" sz="2800" b="1" i="1" dirty="0"/>
              <a:t>F(x)</a:t>
            </a:r>
            <a:r>
              <a:rPr lang="ru-RU" sz="2800" b="1" dirty="0"/>
              <a:t> - некоторая первообразная функции </a:t>
            </a:r>
            <a:r>
              <a:rPr lang="en-US" sz="2800" b="1" i="1" dirty="0"/>
              <a:t>y=f(x)</a:t>
            </a:r>
            <a:r>
              <a:rPr lang="ru-RU" sz="2800" b="1" i="1" dirty="0"/>
              <a:t>. </a:t>
            </a:r>
            <a:r>
              <a:rPr lang="ru-RU" sz="2800" b="1" dirty="0"/>
              <a:t>Тогда по теореме 2 предыдущего параграфа функция </a:t>
            </a:r>
          </a:p>
        </p:txBody>
      </p:sp>
      <p:graphicFrame>
        <p:nvGraphicFramePr>
          <p:cNvPr id="26628" name="Object 1028"/>
          <p:cNvGraphicFramePr>
            <a:graphicFrameLocks noChangeAspect="1"/>
          </p:cNvGraphicFramePr>
          <p:nvPr/>
        </p:nvGraphicFramePr>
        <p:xfrm>
          <a:off x="3348038" y="2997200"/>
          <a:ext cx="2638425" cy="1238250"/>
        </p:xfrm>
        <a:graphic>
          <a:graphicData uri="http://schemas.openxmlformats.org/presentationml/2006/ole">
            <p:oleObj spid="_x0000_s18434" name="Формула" r:id="rId3" imgW="1028520" imgH="482400" progId="Equation.3">
              <p:embed/>
            </p:oleObj>
          </a:graphicData>
        </a:graphic>
      </p:graphicFrame>
      <p:sp>
        <p:nvSpPr>
          <p:cNvPr id="26629" name="Rectangle 1029"/>
          <p:cNvSpPr>
            <a:spLocks noChangeArrowheads="1"/>
          </p:cNvSpPr>
          <p:nvPr/>
        </p:nvSpPr>
        <p:spPr bwMode="auto">
          <a:xfrm>
            <a:off x="381000" y="4495800"/>
            <a:ext cx="8534400" cy="946150"/>
          </a:xfrm>
          <a:prstGeom prst="rect">
            <a:avLst/>
          </a:prstGeom>
          <a:solidFill>
            <a:srgbClr val="FFFF00"/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800" b="1" dirty="0"/>
              <a:t>тоже является первообразной для  функции </a:t>
            </a:r>
            <a:r>
              <a:rPr lang="en-US" sz="2800" b="1" i="1" dirty="0"/>
              <a:t>y=f(x)</a:t>
            </a:r>
            <a:r>
              <a:rPr lang="ru-RU" sz="2800" b="1" i="1" dirty="0"/>
              <a:t>, </a:t>
            </a:r>
            <a:r>
              <a:rPr lang="ru-RU" sz="2800" b="1" dirty="0"/>
              <a:t>и найдется такое число С, что</a:t>
            </a:r>
          </a:p>
        </p:txBody>
      </p:sp>
      <p:graphicFrame>
        <p:nvGraphicFramePr>
          <p:cNvPr id="26630" name="Object 1030"/>
          <p:cNvGraphicFramePr>
            <a:graphicFrameLocks noChangeAspect="1"/>
          </p:cNvGraphicFramePr>
          <p:nvPr/>
        </p:nvGraphicFramePr>
        <p:xfrm>
          <a:off x="3413125" y="5768975"/>
          <a:ext cx="2670175" cy="520700"/>
        </p:xfrm>
        <a:graphic>
          <a:graphicData uri="http://schemas.openxmlformats.org/presentationml/2006/ole">
            <p:oleObj spid="_x0000_s18435" name="Формула" r:id="rId4" imgW="1041120" imgH="203040" progId="Equation.3">
              <p:embed/>
            </p:oleObj>
          </a:graphicData>
        </a:graphic>
      </p:graphicFrame>
      <p:sp>
        <p:nvSpPr>
          <p:cNvPr id="26632" name="AutoShape 1032"/>
          <p:cNvSpPr>
            <a:spLocks noChangeArrowheads="1"/>
          </p:cNvSpPr>
          <p:nvPr/>
        </p:nvSpPr>
        <p:spPr bwMode="auto">
          <a:xfrm>
            <a:off x="179388" y="188913"/>
            <a:ext cx="8496300" cy="1196975"/>
          </a:xfrm>
          <a:prstGeom prst="star32">
            <a:avLst>
              <a:gd name="adj" fmla="val 37500"/>
            </a:avLst>
          </a:prstGeom>
          <a:solidFill>
            <a:srgbClr val="FFFF00"/>
          </a:solidFill>
          <a:ln w="41275" cap="sq" algn="ctr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33" name="WordArt 1033"/>
          <p:cNvSpPr>
            <a:spLocks noChangeArrowheads="1" noChangeShapeType="1" noTextEdit="1"/>
          </p:cNvSpPr>
          <p:nvPr/>
        </p:nvSpPr>
        <p:spPr bwMode="auto">
          <a:xfrm>
            <a:off x="1979613" y="476250"/>
            <a:ext cx="5181600" cy="6080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22225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latin typeface="Book Antiqua"/>
              </a:rPr>
              <a:t>Доказательство: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animBg="1" autoUpdateAnimBg="0"/>
      <p:bldP spid="26629" grpId="0" animBg="1" autoUpdateAnimBg="0"/>
      <p:bldP spid="26632" grpId="0" animBg="1"/>
      <p:bldP spid="266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214282" y="928670"/>
            <a:ext cx="8534400" cy="519113"/>
          </a:xfrm>
          <a:prstGeom prst="rect">
            <a:avLst/>
          </a:prstGeom>
          <a:solidFill>
            <a:srgbClr val="FFFF00"/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800" b="1" dirty="0"/>
              <a:t>Тогда</a:t>
            </a:r>
          </a:p>
        </p:txBody>
      </p:sp>
      <p:graphicFrame>
        <p:nvGraphicFramePr>
          <p:cNvPr id="36864" name="Object 0"/>
          <p:cNvGraphicFramePr>
            <a:graphicFrameLocks noChangeAspect="1"/>
          </p:cNvGraphicFramePr>
          <p:nvPr/>
        </p:nvGraphicFramePr>
        <p:xfrm>
          <a:off x="1219200" y="1676400"/>
          <a:ext cx="6521450" cy="609600"/>
        </p:xfrm>
        <a:graphic>
          <a:graphicData uri="http://schemas.openxmlformats.org/presentationml/2006/ole">
            <p:oleObj spid="_x0000_s19458" name="Формула" r:id="rId3" imgW="2450880" imgH="215640" progId="Equation.3">
              <p:embed/>
            </p:oleObj>
          </a:graphicData>
        </a:graphic>
      </p:graphicFrame>
      <p:graphicFrame>
        <p:nvGraphicFramePr>
          <p:cNvPr id="36865" name="Object 1"/>
          <p:cNvGraphicFramePr>
            <a:graphicFrameLocks noChangeAspect="1"/>
          </p:cNvGraphicFramePr>
          <p:nvPr/>
        </p:nvGraphicFramePr>
        <p:xfrm>
          <a:off x="1584325" y="2667000"/>
          <a:ext cx="6251575" cy="1362075"/>
        </p:xfrm>
        <a:graphic>
          <a:graphicData uri="http://schemas.openxmlformats.org/presentationml/2006/ole">
            <p:oleObj spid="_x0000_s19459" name="Формула" r:id="rId4" imgW="2349360" imgH="482400" progId="Equation.3">
              <p:embed/>
            </p:oleObj>
          </a:graphicData>
        </a:graphic>
      </p:graphicFrame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3733800" y="4267200"/>
          <a:ext cx="1857375" cy="1362075"/>
        </p:xfrm>
        <a:graphic>
          <a:graphicData uri="http://schemas.openxmlformats.org/presentationml/2006/ole">
            <p:oleObj spid="_x0000_s19460" name="Формула" r:id="rId5" imgW="698400" imgH="482400" progId="Equation.3">
              <p:embed/>
            </p:oleObj>
          </a:graphicData>
        </a:graphic>
      </p:graphicFrame>
      <p:sp>
        <p:nvSpPr>
          <p:cNvPr id="27658" name="Line 10"/>
          <p:cNvSpPr>
            <a:spLocks noChangeShapeType="1"/>
          </p:cNvSpPr>
          <p:nvPr/>
        </p:nvSpPr>
        <p:spPr bwMode="auto">
          <a:xfrm>
            <a:off x="5791200" y="2819400"/>
            <a:ext cx="1905000" cy="1219200"/>
          </a:xfrm>
          <a:prstGeom prst="line">
            <a:avLst/>
          </a:prstGeom>
          <a:noFill/>
          <a:ln w="34925" cap="sq">
            <a:solidFill>
              <a:srgbClr val="800000"/>
            </a:solidFill>
            <a:round/>
            <a:headEnd type="none" w="sm" len="sm"/>
            <a:tailEnd type="triangle" w="med" len="lg"/>
          </a:ln>
          <a:effectLst/>
        </p:spPr>
        <p:txBody>
          <a:bodyPr wrap="none"/>
          <a:lstStyle/>
          <a:p>
            <a:endParaRPr lang="ru-RU"/>
          </a:p>
        </p:txBody>
      </p:sp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7596188" y="4076700"/>
          <a:ext cx="336550" cy="501650"/>
        </p:xfrm>
        <a:graphic>
          <a:graphicData uri="http://schemas.openxmlformats.org/presentationml/2006/ole">
            <p:oleObj spid="_x0000_s19461" name="Формула" r:id="rId6" imgW="126720" imgH="177480" progId="Equation.3">
              <p:embed/>
            </p:oleObj>
          </a:graphicData>
        </a:graphic>
      </p:graphicFrame>
      <p:sp>
        <p:nvSpPr>
          <p:cNvPr id="27660" name="Rectangle 12"/>
          <p:cNvSpPr>
            <a:spLocks noChangeArrowheads="1"/>
          </p:cNvSpPr>
          <p:nvPr/>
        </p:nvSpPr>
        <p:spPr bwMode="auto">
          <a:xfrm>
            <a:off x="7239000" y="5257800"/>
            <a:ext cx="1371600" cy="1219200"/>
          </a:xfrm>
          <a:prstGeom prst="rect">
            <a:avLst/>
          </a:prstGeom>
          <a:solidFill>
            <a:srgbClr val="FFFF00"/>
          </a:solidFill>
          <a:ln w="41275" cap="sq" algn="ctr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nimBg="1" autoUpdateAnimBg="0"/>
      <p:bldP spid="27658" grpId="0" animBg="1"/>
      <p:bldP spid="2766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457200" y="1295400"/>
            <a:ext cx="8534400" cy="1373188"/>
          </a:xfrm>
          <a:prstGeom prst="rect">
            <a:avLst/>
          </a:prstGeom>
          <a:solidFill>
            <a:srgbClr val="FFFF00"/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800" b="1" dirty="0"/>
              <a:t>Нахождение определенных интегралов с помощью формулы Ньютона-Лейбница осуществляется в два этапа:</a:t>
            </a:r>
          </a:p>
        </p:txBody>
      </p:sp>
      <p:sp>
        <p:nvSpPr>
          <p:cNvPr id="28675" name="AutoShape 3"/>
          <p:cNvSpPr>
            <a:spLocks noChangeArrowheads="1"/>
          </p:cNvSpPr>
          <p:nvPr/>
        </p:nvSpPr>
        <p:spPr bwMode="auto">
          <a:xfrm>
            <a:off x="285720" y="3071810"/>
            <a:ext cx="762000" cy="685800"/>
          </a:xfrm>
          <a:prstGeom prst="star8">
            <a:avLst>
              <a:gd name="adj" fmla="val 38250"/>
            </a:avLst>
          </a:prstGeom>
          <a:solidFill>
            <a:srgbClr val="FFFF00"/>
          </a:solidFill>
          <a:ln w="41275" cap="sq" algn="ctr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ru-RU" sz="2800" b="1" dirty="0"/>
              <a:t>1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1219200" y="3048000"/>
            <a:ext cx="7543800" cy="946150"/>
          </a:xfrm>
          <a:prstGeom prst="rect">
            <a:avLst/>
          </a:prstGeom>
          <a:solidFill>
            <a:srgbClr val="FFFF00"/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800" b="1" dirty="0"/>
              <a:t>Находится некоторая первообразная </a:t>
            </a:r>
            <a:r>
              <a:rPr lang="en-US" sz="2800" b="1" i="1" dirty="0"/>
              <a:t>F(x)</a:t>
            </a:r>
            <a:r>
              <a:rPr lang="en-US" sz="2800" b="1" dirty="0"/>
              <a:t> </a:t>
            </a:r>
            <a:r>
              <a:rPr lang="ru-RU" sz="2800" b="1" dirty="0"/>
              <a:t>подынтегральной функции </a:t>
            </a:r>
            <a:r>
              <a:rPr lang="en-US" sz="2800" b="1" i="1" dirty="0"/>
              <a:t>f(x)</a:t>
            </a:r>
            <a:r>
              <a:rPr lang="ru-RU" sz="2800" b="1" i="1" dirty="0"/>
              <a:t>.</a:t>
            </a:r>
          </a:p>
        </p:txBody>
      </p:sp>
      <p:sp>
        <p:nvSpPr>
          <p:cNvPr id="28677" name="AutoShape 5"/>
          <p:cNvSpPr>
            <a:spLocks noChangeArrowheads="1"/>
          </p:cNvSpPr>
          <p:nvPr/>
        </p:nvSpPr>
        <p:spPr bwMode="auto">
          <a:xfrm>
            <a:off x="457200" y="4267200"/>
            <a:ext cx="762000" cy="685800"/>
          </a:xfrm>
          <a:prstGeom prst="star8">
            <a:avLst>
              <a:gd name="adj" fmla="val 38250"/>
            </a:avLst>
          </a:prstGeom>
          <a:solidFill>
            <a:srgbClr val="FFFF00"/>
          </a:solidFill>
          <a:ln w="41275" cap="sq" algn="ctr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ru-RU" sz="2800" b="1" dirty="0"/>
              <a:t>2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1295400" y="4267200"/>
            <a:ext cx="7543800" cy="946150"/>
          </a:xfrm>
          <a:prstGeom prst="rect">
            <a:avLst/>
          </a:prstGeom>
          <a:solidFill>
            <a:srgbClr val="FFFF00"/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800" b="1" dirty="0"/>
              <a:t>Находится приращение первообразной, равное искомому интегралу.</a:t>
            </a:r>
            <a:endParaRPr lang="ru-RU" sz="2800" b="1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7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nimBg="1" autoUpdateAnimBg="0"/>
      <p:bldP spid="28675" grpId="0" animBg="1" autoUpdateAnimBg="0"/>
      <p:bldP spid="28676" grpId="0" animBg="1" autoUpdateAnimBg="0"/>
      <p:bldP spid="28677" grpId="0" animBg="1" autoUpdateAnimBg="0"/>
      <p:bldP spid="28678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02" y="1714488"/>
            <a:ext cx="864399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latin typeface="Monotype Corsiva" pitchFamily="66" charset="0"/>
              </a:rPr>
              <a:t>Материалистическая философия, выражавшая интересы крепнущих антифеодальных сил, вооруженная новыми научными данными, стала достаточно сильной, чтобы перейти от обороны к нападению, поставить вопрос о полной ликвидации религиозных догматов как воплощенного неразумия</a:t>
            </a:r>
          </a:p>
          <a:p>
            <a:endParaRPr lang="ru-RU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template 3">
      <a:dk1>
        <a:srgbClr val="4D4D4D"/>
      </a:dk1>
      <a:lt1>
        <a:srgbClr val="FFFFFF"/>
      </a:lt1>
      <a:dk2>
        <a:srgbClr val="4D4D4D"/>
      </a:dk2>
      <a:lt2>
        <a:srgbClr val="003399"/>
      </a:lt2>
      <a:accent1>
        <a:srgbClr val="66CCFF"/>
      </a:accent1>
      <a:accent2>
        <a:srgbClr val="3366FF"/>
      </a:accent2>
      <a:accent3>
        <a:srgbClr val="FFFFFF"/>
      </a:accent3>
      <a:accent4>
        <a:srgbClr val="404040"/>
      </a:accent4>
      <a:accent5>
        <a:srgbClr val="B8E2FF"/>
      </a:accent5>
      <a:accent6>
        <a:srgbClr val="2D5CE7"/>
      </a:accent6>
      <a:hlink>
        <a:srgbClr val="FFCC00"/>
      </a:hlink>
      <a:folHlink>
        <a:srgbClr val="DDDDDD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4D4D4D"/>
        </a:dk1>
        <a:lt1>
          <a:srgbClr val="FFFFFF"/>
        </a:lt1>
        <a:dk2>
          <a:srgbClr val="4D4D4D"/>
        </a:dk2>
        <a:lt2>
          <a:srgbClr val="0099FF"/>
        </a:lt2>
        <a:accent1>
          <a:srgbClr val="003399"/>
        </a:accent1>
        <a:accent2>
          <a:srgbClr val="CCECFF"/>
        </a:accent2>
        <a:accent3>
          <a:srgbClr val="FFFFFF"/>
        </a:accent3>
        <a:accent4>
          <a:srgbClr val="404040"/>
        </a:accent4>
        <a:accent5>
          <a:srgbClr val="AAADCA"/>
        </a:accent5>
        <a:accent6>
          <a:srgbClr val="B9D6E7"/>
        </a:accent6>
        <a:hlink>
          <a:srgbClr val="6699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333333"/>
        </a:dk1>
        <a:lt1>
          <a:srgbClr val="FFFFFF"/>
        </a:lt1>
        <a:dk2>
          <a:srgbClr val="808080"/>
        </a:dk2>
        <a:lt2>
          <a:srgbClr val="003366"/>
        </a:lt2>
        <a:accent1>
          <a:srgbClr val="6699FF"/>
        </a:accent1>
        <a:accent2>
          <a:srgbClr val="990000"/>
        </a:accent2>
        <a:accent3>
          <a:srgbClr val="FFFFFF"/>
        </a:accent3>
        <a:accent4>
          <a:srgbClr val="2A2A2A"/>
        </a:accent4>
        <a:accent5>
          <a:srgbClr val="B8CAFF"/>
        </a:accent5>
        <a:accent6>
          <a:srgbClr val="8A0000"/>
        </a:accent6>
        <a:hlink>
          <a:srgbClr val="0066C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CC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E2FF"/>
        </a:accent5>
        <a:accent6>
          <a:srgbClr val="2D5CE7"/>
        </a:accent6>
        <a:hlink>
          <a:srgbClr val="FFCC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2D5C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CC0000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B90000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99CC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8AB9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krasivo</Template>
  <TotalTime>218</TotalTime>
  <Words>264</Words>
  <Application>Microsoft Office PowerPoint</Application>
  <PresentationFormat>Экран (4:3)</PresentationFormat>
  <Paragraphs>20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template</vt:lpstr>
      <vt:lpstr>Microsoft Equation 3.0</vt:lpstr>
      <vt:lpstr>Готфрид Вильгельм Лейбниц и его роль в логистике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Готфрид Вильгельм Лейбниц и его роль в логистике</dc:title>
  <dc:creator>Oleja</dc:creator>
  <cp:lastModifiedBy>Oleja</cp:lastModifiedBy>
  <cp:revision>6</cp:revision>
  <dcterms:created xsi:type="dcterms:W3CDTF">2013-04-01T14:27:37Z</dcterms:created>
  <dcterms:modified xsi:type="dcterms:W3CDTF">2013-04-01T18:06:25Z</dcterms:modified>
</cp:coreProperties>
</file>