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09.06.2011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5728"/>
            <a:ext cx="6915176" cy="657227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Томский Политехнический Университет</a:t>
            </a:r>
          </a:p>
          <a:p>
            <a:pPr algn="ctr"/>
            <a:r>
              <a:rPr lang="ru-RU" dirty="0" smtClean="0"/>
              <a:t>Институт природных ресурсов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РЕФЕРАТ на тему</a:t>
            </a:r>
          </a:p>
          <a:p>
            <a:pPr algn="ctr"/>
            <a:r>
              <a:rPr lang="ru-RU" dirty="0" smtClean="0"/>
              <a:t>«Примерное решение дифференциальных уравнений методом изоклин»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r"/>
            <a:r>
              <a:rPr lang="ru-RU" dirty="0" smtClean="0"/>
              <a:t>Выполнила: ст.Горохова М.С. Гр.2У00</a:t>
            </a:r>
          </a:p>
          <a:p>
            <a:pPr algn="ctr"/>
            <a:r>
              <a:rPr lang="ru-RU" dirty="0" smtClean="0"/>
              <a:t>                                    Проверила: доцент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ctr"/>
            <a:r>
              <a:rPr lang="ru-RU" sz="1500" dirty="0" smtClean="0"/>
              <a:t>Томск 2011</a:t>
            </a:r>
            <a:endParaRPr lang="ru-RU" sz="1500" dirty="0"/>
          </a:p>
        </p:txBody>
      </p:sp>
      <p:pic>
        <p:nvPicPr>
          <p:cNvPr id="4" name="Picture 4" descr="gerb-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14282" y="0"/>
            <a:ext cx="1905000" cy="1666875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85728"/>
            <a:ext cx="7591601" cy="63709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solidFill>
                  <a:srgbClr val="92D050"/>
                </a:solidFill>
              </a:rPr>
              <a:t>Дифференциальным уравнением</a:t>
            </a:r>
            <a:r>
              <a:rPr lang="ru-RU" sz="2400" dirty="0" smtClean="0">
                <a:solidFill>
                  <a:srgbClr val="92D050"/>
                </a:solidFill>
              </a:rPr>
              <a:t> </a:t>
            </a:r>
            <a:r>
              <a:rPr lang="ru-RU" sz="2400" dirty="0" smtClean="0"/>
              <a:t>называется, </a:t>
            </a:r>
          </a:p>
          <a:p>
            <a:r>
              <a:rPr lang="ru-RU" sz="2400" dirty="0" smtClean="0"/>
              <a:t>связывающее независимую переменную </a:t>
            </a:r>
            <a:r>
              <a:rPr lang="ru-RU" sz="2400" i="1" dirty="0" err="1" smtClean="0"/>
              <a:t>х</a:t>
            </a:r>
            <a:r>
              <a:rPr lang="ru-RU" sz="2400" dirty="0" smtClean="0"/>
              <a:t>, </a:t>
            </a:r>
            <a:endParaRPr lang="ru-RU" sz="2400" dirty="0" smtClean="0"/>
          </a:p>
          <a:p>
            <a:r>
              <a:rPr lang="ru-RU" sz="2400" dirty="0" smtClean="0"/>
              <a:t>искомую </a:t>
            </a:r>
            <a:r>
              <a:rPr lang="ru-RU" sz="2400" dirty="0" smtClean="0"/>
              <a:t>функцию </a:t>
            </a:r>
            <a:r>
              <a:rPr lang="en-US" sz="2400" i="1" dirty="0" smtClean="0"/>
              <a:t>y</a:t>
            </a:r>
            <a:r>
              <a:rPr lang="ru-RU" sz="2400" i="1" dirty="0" smtClean="0"/>
              <a:t>=</a:t>
            </a:r>
            <a:r>
              <a:rPr lang="en-US" sz="2400" i="1" dirty="0" smtClean="0"/>
              <a:t>f</a:t>
            </a:r>
            <a:r>
              <a:rPr lang="ru-RU" sz="2400" i="1" dirty="0" smtClean="0"/>
              <a:t>(</a:t>
            </a:r>
            <a:r>
              <a:rPr lang="en-US" sz="2400" i="1" dirty="0" smtClean="0"/>
              <a:t>x</a:t>
            </a:r>
            <a:r>
              <a:rPr lang="ru-RU" sz="2400" i="1" dirty="0" smtClean="0"/>
              <a:t>)</a:t>
            </a:r>
          </a:p>
          <a:p>
            <a:r>
              <a:rPr lang="ru-RU" sz="2400" dirty="0" smtClean="0"/>
              <a:t> и производные искомой функции </a:t>
            </a:r>
            <a:endParaRPr lang="ru-RU" sz="2400" dirty="0" smtClean="0"/>
          </a:p>
          <a:p>
            <a:r>
              <a:rPr lang="en-US" sz="2400" i="1" dirty="0" smtClean="0"/>
              <a:t>y</a:t>
            </a:r>
            <a:r>
              <a:rPr lang="en-US" sz="2400" i="1" dirty="0" smtClean="0"/>
              <a:t>ʹ</a:t>
            </a:r>
            <a:r>
              <a:rPr lang="ru-RU" sz="2400" i="1" dirty="0" smtClean="0"/>
              <a:t>,</a:t>
            </a:r>
            <a:r>
              <a:rPr lang="en-US" sz="2400" i="1" dirty="0" smtClean="0"/>
              <a:t>yʹʹ</a:t>
            </a:r>
            <a:r>
              <a:rPr lang="ru-RU" sz="2400" i="1" dirty="0" smtClean="0"/>
              <a:t>,…,</a:t>
            </a:r>
            <a:r>
              <a:rPr lang="en-US" sz="2400" i="1" dirty="0" smtClean="0"/>
              <a:t>y</a:t>
            </a:r>
            <a:r>
              <a:rPr lang="ru-RU" sz="2400" i="1" baseline="30000" dirty="0" smtClean="0"/>
              <a:t>(</a:t>
            </a:r>
            <a:r>
              <a:rPr lang="en-US" sz="2400" i="1" baseline="30000" dirty="0" smtClean="0"/>
              <a:t>n</a:t>
            </a:r>
            <a:r>
              <a:rPr lang="ru-RU" sz="2400" i="1" baseline="30000" dirty="0" smtClean="0"/>
              <a:t>)</a:t>
            </a:r>
            <a:r>
              <a:rPr lang="ru-RU" sz="2400" i="1" dirty="0" smtClean="0"/>
              <a:t>: F(</a:t>
            </a:r>
            <a:r>
              <a:rPr lang="en-US" sz="2400" i="1" dirty="0" smtClean="0"/>
              <a:t>x</a:t>
            </a:r>
            <a:r>
              <a:rPr lang="ru-RU" sz="2400" i="1" dirty="0" smtClean="0"/>
              <a:t>,</a:t>
            </a:r>
            <a:r>
              <a:rPr lang="en-US" sz="2400" i="1" dirty="0" smtClean="0"/>
              <a:t>y</a:t>
            </a:r>
            <a:r>
              <a:rPr lang="ru-RU" sz="2400" i="1" dirty="0" smtClean="0"/>
              <a:t>,</a:t>
            </a:r>
            <a:r>
              <a:rPr lang="en-US" sz="2400" i="1" dirty="0" smtClean="0"/>
              <a:t>yʹ</a:t>
            </a:r>
            <a:r>
              <a:rPr lang="ru-RU" sz="2400" i="1" dirty="0" smtClean="0"/>
              <a:t>,</a:t>
            </a:r>
            <a:r>
              <a:rPr lang="en-US" sz="2400" i="1" dirty="0" smtClean="0"/>
              <a:t>yʹʹ</a:t>
            </a:r>
            <a:r>
              <a:rPr lang="ru-RU" sz="2400" i="1" dirty="0" smtClean="0"/>
              <a:t>,…,</a:t>
            </a:r>
            <a:r>
              <a:rPr lang="en-US" sz="2400" i="1" dirty="0" smtClean="0"/>
              <a:t>y</a:t>
            </a:r>
            <a:r>
              <a:rPr lang="ru-RU" sz="2400" i="1" baseline="30000" dirty="0" smtClean="0"/>
              <a:t>(</a:t>
            </a:r>
            <a:r>
              <a:rPr lang="en-US" sz="2400" i="1" baseline="30000" dirty="0" smtClean="0"/>
              <a:t>n</a:t>
            </a:r>
            <a:r>
              <a:rPr lang="ru-RU" sz="2400" i="1" baseline="30000" dirty="0" smtClean="0"/>
              <a:t>)</a:t>
            </a:r>
            <a:r>
              <a:rPr lang="ru-RU" sz="2400" i="1" dirty="0" smtClean="0"/>
              <a:t>)=0</a:t>
            </a:r>
            <a:r>
              <a:rPr lang="ru-RU" sz="2400" i="1" dirty="0" smtClean="0"/>
              <a:t>.</a:t>
            </a:r>
          </a:p>
          <a:p>
            <a:endParaRPr lang="ru-RU" sz="2400" i="1" dirty="0" smtClean="0"/>
          </a:p>
          <a:p>
            <a:endParaRPr lang="ru-RU" sz="2400" i="1" dirty="0" smtClean="0"/>
          </a:p>
          <a:p>
            <a:endParaRPr lang="ru-RU" sz="2400" i="1" dirty="0" smtClean="0"/>
          </a:p>
          <a:p>
            <a:endParaRPr lang="ru-RU" sz="2400" i="1" dirty="0" smtClean="0"/>
          </a:p>
          <a:p>
            <a:r>
              <a:rPr lang="ru-RU" sz="2400" b="1" dirty="0" smtClean="0">
                <a:solidFill>
                  <a:srgbClr val="92D050"/>
                </a:solidFill>
              </a:rPr>
              <a:t>Решением</a:t>
            </a:r>
            <a:r>
              <a:rPr lang="ru-RU" sz="2400" b="1" dirty="0" smtClean="0"/>
              <a:t> </a:t>
            </a:r>
            <a:r>
              <a:rPr lang="ru-RU" sz="2400" dirty="0" smtClean="0"/>
              <a:t>или </a:t>
            </a:r>
            <a:r>
              <a:rPr lang="ru-RU" sz="2400" b="1" dirty="0" smtClean="0">
                <a:solidFill>
                  <a:srgbClr val="92D050"/>
                </a:solidFill>
              </a:rPr>
              <a:t>интегралом дифференциального уравнения</a:t>
            </a:r>
            <a:r>
              <a:rPr lang="ru-RU" sz="2400" dirty="0" smtClean="0"/>
              <a:t> называется всякая функция </a:t>
            </a:r>
            <a:r>
              <a:rPr lang="en-US" sz="2400" i="1" dirty="0" smtClean="0"/>
              <a:t>y</a:t>
            </a:r>
            <a:r>
              <a:rPr lang="ru-RU" sz="2400" i="1" dirty="0" smtClean="0"/>
              <a:t>=</a:t>
            </a:r>
            <a:r>
              <a:rPr lang="en-US" sz="2400" i="1" dirty="0" smtClean="0"/>
              <a:t>f</a:t>
            </a:r>
            <a:r>
              <a:rPr lang="ru-RU" sz="2400" i="1" dirty="0" smtClean="0"/>
              <a:t>(</a:t>
            </a:r>
            <a:r>
              <a:rPr lang="en-US" sz="2400" i="1" dirty="0" smtClean="0"/>
              <a:t>x</a:t>
            </a:r>
            <a:r>
              <a:rPr lang="ru-RU" sz="2400" i="1" dirty="0" smtClean="0"/>
              <a:t>)</a:t>
            </a:r>
            <a:r>
              <a:rPr lang="ru-RU" sz="2400" dirty="0" smtClean="0"/>
              <a:t>, подстановка которой в дифференциальное уравнение обращает </a:t>
            </a:r>
            <a:r>
              <a:rPr lang="ru-RU" sz="2400" dirty="0" smtClean="0"/>
              <a:t>его </a:t>
            </a:r>
            <a:r>
              <a:rPr lang="ru-RU" sz="2400" dirty="0" smtClean="0"/>
              <a:t>в тождество. График функции, являющейся решением дифференциального уравнения, называется </a:t>
            </a:r>
            <a:r>
              <a:rPr lang="ru-RU" sz="2400" b="1" dirty="0" smtClean="0">
                <a:solidFill>
                  <a:srgbClr val="92D050"/>
                </a:solidFill>
              </a:rPr>
              <a:t>интегральной кривой</a:t>
            </a:r>
            <a:r>
              <a:rPr lang="ru-RU" sz="2400" dirty="0" smtClean="0">
                <a:solidFill>
                  <a:srgbClr val="92D050"/>
                </a:solidFill>
              </a:rPr>
              <a:t>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35729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92D050"/>
                </a:solidFill>
              </a:rPr>
              <a:t>Изоклина</a:t>
            </a:r>
            <a:r>
              <a:rPr lang="ru-RU" i="1" dirty="0" smtClean="0"/>
              <a:t> - геометрическое </a:t>
            </a:r>
            <a:r>
              <a:rPr lang="ru-RU" i="1" dirty="0" smtClean="0"/>
              <a:t>место точек, в которых касательные к искомым интегральным кривым имеют одно и тоже направление.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-1-1-0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571744"/>
            <a:ext cx="8143932" cy="3143272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28596" y="285728"/>
            <a:ext cx="719504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Метод изоклин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— приближенный графический метод решения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обыкновенных дифференциальных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уравнений 1–го порядка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wt.mpei.ac.ru/math/ODE/img/ODE_04120000_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928670"/>
            <a:ext cx="5214958" cy="458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wt.mpei.ac.ru/math/ODE/img/ODE_04120000_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142984"/>
            <a:ext cx="621510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348" y="2643182"/>
            <a:ext cx="78752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Спасибо за внимание!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118</TotalTime>
  <Words>154</Words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Техническая</vt:lpstr>
      <vt:lpstr>Слайд 1</vt:lpstr>
      <vt:lpstr>Слайд 2</vt:lpstr>
      <vt:lpstr>Изоклина - геометрическое место точек, в которых касательные к искомым интегральным кривым имеют одно и тоже направление.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Masha</dc:creator>
  <cp:lastModifiedBy>Masha</cp:lastModifiedBy>
  <cp:revision>13</cp:revision>
  <dcterms:created xsi:type="dcterms:W3CDTF">2011-06-08T18:01:21Z</dcterms:created>
  <dcterms:modified xsi:type="dcterms:W3CDTF">2011-06-09T02:57:25Z</dcterms:modified>
</cp:coreProperties>
</file>