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2D5BB4B-8F27-44DC-AFB5-4368BCE3BE52}" type="datetimeFigureOut">
              <a:rPr lang="ru-RU" smtClean="0"/>
              <a:pPr/>
              <a:t>28.10.2013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EED158E2-E30E-4512-8B79-2350AE2FE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2D5BB4B-8F27-44DC-AFB5-4368BCE3BE52}" type="datetimeFigureOut">
              <a:rPr lang="ru-RU" smtClean="0"/>
              <a:pPr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58E2-E30E-4512-8B79-2350AE2FE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2D5BB4B-8F27-44DC-AFB5-4368BCE3BE52}" type="datetimeFigureOut">
              <a:rPr lang="ru-RU" smtClean="0"/>
              <a:pPr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EED158E2-E30E-4512-8B79-2350AE2FE03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2D5BB4B-8F27-44DC-AFB5-4368BCE3BE52}" type="datetimeFigureOut">
              <a:rPr lang="ru-RU" smtClean="0"/>
              <a:pPr/>
              <a:t>28.10.2013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ED158E2-E30E-4512-8B79-2350AE2FE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2D5BB4B-8F27-44DC-AFB5-4368BCE3BE52}" type="datetimeFigureOut">
              <a:rPr lang="ru-RU" smtClean="0"/>
              <a:pPr/>
              <a:t>28.10.2013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EED158E2-E30E-4512-8B79-2350AE2FE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5BB4B-8F27-44DC-AFB5-4368BCE3BE52}" type="datetimeFigureOut">
              <a:rPr lang="ru-RU" smtClean="0"/>
              <a:pPr/>
              <a:t>28.10.2013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58E2-E30E-4512-8B79-2350AE2FE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2D5BB4B-8F27-44DC-AFB5-4368BCE3BE52}" type="datetimeFigureOut">
              <a:rPr lang="ru-RU" smtClean="0"/>
              <a:pPr/>
              <a:t>28.10.2013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ED158E2-E30E-4512-8B79-2350AE2FE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2D5BB4B-8F27-44DC-AFB5-4368BCE3BE52}" type="datetimeFigureOut">
              <a:rPr lang="ru-RU" smtClean="0"/>
              <a:pPr/>
              <a:t>28.10.2013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EED158E2-E30E-4512-8B79-2350AE2FE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2D5BB4B-8F27-44DC-AFB5-4368BCE3BE52}" type="datetimeFigureOut">
              <a:rPr lang="ru-RU" smtClean="0"/>
              <a:pPr/>
              <a:t>28.10.2013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EED158E2-E30E-4512-8B79-2350AE2FE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5BB4B-8F27-44DC-AFB5-4368BCE3BE52}" type="datetimeFigureOut">
              <a:rPr lang="ru-RU" smtClean="0"/>
              <a:pPr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58E2-E30E-4512-8B79-2350AE2FE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5BB4B-8F27-44DC-AFB5-4368BCE3BE52}" type="datetimeFigureOut">
              <a:rPr lang="ru-RU" smtClean="0"/>
              <a:pPr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58E2-E30E-4512-8B79-2350AE2FE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2D5BB4B-8F27-44DC-AFB5-4368BCE3BE52}" type="datetimeFigureOut">
              <a:rPr lang="ru-RU" smtClean="0"/>
              <a:pPr/>
              <a:t>28.10.2013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EED158E2-E30E-4512-8B79-2350AE2FE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Гийом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Франсуа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Лопиталь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Правило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Лопиталя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643446"/>
            <a:ext cx="8062912" cy="2000264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Выполнила: ст. гр. 2Г31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Максимова Дарья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Преподаватель: </a:t>
            </a:r>
          </a:p>
          <a:p>
            <a:pPr algn="l"/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Тарбокова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Т. В.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effectLst/>
              </a:rPr>
              <a:t>Гийом</a:t>
            </a:r>
            <a:r>
              <a:rPr lang="ru-RU" b="1" dirty="0" smtClean="0">
                <a:effectLst/>
              </a:rPr>
              <a:t> Франсуа </a:t>
            </a:r>
            <a:r>
              <a:rPr lang="ru-RU" b="1" dirty="0" err="1" smtClean="0">
                <a:effectLst/>
              </a:rPr>
              <a:t>Лопиталь</a:t>
            </a:r>
            <a:endParaRPr lang="ru-RU" b="1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3971924" cy="4597444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/>
              <a:t>Годы жизни: </a:t>
            </a:r>
          </a:p>
          <a:p>
            <a:pPr algn="ctr">
              <a:buNone/>
            </a:pPr>
            <a:r>
              <a:rPr lang="ru-RU" sz="2800" dirty="0" smtClean="0"/>
              <a:t>1661г. – 1704г.</a:t>
            </a:r>
          </a:p>
          <a:p>
            <a:pPr algn="ctr">
              <a:buNone/>
            </a:pPr>
            <a:r>
              <a:rPr lang="ru-RU" sz="2800" dirty="0" smtClean="0"/>
              <a:t>    </a:t>
            </a:r>
          </a:p>
          <a:p>
            <a:pPr algn="ctr">
              <a:buNone/>
            </a:pPr>
            <a:r>
              <a:rPr lang="ru-RU" sz="2800" dirty="0" smtClean="0"/>
              <a:t> французский математик, автор первого учебника по </a:t>
            </a:r>
            <a:endParaRPr lang="en-US" sz="2800" dirty="0" smtClean="0"/>
          </a:p>
          <a:p>
            <a:pPr algn="ctr">
              <a:buNone/>
            </a:pPr>
            <a:r>
              <a:rPr lang="ru-RU" sz="2800" dirty="0" smtClean="0"/>
              <a:t>математическому </a:t>
            </a:r>
            <a:r>
              <a:rPr lang="ru-RU" sz="2800" dirty="0" smtClean="0"/>
              <a:t>анализу</a:t>
            </a:r>
          </a:p>
          <a:p>
            <a:pPr algn="ctr"/>
            <a:endParaRPr lang="ru-RU" dirty="0"/>
          </a:p>
        </p:txBody>
      </p:sp>
      <p:pic>
        <p:nvPicPr>
          <p:cNvPr id="4" name="Рисунок 3" descr="Guillaume_de_l'Hôpit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4" y="1714488"/>
            <a:ext cx="3813100" cy="4638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Биография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Родился в Париже</a:t>
            </a:r>
          </a:p>
          <a:p>
            <a:r>
              <a:rPr lang="ru-RU" dirty="0" smtClean="0"/>
              <a:t>Носил звание маркиза де </a:t>
            </a:r>
            <a:r>
              <a:rPr lang="ru-RU" dirty="0" err="1" smtClean="0"/>
              <a:t>Сен-Мэм</a:t>
            </a:r>
            <a:r>
              <a:rPr lang="ru-RU" dirty="0" smtClean="0"/>
              <a:t>  и графа </a:t>
            </a:r>
            <a:r>
              <a:rPr lang="ru-RU" dirty="0" err="1" smtClean="0"/>
              <a:t>Антрмон</a:t>
            </a:r>
            <a:endParaRPr lang="ru-RU" dirty="0" smtClean="0"/>
          </a:p>
          <a:p>
            <a:r>
              <a:rPr lang="ru-RU" dirty="0" smtClean="0"/>
              <a:t>В юности занимался латинским языком</a:t>
            </a:r>
          </a:p>
          <a:p>
            <a:r>
              <a:rPr lang="ru-RU" dirty="0" smtClean="0"/>
              <a:t>Служил капитаном </a:t>
            </a:r>
            <a:r>
              <a:rPr lang="ru-RU" dirty="0" err="1" smtClean="0"/>
              <a:t>ковалерии</a:t>
            </a:r>
            <a:endParaRPr lang="ru-RU" dirty="0" smtClean="0"/>
          </a:p>
          <a:p>
            <a:r>
              <a:rPr lang="ru-RU" dirty="0" smtClean="0"/>
              <a:t>С 1688 года начал изучать работы Лейбница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00098" y="267494"/>
            <a:ext cx="9186898" cy="1399032"/>
          </a:xfrm>
        </p:spPr>
        <p:txBody>
          <a:bodyPr/>
          <a:lstStyle/>
          <a:p>
            <a:pPr algn="ctr"/>
            <a:r>
              <a:rPr lang="ru-RU" b="1" dirty="0" smtClean="0"/>
              <a:t>   Готфрид </a:t>
            </a:r>
            <a:r>
              <a:rPr lang="ru-RU" b="1" dirty="0" err="1" smtClean="0"/>
              <a:t>Вильгейм</a:t>
            </a:r>
            <a:r>
              <a:rPr lang="ru-RU" b="1" dirty="0" smtClean="0"/>
              <a:t> Лейбниц</a:t>
            </a:r>
            <a:r>
              <a:rPr lang="ru-RU" dirty="0" smtClean="0"/>
              <a:t> 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2607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                         1646г. – 1716г.</a:t>
            </a:r>
            <a:endParaRPr lang="ru-RU" dirty="0"/>
          </a:p>
        </p:txBody>
      </p:sp>
      <p:pic>
        <p:nvPicPr>
          <p:cNvPr id="4" name="Рисунок 3" descr="Leibni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2000240"/>
            <a:ext cx="4286280" cy="4500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/>
              </a:rPr>
              <a:t>Знакомство с Бернулли</a:t>
            </a:r>
            <a:endParaRPr lang="ru-RU" b="1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72066" y="3000372"/>
            <a:ext cx="3643338" cy="1500198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Иоганн Бернулли</a:t>
            </a:r>
          </a:p>
          <a:p>
            <a:pPr algn="ctr">
              <a:buNone/>
            </a:pPr>
            <a:r>
              <a:rPr lang="ru-RU" dirty="0" smtClean="0"/>
              <a:t> 1667г.—1748г.</a:t>
            </a:r>
            <a:endParaRPr lang="ru-RU" dirty="0"/>
          </a:p>
        </p:txBody>
      </p:sp>
      <p:pic>
        <p:nvPicPr>
          <p:cNvPr id="4" name="Рисунок 3" descr="bbenulli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571612"/>
            <a:ext cx="4000528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Брахистрохона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689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Задача: среди плоских кривых, соединяющих две данные точки </a:t>
            </a:r>
            <a:r>
              <a:rPr lang="ru-RU" sz="2400" i="1" dirty="0" smtClean="0"/>
              <a:t>А</a:t>
            </a:r>
            <a:r>
              <a:rPr lang="ru-RU" sz="2400" dirty="0" smtClean="0"/>
              <a:t> и </a:t>
            </a:r>
            <a:r>
              <a:rPr lang="ru-RU" sz="2400" i="1" dirty="0" smtClean="0"/>
              <a:t>В</a:t>
            </a:r>
            <a:r>
              <a:rPr lang="ru-RU" sz="2400" dirty="0" smtClean="0"/>
              <a:t>, лежащих в одной вертикальной плоскости (</a:t>
            </a:r>
            <a:r>
              <a:rPr lang="ru-RU" sz="2400" i="1" dirty="0" smtClean="0"/>
              <a:t>В</a:t>
            </a:r>
            <a:r>
              <a:rPr lang="ru-RU" sz="2400" dirty="0" smtClean="0"/>
              <a:t> ниже </a:t>
            </a:r>
            <a:r>
              <a:rPr lang="ru-RU" sz="2400" i="1" dirty="0" smtClean="0"/>
              <a:t>А</a:t>
            </a:r>
            <a:r>
              <a:rPr lang="ru-RU" sz="2400" dirty="0" smtClean="0"/>
              <a:t>), найти ту, двигаясь по которой под действием только силы тяжести, </a:t>
            </a:r>
            <a:r>
              <a:rPr lang="ru-RU" sz="2400" dirty="0" err="1" smtClean="0"/>
              <a:t>сонаправленной</a:t>
            </a:r>
            <a:r>
              <a:rPr lang="ru-RU" sz="2400" dirty="0" smtClean="0"/>
              <a:t> отрицательной полуоси </a:t>
            </a:r>
            <a:r>
              <a:rPr lang="ru-RU" sz="2400" i="1" dirty="0" smtClean="0"/>
              <a:t>OY</a:t>
            </a:r>
            <a:r>
              <a:rPr lang="ru-RU" sz="2400" dirty="0" smtClean="0"/>
              <a:t>, материальная точка достигнет </a:t>
            </a:r>
            <a:r>
              <a:rPr lang="ru-RU" sz="2400" i="1" dirty="0" smtClean="0"/>
              <a:t>В</a:t>
            </a:r>
            <a:r>
              <a:rPr lang="ru-RU" sz="2400" dirty="0" smtClean="0"/>
              <a:t> из </a:t>
            </a:r>
            <a:r>
              <a:rPr lang="ru-RU" sz="2400" i="1" dirty="0" smtClean="0"/>
              <a:t>А</a:t>
            </a:r>
            <a:r>
              <a:rPr lang="ru-RU" sz="2400" dirty="0" smtClean="0"/>
              <a:t> за кратчайшее время. 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dirty="0" smtClean="0"/>
              <a:t>ОТВЕТ: дуга циклоида</a:t>
            </a:r>
            <a:endParaRPr lang="ru-RU" dirty="0"/>
          </a:p>
        </p:txBody>
      </p:sp>
      <p:pic>
        <p:nvPicPr>
          <p:cNvPr id="4" name="Рисунок 3" descr="2453773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2" y="4071942"/>
            <a:ext cx="3857634" cy="2286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/>
              </a:rPr>
              <a:t>Анализ бесконечно малых</a:t>
            </a:r>
            <a:endParaRPr lang="ru-RU" b="1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9751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Сочинение попало в печать в 1696 году</a:t>
            </a:r>
            <a:endParaRPr lang="ru-RU" dirty="0"/>
          </a:p>
        </p:txBody>
      </p:sp>
      <p:pic>
        <p:nvPicPr>
          <p:cNvPr id="4" name="Рисунок 3" descr="Lopital_Analiz_beskon_malyh_978-5-4458-0304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64" y="2071678"/>
            <a:ext cx="3071834" cy="4357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</a:t>
            </a:r>
            <a:r>
              <a:rPr lang="en-US" dirty="0" smtClean="0"/>
              <a:t>  </a:t>
            </a:r>
            <a:r>
              <a:rPr lang="ru-RU" b="1" dirty="0" smtClean="0">
                <a:effectLst/>
              </a:rPr>
              <a:t>Правило </a:t>
            </a:r>
            <a:r>
              <a:rPr lang="ru-RU" b="1" dirty="0" err="1" smtClean="0">
                <a:effectLst/>
              </a:rPr>
              <a:t>Лопиталя</a:t>
            </a:r>
            <a:endParaRPr lang="ru-RU" b="1" dirty="0">
              <a:effectLst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26072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Правило </a:t>
            </a:r>
            <a:r>
              <a:rPr lang="ru-RU" dirty="0" err="1" smtClean="0"/>
              <a:t>Лопиталя</a:t>
            </a:r>
            <a:r>
              <a:rPr lang="en-US" dirty="0" smtClean="0"/>
              <a:t> </a:t>
            </a:r>
            <a:r>
              <a:rPr lang="ru-RU" dirty="0" smtClean="0"/>
              <a:t>- представляет собой метод вычисления пределов</a:t>
            </a:r>
            <a:endParaRPr lang="ru-RU" dirty="0"/>
          </a:p>
        </p:txBody>
      </p:sp>
      <p:pic>
        <p:nvPicPr>
          <p:cNvPr id="12" name="Рисунок 11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3000372"/>
            <a:ext cx="6500858" cy="3214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http://www.math24.ru/images/8lim17.gif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500306"/>
            <a:ext cx="835824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Содержимое 7" descr="4261184063_76e63ffa7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500174"/>
            <a:ext cx="3452830" cy="4857784"/>
          </a:xfrm>
        </p:spPr>
      </p:pic>
      <p:pic>
        <p:nvPicPr>
          <p:cNvPr id="9" name="Рисунок 8" descr="57394460_Elihu_Ya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1500174"/>
            <a:ext cx="3429024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43380"/>
            <a:ext cx="8229600" cy="2214578"/>
          </a:xfrm>
        </p:spPr>
        <p:txBody>
          <a:bodyPr/>
          <a:lstStyle/>
          <a:p>
            <a:r>
              <a:rPr lang="ru-RU" b="1" dirty="0" smtClean="0">
                <a:effectLst/>
              </a:rPr>
              <a:t>Спасибо за внимание!</a:t>
            </a:r>
            <a:endParaRPr lang="ru-RU" b="1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786190"/>
            <a:ext cx="8229600" cy="2668618"/>
          </a:xfrm>
        </p:spPr>
        <p:txBody>
          <a:bodyPr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310</TotalTime>
  <Words>111</Words>
  <Application>Microsoft Office PowerPoint</Application>
  <PresentationFormat>Экран (4:3)</PresentationFormat>
  <Paragraphs>34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Яркая</vt:lpstr>
      <vt:lpstr>Гийом Франсуа Лопиталь. Правило Лопиталя.</vt:lpstr>
      <vt:lpstr>Гийом Франсуа Лопиталь</vt:lpstr>
      <vt:lpstr>Биография</vt:lpstr>
      <vt:lpstr>   Готфрид Вильгейм Лейбниц  </vt:lpstr>
      <vt:lpstr>Знакомство с Бернулли</vt:lpstr>
      <vt:lpstr>Брахистрохона</vt:lpstr>
      <vt:lpstr>Анализ бесконечно малых</vt:lpstr>
      <vt:lpstr>       Правило Лопиталя</vt:lpstr>
      <vt:lpstr>Пример</vt:lpstr>
      <vt:lpstr>Заключение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Гийом Франсуа Лопиталь. Правило Лопиталя.</dc:title>
  <dc:creator>Дарья И. Максимова</dc:creator>
  <cp:lastModifiedBy>Игорь А. Максимов</cp:lastModifiedBy>
  <cp:revision>6</cp:revision>
  <dcterms:created xsi:type="dcterms:W3CDTF">2013-10-26T13:41:48Z</dcterms:created>
  <dcterms:modified xsi:type="dcterms:W3CDTF">2013-10-28T04:36:28Z</dcterms:modified>
</cp:coreProperties>
</file>