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58" r:id="rId4"/>
    <p:sldId id="268" r:id="rId5"/>
    <p:sldId id="261" r:id="rId6"/>
    <p:sldId id="264" r:id="rId7"/>
    <p:sldId id="269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107" y="1905000"/>
            <a:ext cx="6859786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107" y="5105400"/>
            <a:ext cx="6859786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grpSp>
        <p:nvGrpSpPr>
          <p:cNvPr id="4" name="line"/>
          <p:cNvGrpSpPr/>
          <p:nvPr/>
        </p:nvGrpSpPr>
        <p:grpSpPr bwMode="invGray">
          <a:xfrm>
            <a:off x="1188982" y="4724400"/>
            <a:ext cx="6475638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Полилиния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58" name="Полилиния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59" name="Полилиния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0" name="Полилиния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1" name="Полилиния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2" name="Полилиния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3" name="Полилиния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4" name="Полилиния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5" name="Полилиния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6" name="Полилиния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7" name="Полилиния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8" name="Полилиния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9" name="Полилиния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0" name="Полилиния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1" name="Полилиния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2" name="Полилиния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3" name="Полилиния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4" name="Полилиния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5" name="Полилиния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6" name="Полилиния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7" name="Полилиния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8" name="Полилиния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9" name="Полилиния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0" name="Полилиния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1" name="Полилиния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2" name="Полилиния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3" name="Полилиния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4" name="Полилиния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5" name="Полилиния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6" name="Полилиния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7" name="Полилиния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8" name="Полилиния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9" name="Полилиния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0" name="Полилиния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1" name="Полилиния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2" name="Полилиния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3" name="Полилиния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4" name="Полилиния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5" name="Полилиния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6" name="Полилиния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7" name="Полилиния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8" name="Полилиния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9" name="Полилиния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0" name="Полилиния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1" name="Полилиния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2" name="Полилиния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3" name="Полилиния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4" name="Полилиния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5" name="Полилиния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6" name="Полилиния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7" name="Полилиния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8" name="Полилиния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9" name="Полилиния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0" name="Полилиния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1" name="Полилиния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2" name="Полилиния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3" name="Полилиния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4" name="Полилиния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5" name="Полилиния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6" name="Полилиния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7" name="Полилиния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8" name="Полилиния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9" name="Полилиния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0" name="Полилиния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1" name="Полилиния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2" name="Полилиния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3" name="Полилиния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4" name="Полилиния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5" name="Полилиния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6" name="Полилиния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7" name="Полилиния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8" name="Полилиния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9" name="Полилиния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0" name="Полилиния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1" name="Полилиния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2" name="Полилиния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3" name="Полилиния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4" name="Полилиния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5" name="Полилиния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6" name="Полилиния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7" name="Полилиния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8" name="Полилиния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9" name="Полилиния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0" name="Полилиния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1" name="Полилиния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2" name="Полилиния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3" name="Полилиния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4" name="Полилиния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5" name="Полилиния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6" name="Полилиния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7" name="Полилиния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8" name="Полилиния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9" name="Полилиния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0" name="Полилиния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1" name="Полилиния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2" name="Полилиния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3" name="Полилиния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4" name="Полилиния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5" name="Полилиния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6" name="Полилиния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7" name="Полилиния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8" name="Полилиния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9" name="Полилиния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0" name="Полилиния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1" name="Полилиния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2" name="Полилиния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3" name="Полилиния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4" name="Полилиния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5" name="Полилиния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6" name="Полилиния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7" name="Полилиния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8" name="Полилиния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9" name="Полилиния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0" name="Полилиния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1" name="Полилиния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2" name="Полилиния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3" name="Полилиния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4" name="Полилиния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5" name="Полилиния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6" name="Полилиния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7" name="Полилиния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8" name="Полилиния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9" name="Полилиния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674356654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142108" y="1514475"/>
            <a:ext cx="7929246" cy="64008"/>
            <a:chOff x="1522413" y="1514475"/>
            <a:chExt cx="10569575" cy="64008"/>
          </a:xfrm>
        </p:grpSpPr>
        <p:sp>
          <p:nvSpPr>
            <p:cNvPr id="168" name="Полилиния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9" name="Полилиния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0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1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2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3" name="Полилиния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4" name="Полилиния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5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6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7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8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9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0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1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2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3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4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5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6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7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8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9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0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1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2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3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4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5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6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7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8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9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0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1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2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3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4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5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6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7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8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9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0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1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2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3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4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5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6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7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8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9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0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1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2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3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4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5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6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7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8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9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0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1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2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3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4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5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6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7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8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9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40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41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74638"/>
            <a:ext cx="6859785" cy="1020762"/>
          </a:xfrm>
        </p:spPr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4472672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188982" y="4724400"/>
            <a:ext cx="6475638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Полилиния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57" name="Полилиния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58" name="Полилиния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59" name="Полилиния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0" name="Полилиния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1" name="Полилиния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2" name="Полилиния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3" name="Полилиния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4" name="Полилиния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5" name="Полилиния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6" name="Полилиния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7" name="Полилиния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8" name="Полилиния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69" name="Полилиния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0" name="Полилиния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1" name="Полилиния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2" name="Полилиния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3" name="Полилиния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4" name="Полилиния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5" name="Полилиния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6" name="Полилиния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7" name="Полилиния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8" name="Полилиния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79" name="Полилиния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0" name="Полилиния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1" name="Полилиния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2" name="Полилиния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3" name="Полилиния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4" name="Полилиния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5" name="Полилиния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6" name="Полилиния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7" name="Полилиния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8" name="Полилиния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89" name="Полилиния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0" name="Полилиния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1" name="Полилиния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2" name="Полилиния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3" name="Полилиния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4" name="Полилиния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5" name="Полилиния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6" name="Полилиния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7" name="Полилиния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8" name="Полилиния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299" name="Полилиния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0" name="Полилиния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1" name="Полилиния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2" name="Полилиния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3" name="Полилиния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4" name="Полилиния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5" name="Полилиния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6" name="Полилиния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7" name="Полилиния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8" name="Полилиния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09" name="Полилиния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0" name="Полилиния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1" name="Полилиния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2" name="Полилиния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3" name="Полилиния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4" name="Полилиния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5" name="Полилиния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6" name="Полилиния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7" name="Полилиния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8" name="Полилиния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19" name="Полилиния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0" name="Полилиния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1" name="Полилиния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2" name="Полилиния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3" name="Полилиния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4" name="Полилиния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5" name="Полилиния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6" name="Полилиния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7" name="Полилиния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8" name="Полилиния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29" name="Полилиния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0" name="Полилиния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1" name="Полилиния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2" name="Полилиния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3" name="Полилиния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4" name="Полилиния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5" name="Полилиния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6" name="Полилиния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7" name="Полилиния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8" name="Полилиния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39" name="Полилиния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0" name="Полилиния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1" name="Полилиния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2" name="Полилиния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3" name="Полилиния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4" name="Полилиния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5" name="Полилиния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6" name="Полилиния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7" name="Полилиния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8" name="Полилиния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49" name="Полилиния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0" name="Полилиния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1" name="Полилиния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2" name="Полилиния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3" name="Полилиния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4" name="Полилиния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5" name="Полилиния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6" name="Полилиния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7" name="Полилиния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8" name="Полилиния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59" name="Полилиния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0" name="Полилиния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1" name="Полилиния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2" name="Полилиния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3" name="Полилиния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4" name="Полилиния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5" name="Полилиния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6" name="Полилиния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7" name="Полилиния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8" name="Полилиния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69" name="Полилиния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0" name="Полилиния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1" name="Полилиния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2" name="Полилиния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3" name="Полилиния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4" name="Полилиния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5" name="Полилиния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6" name="Полилиния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7" name="Полилиния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  <p:sp>
          <p:nvSpPr>
            <p:cNvPr id="378" name="Полилиния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7" y="1905000"/>
            <a:ext cx="6859786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107" y="5102526"/>
            <a:ext cx="6859786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8797780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line"/>
          <p:cNvGrpSpPr/>
          <p:nvPr/>
        </p:nvGrpSpPr>
        <p:grpSpPr bwMode="invGray">
          <a:xfrm>
            <a:off x="1142108" y="1514475"/>
            <a:ext cx="7929246" cy="64008"/>
            <a:chOff x="1522413" y="1514475"/>
            <a:chExt cx="10569575" cy="64008"/>
          </a:xfrm>
        </p:grpSpPr>
        <p:sp>
          <p:nvSpPr>
            <p:cNvPr id="159" name="Полилиния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0" name="Полилиния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1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2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3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4" name="Полилиния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5" name="Полилиния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6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7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8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9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0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1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2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3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4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5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6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7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8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9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0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1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2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3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4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5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6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7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8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9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0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1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2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3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4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5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6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7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8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9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0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1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2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3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4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5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6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7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8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9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0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1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2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3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4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5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6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7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8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9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0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1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2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3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4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5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6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7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8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9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0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1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2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74638"/>
            <a:ext cx="6859785" cy="1020762"/>
          </a:xfrm>
        </p:spPr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5563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86332" y="1905000"/>
            <a:ext cx="331556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3294107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line"/>
          <p:cNvGrpSpPr/>
          <p:nvPr/>
        </p:nvGrpSpPr>
        <p:grpSpPr bwMode="invGray">
          <a:xfrm>
            <a:off x="1142108" y="1514475"/>
            <a:ext cx="7929246" cy="64008"/>
            <a:chOff x="1522413" y="1514475"/>
            <a:chExt cx="10569575" cy="64008"/>
          </a:xfrm>
        </p:grpSpPr>
        <p:sp>
          <p:nvSpPr>
            <p:cNvPr id="161" name="Полилиния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2" name="Полилиния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3" name="Полилиния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4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5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6" name="Полилиния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7" name="Полилиния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8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9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0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1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2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3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4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5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6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7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8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9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0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1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2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3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4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5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6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7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8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9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0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1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2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3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4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5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6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7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8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9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0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1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2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3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4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5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6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7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8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9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0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1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2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3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4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5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6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7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8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9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0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1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2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3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4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5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6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7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8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9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0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1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2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3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4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74638"/>
            <a:ext cx="6859785" cy="1020762"/>
          </a:xfrm>
        </p:spPr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42107" y="2819400"/>
            <a:ext cx="3313277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88616" y="1905000"/>
            <a:ext cx="3313277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88616" y="2819400"/>
            <a:ext cx="3313277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491816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line"/>
          <p:cNvGrpSpPr/>
          <p:nvPr/>
        </p:nvGrpSpPr>
        <p:grpSpPr bwMode="invGray">
          <a:xfrm>
            <a:off x="1142108" y="1514475"/>
            <a:ext cx="7929246" cy="64008"/>
            <a:chOff x="1522413" y="1514475"/>
            <a:chExt cx="10569575" cy="64008"/>
          </a:xfrm>
        </p:grpSpPr>
        <p:sp>
          <p:nvSpPr>
            <p:cNvPr id="157" name="Полилиния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58" name="Полилиния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59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0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1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2" name="Полилиния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3" name="Полилиния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4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5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6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7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8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9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0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1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2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3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4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5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6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7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8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9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0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1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2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3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4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5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6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7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8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9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0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1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2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3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4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5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6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7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8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9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0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1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2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3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4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5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6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7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8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9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0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1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2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3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4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5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6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7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8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9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0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1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2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3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4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5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6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7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8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9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0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1561462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966626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frame"/>
          <p:cNvGrpSpPr/>
          <p:nvPr/>
        </p:nvGrpSpPr>
        <p:grpSpPr bwMode="invGray">
          <a:xfrm>
            <a:off x="3314242" y="1630822"/>
            <a:ext cx="4719500" cy="4575885"/>
            <a:chOff x="4417839" y="1630821"/>
            <a:chExt cx="6291028" cy="4575885"/>
          </a:xfrm>
        </p:grpSpPr>
        <p:grpSp>
          <p:nvGrpSpPr>
            <p:cNvPr id="9" name="Группа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10" name="Группа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Полилиния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Полилиния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Полилиния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11" name="Группа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Полилиния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Полилиния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Полилиния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12" name="Группа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13" name="Группа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Полилиния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Полилиния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Полилиния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14" name="Группа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Полилиния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Полилиния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Полилиния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74638"/>
            <a:ext cx="6859785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3436" y="1905000"/>
            <a:ext cx="4253068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2116614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frame"/>
          <p:cNvGrpSpPr/>
          <p:nvPr/>
        </p:nvGrpSpPr>
        <p:grpSpPr bwMode="invGray">
          <a:xfrm flipH="1">
            <a:off x="1085908" y="1630822"/>
            <a:ext cx="4719500" cy="4575885"/>
            <a:chOff x="4417839" y="1630821"/>
            <a:chExt cx="6291028" cy="4575885"/>
          </a:xfrm>
        </p:grpSpPr>
        <p:grpSp>
          <p:nvGrpSpPr>
            <p:cNvPr id="9" name="Группа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10" name="Группа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Полилиния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Полилиния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Полилиния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11" name="Группа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Полилиния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Полилиния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Полилиния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12" name="Группа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13" name="Группа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Полилиния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Полилиния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Полилиния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Полилиния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Полилиния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14" name="Группа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Полилиния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Полилиния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Полилиния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Полилиния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Полилиния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Полилиния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Полилиния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Полилиния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Полилиния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Полилиния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Полилиния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Полилиния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Полилиния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Полилиния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Полилиния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Полилиния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Полилиния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Полилиния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Полилиния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Полилиния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Полилиния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Полилиния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Полилиния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Полилиния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Полилиния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Полилиния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Полилиния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Полилиния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Полилиния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Полилиния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Полилиния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Полилиния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Полилиния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Полилиния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Полилиния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Полилиния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Полилиния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Полилиния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Полилиния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Полилиния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Полилиния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Полилиния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Полилиния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Полилиния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Полилиния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Полилиния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Полилиния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Полилиния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Полилиния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Полилиния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Полилиния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Полилиния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Полилиния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Полилиния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Полилиния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Полилиния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Полилиния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Полилиния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Полилиния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Полилиния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Полилиния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Полилиния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Полилиния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Полилиния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Полилиния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Полилиния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Полилиния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Полилиния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Полилиния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Полилиния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Полилиния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Полилиния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Полилиния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Полилиния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noProof="0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74638"/>
            <a:ext cx="6859785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09719" y="1884311"/>
            <a:ext cx="4253068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31014" y="3411748"/>
            <a:ext cx="2057936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7694101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142108" y="1514475"/>
            <a:ext cx="7929246" cy="64008"/>
            <a:chOff x="1522413" y="1514475"/>
            <a:chExt cx="10569575" cy="64008"/>
          </a:xfrm>
        </p:grpSpPr>
        <p:sp>
          <p:nvSpPr>
            <p:cNvPr id="8" name="Полилиния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9" name="Полилиния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0" name="Полилиния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1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2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3" name="Полилиния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4" name="Полилиния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5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4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5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6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7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8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9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0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1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2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3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4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5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6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7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8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9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0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1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2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3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4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5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6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7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8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9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0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1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2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3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4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5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6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7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8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9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0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1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2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3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4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5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6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7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8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9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0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1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2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3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4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5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6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7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8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9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80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81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6793511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4338754" y="3480593"/>
            <a:ext cx="6492240" cy="48019"/>
            <a:chOff x="1522413" y="1514475"/>
            <a:chExt cx="10569575" cy="64008"/>
          </a:xfrm>
        </p:grpSpPr>
        <p:sp>
          <p:nvSpPr>
            <p:cNvPr id="8" name="Полилиния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9" name="Полилиния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0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1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2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3" name="Полилиния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4" name="Полилиния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5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6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7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8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19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0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1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2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3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4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5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6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7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8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29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0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1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2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3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4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5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6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7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8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39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0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1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2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3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4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5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6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7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8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49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0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1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2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3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4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5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6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7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8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59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0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1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2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3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4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5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6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7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8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69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0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1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2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3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4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5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6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7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8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79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80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  <p:sp>
          <p:nvSpPr>
            <p:cNvPr id="81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noProof="0" dirty="0">
                <a:ln>
                  <a:noFill/>
                </a:ln>
              </a:endParaRPr>
            </a:p>
          </p:txBody>
        </p:sp>
      </p:grp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73233" y="274639"/>
            <a:ext cx="1028968" cy="5901747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128" y="277814"/>
            <a:ext cx="6859787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1791015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74638"/>
            <a:ext cx="6859785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108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58287" y="6400801"/>
            <a:ext cx="933137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42107" y="6400801"/>
            <a:ext cx="4744685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144419" y="6400801"/>
            <a:ext cx="857475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 spd="med">
    <p:split orient="vert" dir="in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391408" cy="230124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i="1" cap="none" dirty="0" err="1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Гийом</a:t>
            </a:r>
            <a:r>
              <a:rPr lang="ru-RU" sz="6000" i="1" cap="none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Франсуа де </a:t>
            </a:r>
            <a:r>
              <a:rPr lang="ru-RU" sz="6000" i="1" cap="none" dirty="0" err="1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Лопиталь</a:t>
            </a:r>
            <a:endParaRPr lang="ru-RU" sz="6000" i="1" cap="none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0112" y="5661248"/>
            <a:ext cx="3563888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Выполнила: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студентка группы 2У31,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Усеинова Эльвина,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Томск-2013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78678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lopit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534" y="980728"/>
            <a:ext cx="4075466" cy="4954488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  <a:softEdge rad="63500"/>
          </a:effectLst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4546848" cy="583535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ibl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r>
              <a:rPr lang="ru-RU" sz="36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Гийом</a:t>
            </a:r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Франсуа </a:t>
            </a:r>
            <a:r>
              <a:rPr lang="ru-RU" sz="36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Лопиталь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(1661-1704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) — французский математик, автор первого учебника по математическому анализу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marL="0" indent="0">
              <a:buNone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24287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60648"/>
            <a:ext cx="8363272" cy="1251520"/>
          </a:xfrm>
        </p:spPr>
        <p:txBody>
          <a:bodyPr anchor="t">
            <a:normAutofit fontScale="85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endParaRPr lang="ru-RU" sz="3200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32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богатой знатной семье в </a:t>
            </a:r>
            <a:r>
              <a:rPr lang="ru-RU" sz="32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1661 году во </a:t>
            </a:r>
            <a:r>
              <a:rPr lang="ru-RU" sz="32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Франции (Париж). </a:t>
            </a:r>
          </a:p>
          <a:p>
            <a:pPr>
              <a:buNone/>
            </a:pPr>
            <a:endParaRPr lang="ru-RU" sz="3200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13484737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628800"/>
            <a:ext cx="8784976" cy="511256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295760478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7390332" cy="1008112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Своими учителями называл таких выдающихся математиков как:</a:t>
            </a:r>
            <a:endParaRPr lang="ru-RU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2060848"/>
            <a:ext cx="3528833" cy="4529188"/>
            <a:chOff x="0" y="2060848"/>
            <a:chExt cx="3528833" cy="4529188"/>
          </a:xfrm>
        </p:grpSpPr>
        <p:pic>
          <p:nvPicPr>
            <p:cNvPr id="4" name="Рисунок 3" descr="Johann_Bernoulli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60848"/>
              <a:ext cx="3528833" cy="4509121"/>
            </a:xfrm>
            <a:prstGeom prst="rect">
              <a:avLst/>
            </a:prstGeom>
            <a:effectLst>
              <a:softEdge rad="3175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51520" y="6165304"/>
              <a:ext cx="3168352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>
                <a:lnSpc>
                  <a:spcPct val="90000"/>
                </a:lnSpc>
              </a:pPr>
              <a:r>
                <a:rPr lang="ru-RU" sz="2400" b="1" dirty="0" smtClean="0">
                  <a:ln w="11430">
                    <a:solidFill>
                      <a:srgbClr val="FFC000"/>
                    </a:solidFill>
                  </a:ln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Иоганн Бернулли</a:t>
              </a:r>
              <a:endParaRPr lang="ru-RU" sz="2400" b="1" dirty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75856" y="4653136"/>
            <a:ext cx="302433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3275856" y="1052736"/>
            <a:ext cx="3312368" cy="3960440"/>
            <a:chOff x="3275856" y="1052736"/>
            <a:chExt cx="3312368" cy="3960440"/>
          </a:xfrm>
        </p:grpSpPr>
        <p:pic>
          <p:nvPicPr>
            <p:cNvPr id="5" name="Рисунок 4" descr="leib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5856" y="1052736"/>
              <a:ext cx="3261539" cy="3960440"/>
            </a:xfrm>
            <a:prstGeom prst="rect">
              <a:avLst/>
            </a:prstGeom>
            <a:effectLst>
              <a:softEdge rad="317500"/>
            </a:effec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3347864" y="4509120"/>
              <a:ext cx="324036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Готфрид Лейбниц </a:t>
              </a:r>
              <a:endParaRPr lang="ru-RU" sz="2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940152" y="2564904"/>
            <a:ext cx="3203848" cy="4169148"/>
            <a:chOff x="5940152" y="2564904"/>
            <a:chExt cx="3203848" cy="4169148"/>
          </a:xfrm>
        </p:grpSpPr>
        <p:pic>
          <p:nvPicPr>
            <p:cNvPr id="6" name="Рисунок 5" descr="Nicolas_Malebranch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2564904"/>
              <a:ext cx="3203847" cy="4153644"/>
            </a:xfrm>
            <a:prstGeom prst="rect">
              <a:avLst/>
            </a:prstGeom>
            <a:effectLst>
              <a:softEdge rad="635000"/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6263680" y="6309320"/>
              <a:ext cx="2880320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>
                <a:lnSpc>
                  <a:spcPct val="90000"/>
                </a:lnSpc>
              </a:pPr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Никола Мальбранш</a:t>
              </a:r>
              <a:endParaRPr lang="ru-RU" sz="2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3afdb2d83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48662"/>
            <a:ext cx="2524780" cy="390933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1584176" cy="230425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4186808" cy="569133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hardEdg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Главная заслуга </a:t>
            </a:r>
            <a:r>
              <a:rPr lang="ru-RU" sz="3600" b="1" dirty="0" err="1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Лопиталя</a:t>
            </a:r>
            <a:r>
              <a:rPr lang="ru-RU" sz="36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заключается в первом систематическом изложении математического </a:t>
            </a:r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анализа.</a:t>
            </a:r>
            <a:endParaRPr lang="ru-RU" sz="3600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lopital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9664" y="2124914"/>
            <a:ext cx="3024336" cy="473308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2921960084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61932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метод нахождения пределов функций, раскрывающий неопределённости вида 0/0 и ∞/∞.Обосновывающая метод теорема утверждает, что при некоторых условиях предел отношения функций равен пределу отношения их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производных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76672"/>
            <a:ext cx="9144000" cy="978729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ru-RU" sz="40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Правило </a:t>
            </a:r>
            <a:r>
              <a:rPr lang="ru-RU" sz="4000" b="1" dirty="0" err="1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Лопиталя</a:t>
            </a:r>
            <a:endParaRPr lang="ru-RU" sz="4000" b="1" dirty="0" smtClean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  <a:p>
            <a:pPr>
              <a:lnSpc>
                <a:spcPct val="90000"/>
              </a:lnSpc>
            </a:pPr>
            <a:endParaRPr lang="ru-RU" sz="2400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2874837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38808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Пусть при  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ymbol" pitchFamily="18" charset="2"/>
                <a:cs typeface="Times New Roman" pitchFamily="18" charset="0"/>
              </a:rPr>
              <a:t>  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 для </a:t>
            </a:r>
            <a:r>
              <a:rPr kumimoji="0" lang="ru-RU" sz="2000" b="1" i="1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функций</a:t>
            </a:r>
            <a:r>
              <a:rPr kumimoji="0" lang="ru-RU" sz="2000" b="1" i="1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( 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) и</a:t>
            </a:r>
            <a:r>
              <a:rPr kumimoji="0" lang="ru-RU" sz="2000" b="1" i="1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( 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), </a:t>
            </a:r>
            <a:r>
              <a:rPr kumimoji="0" lang="ru-RU" sz="2000" b="1" i="1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дифференцируемых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в некоторой окрестности точки  </a:t>
            </a:r>
            <a:r>
              <a:rPr kumimoji="0" lang="ru-RU" sz="2000" b="1" i="1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, выполняются условия:</a:t>
            </a:r>
            <a:endParaRPr kumimoji="0" lang="ru-RU" sz="20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 теорема называется </a:t>
            </a:r>
            <a:r>
              <a:rPr kumimoji="0" lang="ru-RU" sz="2000" b="1" i="1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правилом </a:t>
            </a:r>
            <a:r>
              <a:rPr kumimoji="0" lang="ru-RU" sz="2000" b="1" i="1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Лопиталя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Она позволяет вычислять пределы отношения функций, когда и числитель, и знаменатель </a:t>
            </a:r>
            <a:r>
              <a:rPr kumimoji="0" lang="ru-RU" sz="2000" b="1" i="0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cтремятся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либо к нулю, либо к бесконечности. Правило </a:t>
            </a:r>
            <a:r>
              <a:rPr kumimoji="0" lang="ru-RU" sz="2000" b="1" i="0" u="none" strike="noStrike" normalizeH="0" baseline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Лопиталя</a:t>
            </a:r>
            <a:r>
              <a:rPr kumimoji="0" lang="ru-RU" sz="20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как говорят математики, позволяет избавляться от неопределённостей типа:  0 / 0  и       ∞  / ∞ 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bymath.net/studyguide/arrow_bi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488" y="-136525"/>
            <a:ext cx="142875" cy="85725"/>
          </a:xfrm>
          <a:prstGeom prst="rect">
            <a:avLst/>
          </a:prstGeom>
          <a:noFill/>
        </p:spPr>
      </p:pic>
      <p:pic>
        <p:nvPicPr>
          <p:cNvPr id="1031" name="Picture 7" descr="http://www.bymath.net/studyguide/ana/sec/lopital_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12776"/>
            <a:ext cx="7236296" cy="2640272"/>
          </a:xfrm>
          <a:prstGeom prst="rect">
            <a:avLst/>
          </a:prstGeom>
          <a:noFill/>
        </p:spPr>
      </p:pic>
      <p:cxnSp>
        <p:nvCxnSpPr>
          <p:cNvPr id="11" name="Прямая со стрелкой 10"/>
          <p:cNvCxnSpPr/>
          <p:nvPr/>
        </p:nvCxnSpPr>
        <p:spPr>
          <a:xfrm>
            <a:off x="1547664" y="764704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-531440"/>
            <a:ext cx="7920880" cy="1944216"/>
          </a:xfr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ibl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endParaRPr lang="ru-RU" sz="3600" b="1" dirty="0" smtClean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Умер </a:t>
            </a:r>
            <a:r>
              <a:rPr lang="ru-RU" sz="3600" b="1" dirty="0" err="1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Гийом</a:t>
            </a:r>
            <a:r>
              <a:rPr lang="ru-RU" sz="36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Франсуа </a:t>
            </a:r>
            <a:r>
              <a:rPr lang="ru-RU" sz="3600" b="1" dirty="0" err="1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Лопиталь</a:t>
            </a:r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2 февраля </a:t>
            </a:r>
            <a:r>
              <a:rPr lang="ru-RU" sz="36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1704 году на своей родине, в Париже.</a:t>
            </a:r>
          </a:p>
          <a:p>
            <a:endParaRPr lang="ru-RU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4098" name="Picture 2" descr="D:\chien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6660410" cy="42429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0261755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204864"/>
            <a:ext cx="8229600" cy="129614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i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Спасибо за внимание!</a:t>
            </a:r>
            <a:endParaRPr lang="ru-RU" sz="5400" b="1" i="1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4742154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_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TS102804846</Template>
  <TotalTime>449</TotalTime>
  <Words>118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Chalkboard_16x9</vt:lpstr>
      <vt:lpstr>Гийом Франсуа де Лопиталь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 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Гийом Франсуа де Лопиталь</dc:title>
  <dc:creator>Наташа</dc:creator>
  <cp:lastModifiedBy>1</cp:lastModifiedBy>
  <cp:revision>33</cp:revision>
  <dcterms:created xsi:type="dcterms:W3CDTF">2012-10-23T09:10:02Z</dcterms:created>
  <dcterms:modified xsi:type="dcterms:W3CDTF">2013-10-28T18:38:19Z</dcterms:modified>
</cp:coreProperties>
</file>