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2"/>
  </p:sldMasterIdLst>
  <p:notesMasterIdLst>
    <p:notesMasterId r:id="rId15"/>
  </p:notesMasterIdLst>
  <p:handoutMasterIdLst>
    <p:handoutMasterId r:id="rId16"/>
  </p:handoutMasterIdLst>
  <p:sldIdLst>
    <p:sldId id="269" r:id="rId3"/>
    <p:sldId id="268" r:id="rId4"/>
    <p:sldId id="271" r:id="rId5"/>
    <p:sldId id="270" r:id="rId6"/>
    <p:sldId id="273" r:id="rId7"/>
    <p:sldId id="275" r:id="rId8"/>
    <p:sldId id="272" r:id="rId9"/>
    <p:sldId id="279" r:id="rId10"/>
    <p:sldId id="276" r:id="rId11"/>
    <p:sldId id="267" r:id="rId12"/>
    <p:sldId id="280" r:id="rId13"/>
    <p:sldId id="274" r:id="rId14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orient="horz" pos="367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pos="3839">
          <p15:clr>
            <a:srgbClr val="A4A3A4"/>
          </p15:clr>
        </p15:guide>
        <p15:guide id="5" pos="815">
          <p15:clr>
            <a:srgbClr val="A4A3A4"/>
          </p15:clr>
        </p15:guide>
        <p15:guide id="6" pos="686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56" autoAdjust="0"/>
    <p:restoredTop sz="87577" autoAdjust="0"/>
  </p:normalViewPr>
  <p:slideViewPr>
    <p:cSldViewPr>
      <p:cViewPr varScale="1">
        <p:scale>
          <a:sx n="65" d="100"/>
          <a:sy n="65" d="100"/>
        </p:scale>
        <p:origin x="-930" y="-108"/>
      </p:cViewPr>
      <p:guideLst>
        <p:guide orient="horz" pos="2160"/>
        <p:guide orient="horz" pos="367"/>
        <p:guide orient="horz" pos="3888"/>
        <p:guide pos="3839"/>
        <p:guide pos="815"/>
        <p:guide pos="6863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2" d="100"/>
          <a:sy n="82" d="100"/>
        </p:scale>
        <p:origin x="1200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A0844-C266-46EC-A036-E1634F64C44A}" type="datetimeFigureOut">
              <a:rPr lang="ru-RU" smtClean="0"/>
              <a:t>30.10.2013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B088AA-226D-4237-A99F-5C4B97F43BA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1361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08BCD-7B2F-4BCE-87AF-5D67EFFE4D17}" type="datetimeFigureOut">
              <a:rPr lang="ru-RU" smtClean="0"/>
              <a:t>30.10.2013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A1353-EEA5-436B-AB14-1D84B195E66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0675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A1353-EEA5-436B-AB14-1D84B195E66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444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" y="0"/>
            <a:ext cx="12188823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ru-RU" dirty="0"/>
          </a:p>
        </p:txBody>
      </p:sp>
      <p:sp>
        <p:nvSpPr>
          <p:cNvPr id="8" name="Прямоугольник с одним скругленным углом 7"/>
          <p:cNvSpPr/>
          <p:nvPr/>
        </p:nvSpPr>
        <p:spPr bwMode="ltGray">
          <a:xfrm rot="10800000" flipH="1" flipV="1">
            <a:off x="6926759" y="228598"/>
            <a:ext cx="5035054" cy="5715002"/>
          </a:xfrm>
          <a:prstGeom prst="round1Rect">
            <a:avLst>
              <a:gd name="adj" fmla="val 589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3"/>
            <a:ext cx="6926756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8013" y="1703718"/>
            <a:ext cx="5791200" cy="37338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85014" y="3429000"/>
            <a:ext cx="4572000" cy="1905000"/>
          </a:xfrm>
        </p:spPr>
        <p:txBody>
          <a:bodyPr anchor="b"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smtClean="0"/>
              <a:pPr/>
              <a:t>30.10.2013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smtClean="0"/>
              <a:pPr/>
              <a:t>30.10.2013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 с рисун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12188952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3"/>
            <a:ext cx="5180012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8013" y="914400"/>
            <a:ext cx="4190999" cy="38862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97799" y="4953000"/>
            <a:ext cx="4201213" cy="990599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smtClean="0"/>
              <a:pPr/>
              <a:t>30.10.2013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Рисунок 4"/>
          <p:cNvSpPr>
            <a:spLocks noGrp="1"/>
          </p:cNvSpPr>
          <p:nvPr>
            <p:ph type="pic" sz="quarter" idx="13"/>
          </p:nvPr>
        </p:nvSpPr>
        <p:spPr>
          <a:xfrm>
            <a:off x="5180013" y="228600"/>
            <a:ext cx="6781800" cy="5715000"/>
          </a:xfrm>
          <a:prstGeom prst="round1Rect">
            <a:avLst>
              <a:gd name="adj" fmla="val 5636"/>
            </a:avLst>
          </a:prstGeom>
          <a:solidFill>
            <a:schemeClr val="bg2"/>
          </a:solidFill>
        </p:spPr>
        <p:txBody>
          <a:bodyPr tIns="914400"/>
          <a:lstStyle>
            <a:lvl1pPr marL="0" indent="0" algn="ctr"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7130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2876"/>
            <a:ext cx="12188952" cy="64770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451144" y="0"/>
            <a:ext cx="4737681" cy="6477000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с одним скругленным углом 9"/>
          <p:cNvSpPr/>
          <p:nvPr/>
        </p:nvSpPr>
        <p:spPr bwMode="ltGray">
          <a:xfrm rot="10800000" flipV="1">
            <a:off x="219973" y="234351"/>
            <a:ext cx="7237410" cy="60140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6477000"/>
            <a:ext cx="12188952" cy="3810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3813" y="685800"/>
            <a:ext cx="5638801" cy="4191000"/>
          </a:xfrm>
        </p:spPr>
        <p:txBody>
          <a:bodyPr anchor="b">
            <a:noAutofit/>
          </a:bodyPr>
          <a:lstStyle>
            <a:lvl1pPr algn="l">
              <a:defRPr sz="5400" b="0" cap="none" baseline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3813" y="5029200"/>
            <a:ext cx="5638800" cy="9144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smtClean="0"/>
              <a:pPr/>
              <a:t>30.10.2013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93813" y="1981200"/>
            <a:ext cx="4648201" cy="4191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46811" y="1981200"/>
            <a:ext cx="4648203" cy="4191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143000"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smtClean="0"/>
              <a:pPr/>
              <a:t>30.10.2013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3813" y="1981200"/>
            <a:ext cx="4645152" cy="7620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93813" y="2819400"/>
            <a:ext cx="4645152" cy="3352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 baseline="0"/>
            </a:lvl8pPr>
            <a:lvl9pPr marL="2057400">
              <a:defRPr sz="16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49862" y="1981200"/>
            <a:ext cx="4645152" cy="7620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49862" y="2819400"/>
            <a:ext cx="4645152" cy="3352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143000"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smtClean="0"/>
              <a:pPr/>
              <a:t>30.10.2013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smtClean="0"/>
              <a:pPr/>
              <a:t>30.10.2013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smtClean="0"/>
              <a:pPr/>
              <a:t>30.10.2013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" y="0"/>
            <a:ext cx="12188952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ru-RU" dirty="0"/>
          </a:p>
        </p:txBody>
      </p:sp>
      <p:sp>
        <p:nvSpPr>
          <p:cNvPr id="10" name="Прямоугольник с одним скругленным углом 9"/>
          <p:cNvSpPr/>
          <p:nvPr/>
        </p:nvSpPr>
        <p:spPr bwMode="ltGray">
          <a:xfrm rot="10800000" flipH="1" flipV="1">
            <a:off x="4722814" y="234351"/>
            <a:ext cx="7237538" cy="57092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1"/>
            <a:ext cx="4722811" cy="6172200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2197" y="234351"/>
            <a:ext cx="3773863" cy="4642450"/>
          </a:xfrm>
        </p:spPr>
        <p:txBody>
          <a:bodyPr anchor="b">
            <a:normAutofit/>
          </a:bodyPr>
          <a:lstStyle>
            <a:lvl1pPr algn="l">
              <a:defRPr sz="4400" b="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81983" y="5029199"/>
            <a:ext cx="3782586" cy="9144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smtClean="0"/>
              <a:pPr/>
              <a:t>30.10.2013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45139" y="465285"/>
            <a:ext cx="6786614" cy="524971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0"/>
            <a:ext cx="12188952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466013" y="3"/>
            <a:ext cx="4722812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3151" y="234351"/>
            <a:ext cx="3773863" cy="46424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sz="44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pPr lvl="0">
              <a:lnSpc>
                <a:spcPct val="80000"/>
              </a:lnSpc>
            </a:pPr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872936" y="5029200"/>
            <a:ext cx="3782586" cy="914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4917-CE56-4645-8050-1555FA0B180B}" type="datetimeFigureOut">
              <a:rPr lang="ru-RU" smtClean="0"/>
              <a:pPr/>
              <a:t>30.10.2013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24DA2-3CE4-45BB-9F6F-628A0CFBDBF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Прямоугольник с одним скругленным углом 20"/>
          <p:cNvSpPr/>
          <p:nvPr/>
        </p:nvSpPr>
        <p:spPr bwMode="ltGray">
          <a:xfrm rot="10800000" flipV="1">
            <a:off x="227013" y="234351"/>
            <a:ext cx="7238999" cy="57092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flipH="1">
            <a:off x="457198" y="465283"/>
            <a:ext cx="6780215" cy="5249717"/>
          </a:xfrm>
          <a:prstGeom prst="round1Rect">
            <a:avLst>
              <a:gd name="adj" fmla="val 4287"/>
            </a:avLst>
          </a:prstGeo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1585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371600">
              <a:defRPr/>
            </a:lvl6pPr>
            <a:lvl7pPr marL="1600200">
              <a:defRPr/>
            </a:lvl7pPr>
            <a:lvl8pPr marL="1828800">
              <a:defRPr baseline="0"/>
            </a:lvl8pPr>
            <a:lvl9pPr marL="2057400">
              <a:defRPr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smtClean="0"/>
              <a:pPr/>
              <a:t>30.10.2013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93813" y="582613"/>
            <a:ext cx="8183562" cy="55895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smtClean="0"/>
              <a:pPr/>
              <a:t>30.10.2013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705974" y="582613"/>
            <a:ext cx="1951037" cy="55895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6477000"/>
            <a:ext cx="11960352" cy="3810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960352" y="6477000"/>
            <a:ext cx="228473" cy="381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" y="0"/>
            <a:ext cx="12188825" cy="64770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ru-RU" dirty="0"/>
          </a:p>
        </p:txBody>
      </p:sp>
      <p:sp>
        <p:nvSpPr>
          <p:cNvPr id="10" name="Прямоугольник с одним скругленным углом 9"/>
          <p:cNvSpPr/>
          <p:nvPr/>
        </p:nvSpPr>
        <p:spPr>
          <a:xfrm>
            <a:off x="0" y="228600"/>
            <a:ext cx="11961877" cy="6248400"/>
          </a:xfrm>
          <a:prstGeom prst="round1Rect">
            <a:avLst>
              <a:gd name="adj" fmla="val 458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3813" y="563562"/>
            <a:ext cx="9601200" cy="1189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3813" y="1981200"/>
            <a:ext cx="9601202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913811" y="6248400"/>
            <a:ext cx="1091459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rPr lang="ru-RU" smtClean="0"/>
              <a:pPr/>
              <a:t>30.10.2013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293813" y="6248400"/>
            <a:ext cx="7467598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133011" y="6248400"/>
            <a:ext cx="762003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3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33" r:id="rId10"/>
    <p:sldLayoutId id="2147483730" r:id="rId11"/>
    <p:sldLayoutId id="2147483731" r:id="rId12"/>
  </p:sldLayoutIdLst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9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8013" y="476672"/>
            <a:ext cx="4406279" cy="36004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dirty="0">
                <a:effectLst>
                  <a:outerShdw blurRad="88900" algn="ctr">
                    <a:prstClr val="black">
                      <a:alpha val="35000"/>
                    </a:prstClr>
                  </a:outerShdw>
                </a:effectLst>
                <a:latin typeface="Cambria"/>
              </a:rPr>
              <a:t>Гаусс Карл </a:t>
            </a:r>
            <a:r>
              <a:rPr lang="ru-RU" dirty="0" smtClean="0">
                <a:effectLst>
                  <a:outerShdw blurRad="88900" algn="ctr">
                    <a:prstClr val="black">
                      <a:alpha val="35000"/>
                    </a:prstClr>
                  </a:outerShdw>
                </a:effectLst>
                <a:latin typeface="Cambria"/>
              </a:rPr>
              <a:t>Фридрих (</a:t>
            </a:r>
            <a:r>
              <a:rPr lang="ru-RU" dirty="0">
                <a:effectLst>
                  <a:outerShdw blurRad="88900" algn="ctr">
                    <a:prstClr val="black">
                      <a:alpha val="35000"/>
                    </a:prstClr>
                  </a:outerShdw>
                </a:effectLst>
                <a:latin typeface="Cambria"/>
              </a:rPr>
              <a:t>1777-1855)</a:t>
            </a:r>
            <a:endParaRPr lang="ru-RU" sz="6000" b="0" i="0" dirty="0">
              <a:solidFill>
                <a:schemeClr val="bg1"/>
              </a:solidFill>
              <a:effectLst>
                <a:outerShdw blurRad="88900" algn="ctr">
                  <a:prstClr val="black">
                    <a:alpha val="35000"/>
                  </a:prstClr>
                </a:outerShdw>
              </a:effectLst>
              <a:latin typeface="Cambria"/>
              <a:ea typeface="+mj-ea"/>
              <a:cs typeface="+mj-cs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97799" y="4149080"/>
            <a:ext cx="4488501" cy="1794519"/>
          </a:xfrm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ru-RU" sz="2400" b="0" i="0" dirty="0" smtClean="0">
                <a:solidFill>
                  <a:srgbClr val="488E4A">
                    <a:lumMod val="20000"/>
                  </a:srgbClr>
                </a:solidFill>
              </a:rPr>
              <a:t>Презентацию подготовили студентки 1 курса НИ ТПУ ИНК </a:t>
            </a:r>
            <a:r>
              <a:rPr lang="ru-RU" sz="2400" b="0" i="0" dirty="0" err="1" smtClean="0">
                <a:solidFill>
                  <a:srgbClr val="488E4A">
                    <a:lumMod val="20000"/>
                  </a:srgbClr>
                </a:solidFill>
              </a:rPr>
              <a:t>гр</a:t>
            </a:r>
            <a:r>
              <a:rPr lang="ru-RU" sz="2400" b="0" i="0" dirty="0" smtClean="0">
                <a:solidFill>
                  <a:srgbClr val="488E4A">
                    <a:lumMod val="20000"/>
                  </a:srgbClr>
                </a:solidFill>
              </a:rPr>
              <a:t> 1Е31 Бабич Л. и </a:t>
            </a:r>
            <a:r>
              <a:rPr lang="ru-RU" sz="2400" b="0" i="0" dirty="0" err="1" smtClean="0">
                <a:solidFill>
                  <a:srgbClr val="488E4A">
                    <a:lumMod val="20000"/>
                  </a:srgbClr>
                </a:solidFill>
              </a:rPr>
              <a:t>Цыденжапова</a:t>
            </a:r>
            <a:r>
              <a:rPr lang="ru-RU" sz="2400" b="0" i="0" dirty="0" smtClean="0">
                <a:solidFill>
                  <a:srgbClr val="488E4A">
                    <a:lumMod val="20000"/>
                  </a:srgbClr>
                </a:solidFill>
              </a:rPr>
              <a:t> Н.</a:t>
            </a:r>
            <a:endParaRPr lang="ru-RU" sz="2400" b="0" i="0" dirty="0">
              <a:solidFill>
                <a:srgbClr val="488E4A">
                  <a:lumMod val="20000"/>
                </a:srgbClr>
              </a:solidFill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31" b="12931"/>
          <a:stretch>
            <a:fillRect/>
          </a:stretch>
        </p:blipFill>
        <p:spPr>
          <a:xfrm>
            <a:off x="5180013" y="306288"/>
            <a:ext cx="6781800" cy="571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80830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7748" y="1271972"/>
            <a:ext cx="3984443" cy="4101244"/>
          </a:xfrm>
        </p:spPr>
        <p:txBody>
          <a:bodyPr/>
          <a:lstStyle/>
          <a:p>
            <a:r>
              <a:rPr lang="ru-RU" dirty="0"/>
              <a:t>Карл Фридрих Гаусс (1777-1855) — немецкий математик, астроном, геодезист и физик, иностранный член-корреспондент (1802) и иностранный почетный член (1824) Петербургской АН. Карл Гаусс родился 30 апреля 1777, </a:t>
            </a:r>
            <a:r>
              <a:rPr lang="ru-RU" dirty="0" err="1"/>
              <a:t>Брауншвейг</a:t>
            </a:r>
            <a:r>
              <a:rPr lang="ru-RU" dirty="0"/>
              <a:t>, Германия. </a:t>
            </a:r>
            <a:endParaRPr lang="ru-RU" dirty="0"/>
          </a:p>
        </p:txBody>
      </p:sp>
      <p:pic>
        <p:nvPicPr>
          <p:cNvPr id="1026" name="Picture 2" descr="G:\Крамер\Braunschweig_Germany-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191" y="0"/>
            <a:ext cx="7968885" cy="6165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5444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89757" y="1124744"/>
            <a:ext cx="4176464" cy="4983088"/>
          </a:xfrm>
        </p:spPr>
        <p:txBody>
          <a:bodyPr/>
          <a:lstStyle/>
          <a:p>
            <a:r>
              <a:rPr lang="ru-RU" i="1" dirty="0" smtClean="0"/>
              <a:t>Математика – настолько  сложный предмет, что нельзя  упускать возможности сделать его немного занимательным.</a:t>
            </a:r>
          </a:p>
          <a:p>
            <a:pPr marL="0" indent="0" algn="r">
              <a:buNone/>
            </a:pPr>
            <a:r>
              <a:rPr lang="ru-RU" dirty="0" smtClean="0"/>
              <a:t>Карл Гаусс.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G:\Крамер\gauss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857" y="620688"/>
            <a:ext cx="7289112" cy="53285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6477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9796" y="1196752"/>
            <a:ext cx="6382817" cy="4746848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dirty="0"/>
              <a:t>Гаусс поступил в начальную школу в 1784 году. Наставники заметили </a:t>
            </a:r>
            <a:r>
              <a:rPr lang="ru-RU" sz="2400" dirty="0" smtClean="0"/>
              <a:t>его </a:t>
            </a:r>
            <a:r>
              <a:rPr lang="ru-RU" sz="2400" dirty="0"/>
              <a:t>необычайные способности к арифметике и помогли ему устроиться в среднюю школу(1788), где он изучал также латынь и верхненемецкий.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/>
              <a:t>С учителем ему повезло: М. </a:t>
            </a:r>
            <a:r>
              <a:rPr lang="ru-RU" sz="2400" dirty="0" err="1"/>
              <a:t>Бартельс</a:t>
            </a:r>
            <a:r>
              <a:rPr lang="ru-RU" sz="2400" dirty="0"/>
              <a:t> (впоследствии учитель Лобачевского) оценил исключительный талант юного </a:t>
            </a:r>
            <a:r>
              <a:rPr lang="ru-RU" sz="2400" dirty="0" smtClean="0"/>
              <a:t>Гаусса.</a:t>
            </a:r>
            <a:endParaRPr lang="ru-RU" sz="2400" dirty="0"/>
          </a:p>
        </p:txBody>
      </p:sp>
      <p:pic>
        <p:nvPicPr>
          <p:cNvPr id="3074" name="Picture 2" descr="G:\Крамер\Бартельс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538" y="301006"/>
            <a:ext cx="4153677" cy="60766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78588" y="6516368"/>
            <a:ext cx="208823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/>
              <a:t>М. </a:t>
            </a:r>
            <a:r>
              <a:rPr lang="ru-RU" dirty="0" err="1"/>
              <a:t>Бартельс</a:t>
            </a:r>
            <a:r>
              <a:rPr lang="ru-RU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6384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Крамер\Gaus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64" y="620688"/>
            <a:ext cx="6060913" cy="547260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6814492" y="908720"/>
            <a:ext cx="4864227" cy="5472608"/>
          </a:xfrm>
        </p:spPr>
        <p:txBody>
          <a:bodyPr/>
          <a:lstStyle/>
          <a:p>
            <a:r>
              <a:rPr lang="ru-RU" dirty="0" smtClean="0"/>
              <a:t>Гаусс </a:t>
            </a:r>
            <a:r>
              <a:rPr lang="ru-RU" dirty="0"/>
              <a:t>некоторое время колебался в выборе между филологией и математикой, но предпочёл последнюю. Он очень любил латинский язык и значительную часть своих трудов написал на латыни; любил английскую, французскую и русскую литературу. В возрасте </a:t>
            </a:r>
            <a:r>
              <a:rPr lang="ru-RU" dirty="0" smtClean="0"/>
              <a:t>62(!) </a:t>
            </a:r>
            <a:r>
              <a:rPr lang="ru-RU" dirty="0"/>
              <a:t>лет Гаусс начал изучать русский язык, чтобы ознакомиться с трудами Лобачевского, и вполне преуспел в этом деле.</a:t>
            </a:r>
          </a:p>
        </p:txBody>
      </p:sp>
    </p:spTree>
    <p:extLst>
      <p:ext uri="{BB962C8B-B14F-4D97-AF65-F5344CB8AC3E}">
        <p14:creationId xmlns:p14="http://schemas.microsoft.com/office/powerpoint/2010/main" val="443080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89756" y="620688"/>
            <a:ext cx="4248472" cy="5184576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800" dirty="0" smtClean="0"/>
              <a:t>Изображение правильного многоугольника – </a:t>
            </a:r>
            <a:r>
              <a:rPr lang="ru-RU" sz="2800" dirty="0" err="1" smtClean="0"/>
              <a:t>семнадцатиконечной</a:t>
            </a:r>
            <a:r>
              <a:rPr lang="ru-RU" sz="2800" dirty="0" smtClean="0"/>
              <a:t> звезды – находится на надгробии по завещанию её открывателя – Карла Гаусса</a:t>
            </a:r>
            <a:endParaRPr lang="ru-RU" sz="28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G:\Крамер\1024px-Braunschweig_Gauss-Denkmal_17-eckiger_Ster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268" y="404664"/>
            <a:ext cx="7200800" cy="5400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9096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G:\Крамер\Геттинг универ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942" y="67510"/>
            <a:ext cx="7850546" cy="52336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8038628" y="692696"/>
            <a:ext cx="3600400" cy="526348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1806 </a:t>
            </a:r>
            <a:r>
              <a:rPr lang="ru-RU" dirty="0" smtClean="0"/>
              <a:t>году несколько </a:t>
            </a:r>
            <a:r>
              <a:rPr lang="ru-RU" dirty="0"/>
              <a:t>стран наперебой приглашают Гаусса на службу (в том числе в Петербург). По рекомендации Александра фон Гумбольдта Гаусса назначают профессором в Гёттингене и директором </a:t>
            </a:r>
            <a:r>
              <a:rPr lang="ru-RU" dirty="0" err="1"/>
              <a:t>Гёттингенской</a:t>
            </a:r>
            <a:r>
              <a:rPr lang="ru-RU" dirty="0"/>
              <a:t> обсерватории. Эту должность он занимал до самой смерти.</a:t>
            </a:r>
            <a:endParaRPr lang="ru-RU" dirty="0"/>
          </a:p>
        </p:txBody>
      </p:sp>
      <p:pic>
        <p:nvPicPr>
          <p:cNvPr id="6147" name="Picture 3" descr="G:\Крамер\Геттинг униве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942" y="3581966"/>
            <a:ext cx="4661024" cy="32760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04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05780" y="722920"/>
            <a:ext cx="3782586" cy="4530824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Современники вспоминают Гаусса как жизнерадостного, дружелюбного человека, с отличным чувством юмора.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10242" name="Picture 2" descr="G:\Крамер\Bendixen_-_Carl_Friedrich_Gauß,_18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009" y="188640"/>
            <a:ext cx="5618059" cy="638591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1727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720301" y="4869160"/>
            <a:ext cx="7395329" cy="213404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Портреты Карла Гаусса изображены на марках и купюрах Германии, что говорит о том, насколько уважаемый этот человек в своей стране.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8194" name="Picture 2" descr="G:\Крамер\gauss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604" y="2504517"/>
            <a:ext cx="4049237" cy="2186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G:\Крамер\3_4e981340dd67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6" y="81065"/>
            <a:ext cx="4535010" cy="28107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G:\Крамер\gaus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844" y="3017484"/>
            <a:ext cx="3087636" cy="3579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G:\Крамер\gauss-1-550x27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380" y="331945"/>
            <a:ext cx="4049237" cy="19951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126860" y="1066329"/>
            <a:ext cx="1567387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 smtClean="0"/>
              <a:t>Купюра 10 немецких марок.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1517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798268" y="5798368"/>
            <a:ext cx="6312767" cy="654968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Памятник  Карлу Фредерику Гауссу, Германия.</a:t>
            </a:r>
            <a:endParaRPr lang="ru-RU" dirty="0"/>
          </a:p>
        </p:txBody>
      </p:sp>
      <p:pic>
        <p:nvPicPr>
          <p:cNvPr id="9218" name="Picture 2" descr="G:\Крамер\17640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196" y="476671"/>
            <a:ext cx="7699653" cy="51125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G:\Крамер\gauss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4150196" cy="62899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7171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9876" y="260648"/>
            <a:ext cx="9601200" cy="993230"/>
          </a:xfrm>
        </p:spPr>
        <p:txBody>
          <a:bodyPr/>
          <a:lstStyle/>
          <a:p>
            <a:r>
              <a:rPr lang="ru-RU" dirty="0" smtClean="0"/>
              <a:t>Метод Гаусса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G:\Крамер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56" y="1348746"/>
            <a:ext cx="11448780" cy="50902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937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2420888"/>
            <a:ext cx="12167418" cy="354811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ru-RU" sz="2400" dirty="0"/>
          </a:p>
        </p:txBody>
      </p:sp>
      <p:pic>
        <p:nvPicPr>
          <p:cNvPr id="7170" name="Picture 2" descr="G:\Крамер\gauss-705x3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450" y="2420888"/>
            <a:ext cx="6797331" cy="35481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TextBox 2"/>
          <p:cNvSpPr txBox="1"/>
          <p:nvPr/>
        </p:nvSpPr>
        <p:spPr>
          <a:xfrm>
            <a:off x="2051262" y="1484784"/>
            <a:ext cx="8064896" cy="84023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5400" dirty="0" smtClean="0"/>
              <a:t>Спасибо за внимание!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851684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S102801096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coLiving_16x9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dir="5400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dir="540000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tint val="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EcoLiving">
      <a:dk1>
        <a:srgbClr val="404040"/>
      </a:dk1>
      <a:lt1>
        <a:sysClr val="window" lastClr="FFFFFF"/>
      </a:lt1>
      <a:dk2>
        <a:srgbClr val="000000"/>
      </a:dk2>
      <a:lt2>
        <a:srgbClr val="F5EECF"/>
      </a:lt2>
      <a:accent1>
        <a:srgbClr val="488E4A"/>
      </a:accent1>
      <a:accent2>
        <a:srgbClr val="6595BC"/>
      </a:accent2>
      <a:accent3>
        <a:srgbClr val="CB6933"/>
      </a:accent3>
      <a:accent4>
        <a:srgbClr val="D4BC49"/>
      </a:accent4>
      <a:accent5>
        <a:srgbClr val="8F5C31"/>
      </a:accent5>
      <a:accent6>
        <a:srgbClr val="6E7588"/>
      </a:accent6>
      <a:hlink>
        <a:srgbClr val="B1754C"/>
      </a:hlink>
      <a:folHlink>
        <a:srgbClr val="6595BC"/>
      </a:folHlink>
    </a:clrScheme>
    <a:fontScheme name="EcoLiving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EcoLiving">
      <a:dk1>
        <a:srgbClr val="404040"/>
      </a:dk1>
      <a:lt1>
        <a:sysClr val="window" lastClr="FFFFFF"/>
      </a:lt1>
      <a:dk2>
        <a:srgbClr val="000000"/>
      </a:dk2>
      <a:lt2>
        <a:srgbClr val="F5EECF"/>
      </a:lt2>
      <a:accent1>
        <a:srgbClr val="488E4A"/>
      </a:accent1>
      <a:accent2>
        <a:srgbClr val="6595BC"/>
      </a:accent2>
      <a:accent3>
        <a:srgbClr val="CB6933"/>
      </a:accent3>
      <a:accent4>
        <a:srgbClr val="D4BC49"/>
      </a:accent4>
      <a:accent5>
        <a:srgbClr val="8F5C31"/>
      </a:accent5>
      <a:accent6>
        <a:srgbClr val="6E7588"/>
      </a:accent6>
      <a:hlink>
        <a:srgbClr val="B1754C"/>
      </a:hlink>
      <a:folHlink>
        <a:srgbClr val="6595BC"/>
      </a:folHlink>
    </a:clrScheme>
    <a:fontScheme name="EcoLiving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EB1F3B8-5C6F-44DE-A24D-C68A470EC5E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TS102801096</Template>
  <TotalTime>0</TotalTime>
  <Words>310</Words>
  <Application>Microsoft Office PowerPoint</Application>
  <PresentationFormat>Произвольный</PresentationFormat>
  <Paragraphs>18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TS102801096</vt:lpstr>
      <vt:lpstr>Гаусс Карл Фридрих (1777-1855)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 Гаусса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2013-10-30T08:12:22Z</dcterms:created>
  <dcterms:modified xsi:type="dcterms:W3CDTF">2013-10-30T12:38:39Z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TC028010969991</vt:lpwstr>
  </property>
</Properties>
</file>