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</p:sldMasterIdLst>
  <p:sldIdLst>
    <p:sldId id="263" r:id="rId9"/>
    <p:sldId id="256" r:id="rId10"/>
    <p:sldId id="258" r:id="rId11"/>
    <p:sldId id="257" r:id="rId12"/>
    <p:sldId id="259" r:id="rId13"/>
    <p:sldId id="260" r:id="rId14"/>
    <p:sldId id="261" r:id="rId15"/>
    <p:sldId id="26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7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908720"/>
            <a:ext cx="6768752" cy="54006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   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            </a:t>
            </a:r>
            <a:r>
              <a:rPr lang="ru-RU" sz="2800" dirty="0" smtClean="0">
                <a:solidFill>
                  <a:srgbClr val="808080"/>
                </a:solidFill>
              </a:rPr>
              <a:t>Выполнила: </a:t>
            </a:r>
            <a:r>
              <a:rPr lang="ru-RU" sz="2800" dirty="0" err="1" smtClean="0">
                <a:solidFill>
                  <a:srgbClr val="808080"/>
                </a:solidFill>
              </a:rPr>
              <a:t>ст</a:t>
            </a:r>
            <a:r>
              <a:rPr lang="ru-RU" sz="2800" dirty="0" smtClean="0">
                <a:solidFill>
                  <a:srgbClr val="808080"/>
                </a:solidFill>
              </a:rPr>
              <a:t>-ка</a:t>
            </a:r>
            <a:br>
              <a:rPr lang="ru-RU" sz="2800" dirty="0" smtClean="0">
                <a:solidFill>
                  <a:srgbClr val="808080"/>
                </a:solidFill>
              </a:rPr>
            </a:br>
            <a:r>
              <a:rPr lang="ru-RU" sz="2800" dirty="0" smtClean="0">
                <a:solidFill>
                  <a:srgbClr val="808080"/>
                </a:solidFill>
              </a:rPr>
              <a:t>                            гр.2Л21</a:t>
            </a:r>
            <a:br>
              <a:rPr lang="ru-RU" sz="2800" dirty="0" smtClean="0">
                <a:solidFill>
                  <a:srgbClr val="808080"/>
                </a:solidFill>
              </a:rPr>
            </a:br>
            <a:r>
              <a:rPr lang="ru-RU" sz="2800" dirty="0" smtClean="0">
                <a:solidFill>
                  <a:srgbClr val="808080"/>
                </a:solidFill>
              </a:rPr>
              <a:t>                            Назарова Алина</a:t>
            </a:r>
            <a:endParaRPr lang="ru-RU" sz="2800" dirty="0">
              <a:solidFill>
                <a:srgbClr val="80808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288888"/>
            <a:ext cx="66665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Габриель Крамер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C:\Users\Танюшка\Desktop\image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17347"/>
            <a:ext cx="2175123" cy="328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87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74496" cy="1728192"/>
          </a:xfrm>
        </p:spPr>
        <p:txBody>
          <a:bodyPr rtlCol="0">
            <a:no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28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Габриэль Крамер </a:t>
            </a:r>
            <a:br>
              <a:rPr lang="ru-RU" sz="28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(31 июля 1704, Женева, Швейцария—4 января 1752, </a:t>
            </a:r>
            <a:r>
              <a:rPr lang="ru-RU" sz="2800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Баньоль-сюр-Сез</a:t>
            </a:r>
            <a:r>
              <a:rPr lang="ru-RU" sz="28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, Франция)</a:t>
            </a:r>
            <a:br>
              <a:rPr lang="ru-RU" sz="28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Биография</a:t>
            </a:r>
            <a:endParaRPr lang="ru-RU" sz="2800" dirty="0" smtClean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599505" y="2636912"/>
            <a:ext cx="3900487" cy="3226668"/>
          </a:xfrm>
        </p:spPr>
        <p:txBody>
          <a:bodyPr>
            <a:normAutofit lnSpcReduction="10000"/>
          </a:bodyPr>
          <a:lstStyle/>
          <a:p>
            <a:pPr marL="0" indent="0">
              <a:buFont typeface="Arial" charset="0"/>
              <a:buNone/>
            </a:pPr>
            <a:r>
              <a:rPr lang="ru-RU" sz="2400" b="1" dirty="0" smtClean="0">
                <a:solidFill>
                  <a:schemeClr val="accent6"/>
                </a:solidFill>
              </a:rPr>
              <a:t>Габриель Крамер </a:t>
            </a:r>
            <a:r>
              <a:rPr lang="ru-RU" sz="2400" b="1" dirty="0" smtClean="0">
                <a:solidFill>
                  <a:schemeClr val="accent6"/>
                </a:solidFill>
              </a:rPr>
              <a:t>родился в семье франкоязычного врача. </a:t>
            </a:r>
            <a:r>
              <a:rPr lang="ru-RU" sz="2400" b="1" dirty="0" smtClean="0">
                <a:solidFill>
                  <a:schemeClr val="accent6"/>
                </a:solidFill>
              </a:rPr>
              <a:t>Уже с </a:t>
            </a:r>
            <a:r>
              <a:rPr lang="ru-RU" sz="2400" b="1" dirty="0">
                <a:solidFill>
                  <a:schemeClr val="accent6"/>
                </a:solidFill>
              </a:rPr>
              <a:t>раннего возраста </a:t>
            </a:r>
            <a:r>
              <a:rPr lang="ru-RU" sz="2400" b="1" dirty="0" smtClean="0">
                <a:solidFill>
                  <a:schemeClr val="accent6"/>
                </a:solidFill>
              </a:rPr>
              <a:t>он показал </a:t>
            </a:r>
            <a:r>
              <a:rPr lang="ru-RU" sz="2400" b="1" dirty="0">
                <a:solidFill>
                  <a:schemeClr val="accent6"/>
                </a:solidFill>
              </a:rPr>
              <a:t>большие способности в области математики</a:t>
            </a:r>
            <a:endParaRPr lang="ru-RU" sz="2400" b="1" dirty="0" smtClean="0">
              <a:solidFill>
                <a:schemeClr val="accent6"/>
              </a:solidFill>
            </a:endParaRPr>
          </a:p>
        </p:txBody>
      </p:sp>
      <p:pic>
        <p:nvPicPr>
          <p:cNvPr id="15364" name="Picture 2" descr="C:\Documents and Settings\Admin\Мои документы\матрицы\Gabriel_Cramer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32856"/>
            <a:ext cx="38100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8184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91264" cy="52894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b="1" i="1" dirty="0" smtClean="0">
                <a:solidFill>
                  <a:schemeClr val="accent4">
                    <a:lumMod val="75000"/>
                  </a:schemeClr>
                </a:solidFill>
              </a:rPr>
              <a:t>В 1727 году Крамер начинает свое путешествие  </a:t>
            </a:r>
            <a:r>
              <a:rPr lang="ru-RU" sz="3600" b="1" i="1" dirty="0">
                <a:solidFill>
                  <a:schemeClr val="accent4">
                    <a:lumMod val="75000"/>
                  </a:schemeClr>
                </a:solidFill>
              </a:rPr>
              <a:t>по Европе в течение двух лет, заодно </a:t>
            </a:r>
            <a:r>
              <a:rPr lang="ru-RU" sz="3600" b="1" i="1" dirty="0" smtClean="0">
                <a:solidFill>
                  <a:schemeClr val="accent4">
                    <a:lumMod val="75000"/>
                  </a:schemeClr>
                </a:solidFill>
              </a:rPr>
              <a:t>перенимает </a:t>
            </a:r>
            <a:r>
              <a:rPr lang="ru-RU" sz="3600" b="1" i="1" dirty="0">
                <a:solidFill>
                  <a:schemeClr val="accent4">
                    <a:lumMod val="75000"/>
                  </a:schemeClr>
                </a:solidFill>
              </a:rPr>
              <a:t>опыт у ведущих математиков</a:t>
            </a:r>
            <a:r>
              <a:rPr lang="en-US" sz="3600" b="1" i="1" dirty="0">
                <a:solidFill>
                  <a:schemeClr val="accent4">
                    <a:lumMod val="75000"/>
                  </a:schemeClr>
                </a:solidFill>
              </a:rPr>
              <a:t> </a:t>
            </a:r>
            <a:r>
              <a:rPr lang="ru-RU" sz="3600" b="1" i="1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Иоганна </a:t>
            </a:r>
            <a:r>
              <a:rPr lang="ru-RU" sz="3600" b="1" dirty="0">
                <a:solidFill>
                  <a:srgbClr val="FF0000"/>
                </a:solidFill>
              </a:rPr>
              <a:t>Бернулли и Эйлера в Базеле, 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Галлея </a:t>
            </a:r>
            <a:r>
              <a:rPr lang="ru-RU" sz="3600" b="1" dirty="0">
                <a:solidFill>
                  <a:srgbClr val="FF0000"/>
                </a:solidFill>
              </a:rPr>
              <a:t>и де Муавра в Лондоне, 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3600" b="1" dirty="0" err="1" smtClean="0">
                <a:solidFill>
                  <a:srgbClr val="FF0000"/>
                </a:solidFill>
              </a:rPr>
              <a:t>Мопертюи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>
                <a:solidFill>
                  <a:srgbClr val="FF0000"/>
                </a:solidFill>
              </a:rPr>
              <a:t>и Клеро в </a:t>
            </a:r>
            <a:r>
              <a:rPr lang="ru-RU" sz="3600" b="1" dirty="0" smtClean="0">
                <a:solidFill>
                  <a:srgbClr val="FF0000"/>
                </a:solidFill>
              </a:rPr>
              <a:t>Париже. </a:t>
            </a:r>
            <a:endParaRPr lang="ru-RU" sz="3600" b="1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11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136904" cy="5976664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endParaRPr lang="ru-RU" sz="39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45720" indent="0" algn="ctr">
              <a:buNone/>
            </a:pPr>
            <a:r>
              <a:rPr lang="ru-RU" sz="3900" b="1" dirty="0" smtClean="0">
                <a:solidFill>
                  <a:schemeClr val="bg2">
                    <a:lumMod val="75000"/>
                  </a:schemeClr>
                </a:solidFill>
              </a:rPr>
              <a:t>Труды Габриэля </a:t>
            </a:r>
            <a:r>
              <a:rPr lang="ru-RU" sz="3900" b="1" dirty="0" err="1" smtClean="0">
                <a:solidFill>
                  <a:schemeClr val="bg2">
                    <a:lumMod val="75000"/>
                  </a:schemeClr>
                </a:solidFill>
              </a:rPr>
              <a:t>Крамера</a:t>
            </a:r>
            <a:r>
              <a:rPr lang="ru-RU" sz="3900" b="1" dirty="0" smtClean="0">
                <a:solidFill>
                  <a:schemeClr val="bg2">
                    <a:lumMod val="75000"/>
                  </a:schemeClr>
                </a:solidFill>
              </a:rPr>
              <a:t>: </a:t>
            </a:r>
          </a:p>
          <a:p>
            <a:pPr marL="45720" indent="0" algn="ctr">
              <a:buNone/>
            </a:pPr>
            <a:endParaRPr lang="ru-RU" sz="39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ru-RU" sz="2800" dirty="0">
                <a:solidFill>
                  <a:srgbClr val="FF0000"/>
                </a:solidFill>
              </a:rPr>
              <a:t>1</a:t>
            </a:r>
            <a:r>
              <a:rPr lang="ru-RU" sz="2800" dirty="0" smtClean="0">
                <a:solidFill>
                  <a:srgbClr val="FF0000"/>
                </a:solidFill>
              </a:rPr>
              <a:t>730 </a:t>
            </a:r>
            <a:r>
              <a:rPr lang="ru-RU" sz="2800" dirty="0">
                <a:solidFill>
                  <a:srgbClr val="FF0000"/>
                </a:solidFill>
              </a:rPr>
              <a:t>Крамер </a:t>
            </a:r>
            <a:r>
              <a:rPr lang="ru-RU" sz="2800" dirty="0" smtClean="0">
                <a:solidFill>
                  <a:srgbClr val="FF0000"/>
                </a:solidFill>
              </a:rPr>
              <a:t>публикует </a:t>
            </a:r>
            <a:r>
              <a:rPr lang="ru-RU" sz="2800" dirty="0">
                <a:solidFill>
                  <a:srgbClr val="FF0000"/>
                </a:solidFill>
              </a:rPr>
              <a:t>труд по небесной механике 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 smtClean="0">
                <a:solidFill>
                  <a:srgbClr val="FF0000"/>
                </a:solidFill>
              </a:rPr>
              <a:t>В 1746 дает комментарий </a:t>
            </a:r>
            <a:r>
              <a:rPr lang="ru-RU" sz="2800" dirty="0">
                <a:solidFill>
                  <a:srgbClr val="FF0000"/>
                </a:solidFill>
              </a:rPr>
              <a:t>к ньютоновской классификации кривых третьего порядка </a:t>
            </a:r>
            <a:endParaRPr lang="ru-RU" sz="2800" dirty="0" smtClean="0">
              <a:solidFill>
                <a:srgbClr val="FF0000"/>
              </a:solidFill>
            </a:endParaRPr>
          </a:p>
          <a:p>
            <a:r>
              <a:rPr lang="ru-RU" sz="2800" dirty="0" smtClean="0">
                <a:solidFill>
                  <a:srgbClr val="FF0000"/>
                </a:solidFill>
              </a:rPr>
              <a:t>Самая </a:t>
            </a:r>
            <a:r>
              <a:rPr lang="ru-RU" sz="2800" dirty="0">
                <a:solidFill>
                  <a:srgbClr val="FF0000"/>
                </a:solidFill>
              </a:rPr>
              <a:t>известная из работ </a:t>
            </a:r>
            <a:r>
              <a:rPr lang="ru-RU" sz="2800" dirty="0" err="1">
                <a:solidFill>
                  <a:srgbClr val="FF0000"/>
                </a:solidFill>
              </a:rPr>
              <a:t>Крамера</a:t>
            </a:r>
            <a:r>
              <a:rPr lang="ru-RU" sz="2800" dirty="0">
                <a:solidFill>
                  <a:srgbClr val="FF0000"/>
                </a:solidFill>
              </a:rPr>
              <a:t> — изданный незадолго до кончины трактат «Введение в анализ алгебраических кривых»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Крамер провёл классификацию алгебраических кривых до пятого порядка включительно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Крамер рассмотрел систему произвольного количества линейных уравнений с квадратной </a:t>
            </a:r>
            <a:r>
              <a:rPr lang="ru-RU" sz="2800" dirty="0" smtClean="0">
                <a:solidFill>
                  <a:srgbClr val="FF0000"/>
                </a:solidFill>
              </a:rPr>
              <a:t>матрицей</a:t>
            </a:r>
            <a:endParaRPr lang="ru-RU" sz="2800" dirty="0">
              <a:solidFill>
                <a:srgbClr val="FF0000"/>
              </a:solidFill>
            </a:endParaRPr>
          </a:p>
          <a:p>
            <a:pPr marL="45720" indent="0">
              <a:buNone/>
            </a:pP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90702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Около 1740 года Иоганн Бернулли поручает </a:t>
            </a:r>
            <a:r>
              <a:rPr lang="ru-RU" dirty="0" err="1"/>
              <a:t>Крамеру</a:t>
            </a:r>
            <a:r>
              <a:rPr lang="ru-RU" dirty="0"/>
              <a:t> хлопоты по изданию сборника собрания своих трудов. В 1742 году Крамер публикует сборник в 4 томах, а вскоре (1744) выпускает аналогичный (посмертный) сборник работ Якоба Бернулли и двухтомник переписки Лейбница с Иоганном Бернулли. Все эти издания имели огромный резонанс в научном мире.</a:t>
            </a:r>
          </a:p>
        </p:txBody>
      </p:sp>
    </p:spTree>
    <p:extLst>
      <p:ext uri="{BB962C8B-B14F-4D97-AF65-F5344CB8AC3E}">
        <p14:creationId xmlns:p14="http://schemas.microsoft.com/office/powerpoint/2010/main" val="266088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731520"/>
            <a:ext cx="6644208" cy="507374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b="1" dirty="0">
                <a:solidFill>
                  <a:srgbClr val="FFFF00"/>
                </a:solidFill>
              </a:rPr>
              <a:t>В свободное от преподавания время Крамер пишет многочисленные статьи на самые разные темы: геометрия, история математики, философия, приложения теории вероятностей.</a:t>
            </a:r>
          </a:p>
          <a:p>
            <a:endParaRPr lang="ru-RU" dirty="0"/>
          </a:p>
        </p:txBody>
      </p:sp>
      <p:pic>
        <p:nvPicPr>
          <p:cNvPr id="2050" name="Picture 2" descr="C:\Users\Танюшка\Desktop\imagesgyujk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068960"/>
            <a:ext cx="19431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71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71600" y="2016250"/>
            <a:ext cx="6800799" cy="405078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3200" b="1" dirty="0" smtClean="0">
                <a:solidFill>
                  <a:srgbClr val="7030A0"/>
                </a:solidFill>
              </a:rPr>
              <a:t>В 1751году Крамер </a:t>
            </a:r>
            <a:r>
              <a:rPr lang="ru-RU" sz="3200" b="1" dirty="0">
                <a:solidFill>
                  <a:srgbClr val="7030A0"/>
                </a:solidFill>
              </a:rPr>
              <a:t>получает серьёзную травму после дорожного инцидента с каретой. Доктор рекомендует ему отдохнуть на французском курорте, но там его состояние ухудшается, и 4 января 1752 года Крамер умирает.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60648"/>
            <a:ext cx="817655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Последние годы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Крамера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928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967335"/>
            <a:ext cx="715704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Благодарю за внимание!!!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978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Сетка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397</TotalTime>
  <Words>193</Words>
  <Application>Microsoft Office PowerPoint</Application>
  <PresentationFormat>Экран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Воздушный поток</vt:lpstr>
      <vt:lpstr>Кутюр</vt:lpstr>
      <vt:lpstr>Кнопка</vt:lpstr>
      <vt:lpstr>Апекс</vt:lpstr>
      <vt:lpstr>Эркер</vt:lpstr>
      <vt:lpstr>Сетка</vt:lpstr>
      <vt:lpstr>Аспект</vt:lpstr>
      <vt:lpstr>Аптека</vt:lpstr>
      <vt:lpstr>                         Выполнила: ст-ка                             гр.2Л21                             Назарова Алина</vt:lpstr>
      <vt:lpstr>Габриэль Крамер  (31 июля 1704, Женева, Швейцария—4 января 1752, Баньоль-сюр-Сез, Франция) Биография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Габриэль Крамер  (31 июля 1704, Женева, Швейцария—4 января 1752, Баньоль-сюр-Сез, Франция) Биография</dc:title>
  <dc:creator>Танюшка</dc:creator>
  <cp:lastModifiedBy>Танюшка</cp:lastModifiedBy>
  <cp:revision>9</cp:revision>
  <dcterms:created xsi:type="dcterms:W3CDTF">2012-10-24T11:19:25Z</dcterms:created>
  <dcterms:modified xsi:type="dcterms:W3CDTF">2012-10-24T18:07:07Z</dcterms:modified>
</cp:coreProperties>
</file>