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45" d="100"/>
          <a:sy n="45" d="100"/>
        </p:scale>
        <p:origin x="-123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8C03D-2167-456F-AE63-D38C2BEDAD8D}" type="datetimeFigureOut">
              <a:rPr lang="ru-RU" smtClean="0"/>
              <a:t>24.12.2012</a:t>
            </a:fld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9F5478CC-F09A-4E24-9AC7-20328F325B7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Содержимое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8C03D-2167-456F-AE63-D38C2BEDAD8D}" type="datetimeFigureOut">
              <a:rPr lang="ru-RU" smtClean="0"/>
              <a:t>24.12.2012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9F5478CC-F09A-4E24-9AC7-20328F325B7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8C03D-2167-456F-AE63-D38C2BEDAD8D}" type="datetimeFigureOut">
              <a:rPr lang="ru-RU" smtClean="0"/>
              <a:t>24.12.2012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5478CC-F09A-4E24-9AC7-20328F325B71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8C03D-2167-456F-AE63-D38C2BEDAD8D}" type="datetimeFigureOut">
              <a:rPr lang="ru-RU" smtClean="0"/>
              <a:t>24.12.2012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5478CC-F09A-4E24-9AC7-20328F325B7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Содержимое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8C03D-2167-456F-AE63-D38C2BEDAD8D}" type="datetimeFigureOut">
              <a:rPr lang="ru-RU" smtClean="0"/>
              <a:t>24.12.2012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9F5478CC-F09A-4E24-9AC7-20328F325B71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8C03D-2167-456F-AE63-D38C2BEDAD8D}" type="datetimeFigureOut">
              <a:rPr lang="ru-RU" smtClean="0"/>
              <a:t>24.12.2012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5478CC-F09A-4E24-9AC7-20328F325B7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8C03D-2167-456F-AE63-D38C2BEDAD8D}" type="datetimeFigureOut">
              <a:rPr lang="ru-RU" smtClean="0"/>
              <a:t>24.12.2012</a:t>
            </a:fld>
            <a:endParaRPr lang="ru-RU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5478CC-F09A-4E24-9AC7-20328F325B7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8C03D-2167-456F-AE63-D38C2BEDAD8D}" type="datetimeFigureOut">
              <a:rPr lang="ru-RU" smtClean="0"/>
              <a:t>24.12.2012</a:t>
            </a:fld>
            <a:endParaRPr lang="ru-RU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5478CC-F09A-4E24-9AC7-20328F325B7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8C03D-2167-456F-AE63-D38C2BEDAD8D}" type="datetimeFigureOut">
              <a:rPr lang="ru-RU" smtClean="0"/>
              <a:t>24.12.2012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5478CC-F09A-4E24-9AC7-20328F325B71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8C03D-2167-456F-AE63-D38C2BEDAD8D}" type="datetimeFigureOut">
              <a:rPr lang="ru-RU" smtClean="0"/>
              <a:t>24.12.2012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5478CC-F09A-4E24-9AC7-20328F325B7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8C03D-2167-456F-AE63-D38C2BEDAD8D}" type="datetimeFigureOut">
              <a:rPr lang="ru-RU" smtClean="0"/>
              <a:t>24.12.2012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5478CC-F09A-4E24-9AC7-20328F325B7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B9C8C03D-2167-456F-AE63-D38C2BEDAD8D}" type="datetimeFigureOut">
              <a:rPr lang="ru-RU" smtClean="0"/>
              <a:t>24.12.2012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9F5478CC-F09A-4E24-9AC7-20328F325B71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pPr algn="r"/>
            <a:r>
              <a:rPr lang="ru-RU" sz="2000" dirty="0" smtClean="0"/>
              <a:t>Выполнила: Зайцева  </a:t>
            </a:r>
            <a:r>
              <a:rPr lang="ru-RU" sz="2000" dirty="0" err="1" smtClean="0"/>
              <a:t>юлия</a:t>
            </a: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/>
              <a:t>                                                                                                                      группа 2г21</a:t>
            </a:r>
            <a:endParaRPr lang="ru-RU" sz="2000" dirty="0"/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395536" y="1412776"/>
            <a:ext cx="8748464" cy="914400"/>
          </a:xfrm>
        </p:spPr>
        <p:txBody>
          <a:bodyPr>
            <a:normAutofit/>
          </a:bodyPr>
          <a:lstStyle/>
          <a:p>
            <a:r>
              <a:rPr lang="ru-RU" sz="4400" b="1" dirty="0" smtClean="0">
                <a:latin typeface="Batang" pitchFamily="18" charset="-127"/>
                <a:ea typeface="Batang" pitchFamily="18" charset="-127"/>
              </a:rPr>
              <a:t>Полярная система координат</a:t>
            </a:r>
            <a:endParaRPr lang="ru-RU" sz="4400" b="1" dirty="0">
              <a:latin typeface="Batang" pitchFamily="18" charset="-127"/>
              <a:ea typeface="Batang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Содержимое 5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ru-RU" sz="4000" b="1" dirty="0" smtClean="0"/>
              <a:t>Полярная система координат</a:t>
            </a:r>
            <a:r>
              <a:rPr lang="ru-RU" sz="4000" dirty="0" smtClean="0"/>
              <a:t> </a:t>
            </a:r>
            <a:r>
              <a:rPr lang="ru-RU" sz="4000" dirty="0" smtClean="0"/>
              <a:t>- двумерная </a:t>
            </a:r>
            <a:r>
              <a:rPr lang="ru-RU" sz="4000" dirty="0" smtClean="0"/>
              <a:t>система координат, в которой каждая точка на плоскости определяется двумя числами — полярным углом и полярным радиусом.</a:t>
            </a:r>
            <a:endParaRPr lang="ru-RU" sz="4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flipV="1">
            <a:off x="304800" y="0"/>
            <a:ext cx="8686800" cy="457200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1052736"/>
            <a:ext cx="8686800" cy="5027389"/>
          </a:xfrm>
        </p:spPr>
        <p:txBody>
          <a:bodyPr/>
          <a:lstStyle/>
          <a:p>
            <a:pPr>
              <a:buNone/>
            </a:pPr>
            <a:r>
              <a:rPr lang="ru-RU" dirty="0" smtClean="0"/>
              <a:t>   Полярная </a:t>
            </a:r>
            <a:r>
              <a:rPr lang="ru-RU" dirty="0" smtClean="0"/>
              <a:t>сетка, на которой </a:t>
            </a:r>
            <a:r>
              <a:rPr lang="ru-RU" dirty="0" smtClean="0"/>
              <a:t>отложено несколько </a:t>
            </a:r>
            <a:r>
              <a:rPr lang="ru-RU" dirty="0" smtClean="0"/>
              <a:t>углов с пометками в градусах.</a:t>
            </a:r>
            <a:endParaRPr lang="ru-RU" dirty="0"/>
          </a:p>
        </p:txBody>
      </p:sp>
      <p:pic>
        <p:nvPicPr>
          <p:cNvPr id="4" name="Рисунок 3" descr="250px-Polar_graph_paper.svg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547664" y="2060849"/>
            <a:ext cx="5762625" cy="479715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908720"/>
            <a:ext cx="8686800" cy="594928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dirty="0" smtClean="0">
                <a:solidFill>
                  <a:schemeClr val="tx1"/>
                </a:solidFill>
              </a:rPr>
              <a:t>   Введение </a:t>
            </a:r>
            <a:r>
              <a:rPr lang="ru-RU" dirty="0" smtClean="0">
                <a:solidFill>
                  <a:schemeClr val="tx1"/>
                </a:solidFill>
              </a:rPr>
              <a:t>термина «полярные координаты» приписывают </a:t>
            </a:r>
            <a:r>
              <a:rPr lang="ru-RU" dirty="0" err="1" smtClean="0">
                <a:solidFill>
                  <a:schemeClr val="tx1"/>
                </a:solidFill>
              </a:rPr>
              <a:t>Грегорио</a:t>
            </a:r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dirty="0" err="1" smtClean="0">
                <a:solidFill>
                  <a:schemeClr val="tx1"/>
                </a:solidFill>
              </a:rPr>
              <a:t>Фонтано</a:t>
            </a:r>
            <a:r>
              <a:rPr lang="ru-RU" dirty="0" smtClean="0">
                <a:solidFill>
                  <a:schemeClr val="tx1"/>
                </a:solidFill>
              </a:rPr>
              <a:t>. </a:t>
            </a:r>
            <a:r>
              <a:rPr lang="ru-RU" dirty="0" smtClean="0">
                <a:solidFill>
                  <a:schemeClr val="tx1"/>
                </a:solidFill>
              </a:rPr>
              <a:t>В английский язык термин попал через перевод трактата </a:t>
            </a:r>
            <a:r>
              <a:rPr lang="ru-RU" dirty="0" err="1" smtClean="0">
                <a:solidFill>
                  <a:schemeClr val="tx1"/>
                </a:solidFill>
              </a:rPr>
              <a:t>Сильвестра</a:t>
            </a:r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dirty="0" err="1" smtClean="0">
                <a:solidFill>
                  <a:schemeClr val="tx1"/>
                </a:solidFill>
              </a:rPr>
              <a:t>Лакруа</a:t>
            </a:r>
            <a:r>
              <a:rPr lang="ru-RU" dirty="0" smtClean="0">
                <a:solidFill>
                  <a:schemeClr val="tx1"/>
                </a:solidFill>
              </a:rPr>
              <a:t> «Дифференциальное и интегральное исчисление», выполненного в 1816 </a:t>
            </a:r>
            <a:r>
              <a:rPr lang="ru-RU" dirty="0" smtClean="0">
                <a:solidFill>
                  <a:schemeClr val="tx1"/>
                </a:solidFill>
              </a:rPr>
              <a:t>году Джорджем </a:t>
            </a:r>
            <a:r>
              <a:rPr lang="ru-RU" dirty="0" err="1" smtClean="0">
                <a:solidFill>
                  <a:schemeClr val="tx1"/>
                </a:solidFill>
              </a:rPr>
              <a:t>Пикоком</a:t>
            </a:r>
            <a:r>
              <a:rPr lang="ru-RU" dirty="0" smtClean="0">
                <a:solidFill>
                  <a:schemeClr val="tx1"/>
                </a:solidFill>
              </a:rPr>
              <a:t>. </a:t>
            </a:r>
            <a:r>
              <a:rPr lang="ru-RU" dirty="0" smtClean="0">
                <a:solidFill>
                  <a:schemeClr val="tx1"/>
                </a:solidFill>
              </a:rPr>
              <a:t>Для трёхмерного пространства полярные координаты впервые предложил </a:t>
            </a:r>
            <a:r>
              <a:rPr lang="ru-RU" dirty="0" err="1" smtClean="0">
                <a:solidFill>
                  <a:schemeClr val="tx1"/>
                </a:solidFill>
              </a:rPr>
              <a:t>Алекси</a:t>
            </a:r>
            <a:r>
              <a:rPr lang="ru-RU" dirty="0" smtClean="0">
                <a:solidFill>
                  <a:schemeClr val="tx1"/>
                </a:solidFill>
              </a:rPr>
              <a:t> Клеро, а </a:t>
            </a:r>
            <a:r>
              <a:rPr lang="ru-RU" dirty="0" smtClean="0">
                <a:solidFill>
                  <a:schemeClr val="tx1"/>
                </a:solidFill>
              </a:rPr>
              <a:t>Леонардо </a:t>
            </a:r>
            <a:r>
              <a:rPr lang="ru-RU" dirty="0" smtClean="0">
                <a:solidFill>
                  <a:schemeClr val="tx1"/>
                </a:solidFill>
              </a:rPr>
              <a:t>Эйлер был первым, кто разработал соответствующую систему.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 smtClean="0"/>
              <a:t>Графичское</a:t>
            </a:r>
            <a:r>
              <a:rPr lang="ru-RU" dirty="0" smtClean="0"/>
              <a:t> представление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dirty="0" smtClean="0"/>
              <a:t>   Точка </a:t>
            </a:r>
            <a:r>
              <a:rPr lang="ru-RU" dirty="0" smtClean="0"/>
              <a:t>в полярной системе </a:t>
            </a:r>
            <a:r>
              <a:rPr lang="ru-RU" dirty="0" smtClean="0"/>
              <a:t>координат</a:t>
            </a:r>
            <a:endParaRPr lang="ru-RU" dirty="0"/>
          </a:p>
        </p:txBody>
      </p:sp>
      <p:pic>
        <p:nvPicPr>
          <p:cNvPr id="5" name="Рисунок 4" descr="504px-Polar_coordinates.svg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195736" y="1484784"/>
            <a:ext cx="5616624" cy="56007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Окружность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dirty="0" smtClean="0"/>
              <a:t>Круг, заданный уравнением </a:t>
            </a:r>
            <a:r>
              <a:rPr lang="en-US" dirty="0" smtClean="0"/>
              <a:t>r</a:t>
            </a:r>
            <a:r>
              <a:rPr lang="ru-RU" dirty="0" smtClean="0"/>
              <a:t>(</a:t>
            </a:r>
            <a:r>
              <a:rPr lang="el-GR" dirty="0" smtClean="0">
                <a:latin typeface="Times New Roman"/>
                <a:cs typeface="Times New Roman"/>
              </a:rPr>
              <a:t>φ</a:t>
            </a:r>
            <a:r>
              <a:rPr lang="ru-RU" dirty="0" smtClean="0">
                <a:latin typeface="Times New Roman"/>
                <a:cs typeface="Times New Roman"/>
              </a:rPr>
              <a:t>)=1</a:t>
            </a:r>
            <a:endParaRPr lang="ru-RU" dirty="0"/>
          </a:p>
        </p:txBody>
      </p:sp>
      <p:pic>
        <p:nvPicPr>
          <p:cNvPr id="4" name="Рисунок 3" descr="300px-Circle_r=1.svg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411760" y="2204864"/>
            <a:ext cx="4824536" cy="424847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sz="4000" dirty="0" smtClean="0"/>
              <a:t>   Общее </a:t>
            </a:r>
            <a:r>
              <a:rPr lang="ru-RU" sz="4000" dirty="0" smtClean="0"/>
              <a:t>уравнение окружности с центром в </a:t>
            </a:r>
            <a:r>
              <a:rPr lang="ru-RU" sz="4000" dirty="0" smtClean="0"/>
              <a:t>(</a:t>
            </a:r>
            <a:r>
              <a:rPr lang="en-US" sz="4000" dirty="0" smtClean="0"/>
              <a:t>r</a:t>
            </a:r>
            <a:r>
              <a:rPr lang="ru-RU" sz="4000" dirty="0" smtClean="0"/>
              <a:t>, </a:t>
            </a:r>
            <a:r>
              <a:rPr lang="el-GR" sz="4000" dirty="0" smtClean="0">
                <a:latin typeface="Times New Roman"/>
                <a:cs typeface="Times New Roman"/>
              </a:rPr>
              <a:t>θ</a:t>
            </a:r>
            <a:r>
              <a:rPr lang="ru-RU" sz="4000" dirty="0" smtClean="0"/>
              <a:t>) </a:t>
            </a:r>
            <a:r>
              <a:rPr lang="ru-RU" sz="4000" dirty="0" smtClean="0"/>
              <a:t>и радиусом  имеет вид</a:t>
            </a:r>
            <a:r>
              <a:rPr lang="ru-RU" sz="4000" dirty="0" smtClean="0"/>
              <a:t>:</a:t>
            </a:r>
          </a:p>
          <a:p>
            <a:pPr>
              <a:buNone/>
            </a:pPr>
            <a:r>
              <a:rPr lang="ru-RU" sz="4000" dirty="0" smtClean="0"/>
              <a:t>    </a:t>
            </a:r>
            <a:r>
              <a:rPr lang="en-US" sz="4000" dirty="0" smtClean="0"/>
              <a:t>r</a:t>
            </a:r>
            <a:r>
              <a:rPr lang="en-US" sz="4000" baseline="30000" dirty="0" smtClean="0"/>
              <a:t>2</a:t>
            </a:r>
            <a:r>
              <a:rPr lang="en-US" sz="4000" dirty="0" smtClean="0"/>
              <a:t>-rr</a:t>
            </a:r>
            <a:r>
              <a:rPr lang="en-US" sz="4000" baseline="-25000" dirty="0" smtClean="0"/>
              <a:t>0</a:t>
            </a:r>
            <a:r>
              <a:rPr lang="en-US" sz="4000" dirty="0" smtClean="0"/>
              <a:t>cos(φ-θ</a:t>
            </a:r>
            <a:r>
              <a:rPr lang="en-US" sz="4000" dirty="0" smtClean="0"/>
              <a:t>)+r</a:t>
            </a:r>
            <a:r>
              <a:rPr lang="en-US" sz="4000" baseline="30000" dirty="0" smtClean="0"/>
              <a:t>2</a:t>
            </a:r>
            <a:r>
              <a:rPr lang="en-US" sz="4000" baseline="-25000" dirty="0" smtClean="0"/>
              <a:t>0</a:t>
            </a:r>
            <a:r>
              <a:rPr lang="en-US" sz="4000" dirty="0" smtClean="0"/>
              <a:t>=a</a:t>
            </a:r>
            <a:r>
              <a:rPr lang="en-US" sz="4000" baseline="30000" dirty="0" smtClean="0"/>
              <a:t>2</a:t>
            </a:r>
            <a:endParaRPr lang="ru-RU" sz="4000" dirty="0" smtClean="0"/>
          </a:p>
          <a:p>
            <a:pPr>
              <a:buNone/>
            </a:pPr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Прямая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dirty="0" smtClean="0"/>
              <a:t>   Радиальные</a:t>
            </a:r>
            <a:r>
              <a:rPr lang="ru-RU" dirty="0" smtClean="0"/>
              <a:t> </a:t>
            </a:r>
            <a:r>
              <a:rPr lang="ru-RU" dirty="0" smtClean="0"/>
              <a:t>прямые - те</a:t>
            </a:r>
            <a:r>
              <a:rPr lang="ru-RU" dirty="0" smtClean="0"/>
              <a:t>, которые проходят через </a:t>
            </a:r>
            <a:r>
              <a:rPr lang="ru-RU" dirty="0" smtClean="0"/>
              <a:t>полюс, </a:t>
            </a:r>
            <a:r>
              <a:rPr lang="ru-RU" dirty="0" smtClean="0"/>
              <a:t>определяются </a:t>
            </a:r>
            <a:r>
              <a:rPr lang="ru-RU" dirty="0" smtClean="0"/>
              <a:t>уравнением:  </a:t>
            </a:r>
            <a:r>
              <a:rPr lang="el-GR" sz="4000" dirty="0" smtClean="0">
                <a:latin typeface="Times New Roman"/>
                <a:cs typeface="Times New Roman"/>
              </a:rPr>
              <a:t>φ</a:t>
            </a:r>
            <a:r>
              <a:rPr lang="ru-RU" sz="4000" dirty="0" smtClean="0">
                <a:latin typeface="Times New Roman"/>
                <a:cs typeface="Times New Roman"/>
              </a:rPr>
              <a:t>=</a:t>
            </a:r>
            <a:r>
              <a:rPr lang="el-GR" sz="4000" dirty="0" smtClean="0">
                <a:latin typeface="Times New Roman"/>
                <a:cs typeface="Times New Roman"/>
              </a:rPr>
              <a:t>θ</a:t>
            </a:r>
            <a:endParaRPr lang="ru-RU" sz="4000" dirty="0" smtClean="0"/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Полярная роза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dirty="0" smtClean="0"/>
              <a:t>   Полярная </a:t>
            </a:r>
            <a:r>
              <a:rPr lang="ru-RU" dirty="0" smtClean="0"/>
              <a:t>роза — известная математическая кривая, похожая на цветок с лепестками. Она может быть определена простым уравнением в полярных координатах:</a:t>
            </a:r>
          </a:p>
          <a:p>
            <a:pPr>
              <a:buNone/>
            </a:pPr>
            <a:r>
              <a:rPr lang="ru-RU" dirty="0" smtClean="0"/>
              <a:t>    </a:t>
            </a:r>
            <a:r>
              <a:rPr lang="en-US" dirty="0" smtClean="0"/>
              <a:t>r</a:t>
            </a:r>
            <a:r>
              <a:rPr lang="en-US" dirty="0" smtClean="0"/>
              <a:t>(φ</a:t>
            </a:r>
            <a:r>
              <a:rPr lang="en-US" dirty="0" smtClean="0"/>
              <a:t>) =</a:t>
            </a:r>
            <a:r>
              <a:rPr lang="en-US" dirty="0" err="1" smtClean="0"/>
              <a:t>acos</a:t>
            </a:r>
            <a:r>
              <a:rPr lang="en-US" dirty="0" smtClean="0"/>
              <a:t>(kφ-θ</a:t>
            </a:r>
            <a:r>
              <a:rPr lang="en-US" baseline="-25000" dirty="0" smtClean="0"/>
              <a:t>0</a:t>
            </a:r>
            <a:r>
              <a:rPr lang="en-US" dirty="0" smtClean="0"/>
              <a:t>)</a:t>
            </a:r>
            <a:endParaRPr lang="ru-RU" dirty="0" smtClean="0"/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304800" y="404664"/>
            <a:ext cx="8686800" cy="5675461"/>
          </a:xfrm>
        </p:spPr>
        <p:txBody>
          <a:bodyPr/>
          <a:lstStyle/>
          <a:p>
            <a:pPr>
              <a:buNone/>
            </a:pPr>
            <a:r>
              <a:rPr lang="ru-RU" dirty="0" smtClean="0"/>
              <a:t>   Полярная роза</a:t>
            </a:r>
            <a:r>
              <a:rPr lang="ru-RU" dirty="0" smtClean="0"/>
              <a:t> задана </a:t>
            </a:r>
            <a:r>
              <a:rPr lang="ru-RU" dirty="0" smtClean="0"/>
              <a:t>уравнением:</a:t>
            </a:r>
          </a:p>
          <a:p>
            <a:pPr>
              <a:buNone/>
            </a:pPr>
            <a:r>
              <a:rPr lang="ru-RU" dirty="0" smtClean="0"/>
              <a:t> </a:t>
            </a:r>
            <a:r>
              <a:rPr lang="ru-RU" dirty="0" smtClean="0"/>
              <a:t>  </a:t>
            </a:r>
            <a:r>
              <a:rPr lang="en-US" dirty="0" smtClean="0"/>
              <a:t>r(</a:t>
            </a:r>
            <a:r>
              <a:rPr lang="el-GR" dirty="0" smtClean="0">
                <a:latin typeface="Times New Roman"/>
                <a:cs typeface="Times New Roman"/>
              </a:rPr>
              <a:t>φ</a:t>
            </a:r>
            <a:r>
              <a:rPr lang="en-US" dirty="0" smtClean="0">
                <a:latin typeface="Times New Roman"/>
                <a:cs typeface="Times New Roman"/>
              </a:rPr>
              <a:t>)=2sin4</a:t>
            </a:r>
            <a:r>
              <a:rPr lang="el-GR" dirty="0" smtClean="0">
                <a:latin typeface="Times New Roman"/>
                <a:cs typeface="Times New Roman"/>
              </a:rPr>
              <a:t>φ</a:t>
            </a:r>
            <a:endParaRPr lang="ru-RU" dirty="0"/>
          </a:p>
        </p:txBody>
      </p:sp>
      <p:pic>
        <p:nvPicPr>
          <p:cNvPr id="6" name="Рисунок 5" descr="300px-Rose_2sin(4theta).svg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907704" y="1556792"/>
            <a:ext cx="5904656" cy="530120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Архимедова Спираль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dirty="0" smtClean="0"/>
              <a:t>   Архимедова </a:t>
            </a:r>
            <a:r>
              <a:rPr lang="ru-RU" dirty="0" smtClean="0"/>
              <a:t>спираль названа в честь её изобретателя, древнегреческого </a:t>
            </a:r>
            <a:r>
              <a:rPr lang="ru-RU" dirty="0" smtClean="0"/>
              <a:t>математика Архимеда</a:t>
            </a:r>
            <a:r>
              <a:rPr lang="ru-RU" dirty="0" smtClean="0"/>
              <a:t>. Эту спираль можно определить с помощью простого полярного уравнения:</a:t>
            </a:r>
          </a:p>
          <a:p>
            <a:pPr>
              <a:buNone/>
            </a:pPr>
            <a:r>
              <a:rPr lang="en-US" dirty="0" smtClean="0"/>
              <a:t>    r(</a:t>
            </a:r>
            <a:r>
              <a:rPr lang="el-GR" dirty="0" smtClean="0">
                <a:latin typeface="Times New Roman"/>
                <a:cs typeface="Times New Roman"/>
              </a:rPr>
              <a:t>φ</a:t>
            </a:r>
            <a:r>
              <a:rPr lang="en-US" dirty="0" smtClean="0">
                <a:latin typeface="Times New Roman"/>
                <a:cs typeface="Times New Roman"/>
              </a:rPr>
              <a:t>)=</a:t>
            </a:r>
            <a:r>
              <a:rPr lang="en-US" dirty="0" err="1" smtClean="0">
                <a:latin typeface="Times New Roman"/>
                <a:cs typeface="Times New Roman"/>
              </a:rPr>
              <a:t>a+b</a:t>
            </a:r>
            <a:r>
              <a:rPr lang="el-GR" dirty="0" smtClean="0">
                <a:latin typeface="Times New Roman"/>
                <a:cs typeface="Times New Roman"/>
              </a:rPr>
              <a:t>φ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0"/>
            <a:ext cx="8686800" cy="6080125"/>
          </a:xfrm>
        </p:spPr>
        <p:txBody>
          <a:bodyPr/>
          <a:lstStyle/>
          <a:p>
            <a:pPr>
              <a:buNone/>
            </a:pPr>
            <a:r>
              <a:rPr lang="en-US" dirty="0" smtClean="0"/>
              <a:t>   </a:t>
            </a:r>
            <a:r>
              <a:rPr lang="ru-RU" dirty="0" smtClean="0"/>
              <a:t>Одна </a:t>
            </a:r>
            <a:r>
              <a:rPr lang="ru-RU" dirty="0" smtClean="0"/>
              <a:t>из ветвей спирали Архимеда, задаваемая уравнением  для </a:t>
            </a:r>
            <a:endParaRPr lang="en-US" dirty="0" smtClean="0"/>
          </a:p>
          <a:p>
            <a:pPr>
              <a:buNone/>
            </a:pPr>
            <a:r>
              <a:rPr lang="en-US" dirty="0" smtClean="0"/>
              <a:t>   r(φ</a:t>
            </a:r>
            <a:r>
              <a:rPr lang="en-US" dirty="0" smtClean="0"/>
              <a:t>)=φ </a:t>
            </a:r>
            <a:r>
              <a:rPr lang="ru-RU" dirty="0" smtClean="0"/>
              <a:t>для 0</a:t>
            </a:r>
            <a:r>
              <a:rPr lang="en-US" dirty="0" smtClean="0"/>
              <a:t>&lt;θ&lt;6π</a:t>
            </a:r>
            <a:endParaRPr lang="ru-RU" dirty="0" smtClean="0"/>
          </a:p>
          <a:p>
            <a:endParaRPr lang="ru-RU" dirty="0"/>
          </a:p>
        </p:txBody>
      </p:sp>
      <p:pic>
        <p:nvPicPr>
          <p:cNvPr id="4" name="Рисунок 3" descr="346px-Archimedian_spiral.svg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195736" y="1781174"/>
            <a:ext cx="5400599" cy="481617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Цилиндрические координаты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1268760"/>
            <a:ext cx="8686800" cy="5184576"/>
          </a:xfrm>
        </p:spPr>
        <p:txBody>
          <a:bodyPr/>
          <a:lstStyle/>
          <a:p>
            <a:pPr>
              <a:buNone/>
            </a:pPr>
            <a:r>
              <a:rPr lang="ru-RU" dirty="0" smtClean="0"/>
              <a:t>   </a:t>
            </a:r>
            <a:r>
              <a:rPr lang="ru-RU" dirty="0" smtClean="0"/>
              <a:t>Точка Р начертана в цилиндрической системе </a:t>
            </a:r>
            <a:r>
              <a:rPr lang="ru-RU" dirty="0" smtClean="0"/>
              <a:t>координат</a:t>
            </a:r>
            <a:endParaRPr lang="ru-RU" dirty="0"/>
          </a:p>
        </p:txBody>
      </p:sp>
      <p:pic>
        <p:nvPicPr>
          <p:cNvPr id="4" name="Рисунок 3" descr="360px-Cylindrical_Coordinates.svg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915816" y="2348880"/>
            <a:ext cx="4680520" cy="450912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Сферические координаты</a:t>
            </a:r>
            <a:endParaRPr lang="ru-RU" dirty="0"/>
          </a:p>
        </p:txBody>
      </p:sp>
      <p:pic>
        <p:nvPicPr>
          <p:cNvPr id="4" name="Содержимое 3" descr="250px-Spherical_with_grid.svg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971600" y="1340768"/>
            <a:ext cx="7488831" cy="5517232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0"/>
            <a:ext cx="8686800" cy="6080125"/>
          </a:xfrm>
        </p:spPr>
        <p:txBody>
          <a:bodyPr/>
          <a:lstStyle/>
          <a:p>
            <a:pPr>
              <a:buNone/>
            </a:pPr>
            <a:r>
              <a:rPr lang="ru-RU" dirty="0" smtClean="0"/>
              <a:t>  Фронт </a:t>
            </a:r>
            <a:r>
              <a:rPr lang="ru-RU" dirty="0" smtClean="0"/>
              <a:t>мощности звуковой волны промышленного громкоговорителя показан в сферических полярных координатах при шести частотах.</a:t>
            </a:r>
            <a:endParaRPr lang="ru-RU" dirty="0"/>
          </a:p>
        </p:txBody>
      </p:sp>
      <p:pic>
        <p:nvPicPr>
          <p:cNvPr id="4" name="Рисунок 3" descr="452px-Bosch_36W_column_loudspeaker_polar_pattern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835696" y="1988840"/>
            <a:ext cx="5400600" cy="486916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ru-RU" sz="5400" dirty="0" smtClean="0"/>
              <a:t> </a:t>
            </a:r>
          </a:p>
          <a:p>
            <a:pPr>
              <a:buNone/>
            </a:pPr>
            <a:r>
              <a:rPr lang="ru-RU" sz="5400" dirty="0" smtClean="0"/>
              <a:t> </a:t>
            </a:r>
            <a:r>
              <a:rPr lang="ru-RU" sz="5400" dirty="0" smtClean="0"/>
              <a:t>   Спасибо за внимание!</a:t>
            </a:r>
            <a:endParaRPr lang="ru-RU" sz="5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143</TotalTime>
  <Words>112</Words>
  <Application>Microsoft Office PowerPoint</Application>
  <PresentationFormat>Экран (4:3)</PresentationFormat>
  <Paragraphs>29</Paragraphs>
  <Slides>16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Трек</vt:lpstr>
      <vt:lpstr>Выполнила: Зайцева  юлия                                                                                                                       группа 2г21</vt:lpstr>
      <vt:lpstr>Слайд 2</vt:lpstr>
      <vt:lpstr>Слайд 3</vt:lpstr>
      <vt:lpstr>Слайд 4</vt:lpstr>
      <vt:lpstr>Графичское представление</vt:lpstr>
      <vt:lpstr>Окружность</vt:lpstr>
      <vt:lpstr>Слайд 7</vt:lpstr>
      <vt:lpstr>Прямая</vt:lpstr>
      <vt:lpstr>Полярная роза</vt:lpstr>
      <vt:lpstr>Слайд 10</vt:lpstr>
      <vt:lpstr>Архимедова Спираль</vt:lpstr>
      <vt:lpstr>Слайд 12</vt:lpstr>
      <vt:lpstr>Цилиндрические координаты</vt:lpstr>
      <vt:lpstr>Сферические координаты</vt:lpstr>
      <vt:lpstr>Слайд 15</vt:lpstr>
      <vt:lpstr>Слайд 16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Выполнила: Зайцева  юлия                                                                                                                       группа 2г21</dc:title>
  <dc:creator>123</dc:creator>
  <cp:lastModifiedBy>123</cp:lastModifiedBy>
  <cp:revision>15</cp:revision>
  <dcterms:created xsi:type="dcterms:W3CDTF">2012-12-24T09:13:16Z</dcterms:created>
  <dcterms:modified xsi:type="dcterms:W3CDTF">2012-12-24T11:37:13Z</dcterms:modified>
</cp:coreProperties>
</file>