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9F68F18-DE20-465C-9811-F2645635783C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1943D5-6441-474F-9355-A7C336AD8EF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63F607-609A-4CD7-8A20-C1B0414D5BA0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2AB6-4651-4270-B4FC-2CFE0D0E63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4AFCEF-C1F9-4F43-B051-DB17C7846C01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6B7E1-E29E-424D-B36C-C9D12CF006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817D8C-F606-48C4-86CC-748B2EEDA4DC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0B0DD-F805-4B81-A1F1-A0EE5790F4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D60D4B-D43B-4B63-91D8-0E9C070CFD12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D32F0-190D-4762-8264-14A1AE08E8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C4EC9-1841-40F3-995A-801C892E1353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741D6-17C0-4BE5-9C81-6CDA8B690F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B8382D-8E36-4C1C-BDBE-EF591F91C678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EEA11-FF79-4F97-8FBD-9BBCFF210D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70B6EC-7A70-458D-B7BB-458029117982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35F0BE-31E3-40E7-A35F-FE8289C083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3D18AE-1604-46E1-9F43-B76FA0865DA0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24DC4-E58B-4BE2-AD23-67D1B3B609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E910DE-8EFF-478F-ACD9-39D2DDAD70D7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3CF74-99A6-4EEC-915B-F68A24917B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917D0A-9403-474E-9BA5-655F8D3C04D0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B78A4-CE10-43E5-BBD5-62C21EC69F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C532EB12-59E9-454C-A6F4-14659AC9A9D8}" type="datetimeFigureOut">
              <a:rPr lang="ru-RU"/>
              <a:pPr/>
              <a:t>31.10.2013</a:t>
            </a:fld>
            <a:endParaRPr 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AF725D-D85C-4472-9A4E-047616C6BE5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 idx="4294967295"/>
          </p:nvPr>
        </p:nvPicPr>
        <p:blipFill>
          <a:blip r:embed="rId2">
            <a:lum bright="-36000"/>
          </a:blip>
          <a:srcRect/>
          <a:stretch>
            <a:fillRect/>
          </a:stretch>
        </p:blipFill>
        <p:spPr>
          <a:xfrm>
            <a:off x="468313" y="1773238"/>
            <a:ext cx="8321675" cy="2427287"/>
          </a:xfrm>
        </p:spPr>
      </p:pic>
      <p:sp>
        <p:nvSpPr>
          <p:cNvPr id="5" name="Прямоугольник 4"/>
          <p:cNvSpPr/>
          <p:nvPr/>
        </p:nvSpPr>
        <p:spPr>
          <a:xfrm>
            <a:off x="2339975" y="549275"/>
            <a:ext cx="4572000" cy="915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B539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Национальный исследовательский </a:t>
            </a:r>
          </a:p>
          <a:p>
            <a:pPr algn="ctr"/>
            <a:r>
              <a:rPr lang="ru-RU">
                <a:solidFill>
                  <a:srgbClr val="0B539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Томский политехнический университет</a:t>
            </a:r>
          </a:p>
          <a:p>
            <a:pPr algn="ctr"/>
            <a:r>
              <a:rPr lang="ru-RU">
                <a:solidFill>
                  <a:srgbClr val="0B539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Институт неразрушаещего контроля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4663" y="5084763"/>
            <a:ext cx="4572000" cy="915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>
                <a:solidFill>
                  <a:srgbClr val="0B539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Выполнил: </a:t>
            </a:r>
          </a:p>
          <a:p>
            <a:r>
              <a:rPr lang="ru-RU">
                <a:solidFill>
                  <a:srgbClr val="0B539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Лукашов Олег Гр: 1е31</a:t>
            </a:r>
          </a:p>
          <a:p>
            <a:endParaRPr lang="ru-RU">
              <a:solidFill>
                <a:srgbClr val="0B539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5" y="6143625"/>
            <a:ext cx="13128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Томск, 2011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4221163"/>
            <a:ext cx="8543925" cy="18335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	Человечество всегда стремилось к некоторого рода предсказаниям. Любая наука основана на этом. Однако предвидение фактов не может быть абсолютным, каким бы обоснованным оно не казалось. У нас не может быть абсолютной уверенности в том, что наше предвидение не будет опровергнуто опытом.</a:t>
            </a:r>
          </a:p>
        </p:txBody>
      </p:sp>
      <p:pic>
        <p:nvPicPr>
          <p:cNvPr id="4" name="Рисунок 3" descr="magiya-glavna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31" y="193335"/>
            <a:ext cx="5429288" cy="3812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395288" y="4076700"/>
            <a:ext cx="8401050" cy="18335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	История теории вероятности содержит очень много неожиданных парадоксов. По мнению Карла Пирсона, в математике нет другого такого раздела науки, в котором так же легко совершить ошибку. Даже само высказывание "вычислить вероятность" содержит парадокс. Ведь вероятность, в противоположность достоверности, есть то, чего не знают.</a:t>
            </a:r>
          </a:p>
        </p:txBody>
      </p:sp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2357438" y="62865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Карл Пирсон</a:t>
            </a:r>
            <a:r>
              <a:rPr lang="ru-RU">
                <a:latin typeface="Constantia" pitchFamily="18" charset="0"/>
              </a:rPr>
              <a:t> — английский математик.</a:t>
            </a:r>
          </a:p>
        </p:txBody>
      </p:sp>
      <p:pic>
        <p:nvPicPr>
          <p:cNvPr id="5" name="Рисунок 4" descr="pearson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3740">
            <a:off x="709601" y="385905"/>
            <a:ext cx="3173051" cy="35531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388" y="4292600"/>
            <a:ext cx="3857625" cy="15716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/>
              <a:t>	</a:t>
            </a:r>
            <a:r>
              <a:rPr lang="ru-RU" sz="2000"/>
              <a:t>Возникновение теории вероятностей как науки относят к средним векам и первым попыткам математического анализа </a:t>
            </a:r>
            <a:r>
              <a:rPr lang="ru-RU" sz="2000" u="sng"/>
              <a:t>азартных игр</a:t>
            </a:r>
            <a:r>
              <a:rPr lang="ru-RU" sz="2000"/>
              <a:t> (орлянка, кости, рулетка).</a:t>
            </a:r>
          </a:p>
        </p:txBody>
      </p:sp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4716463" y="4271963"/>
            <a:ext cx="3857625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Эти игры с незапамятных времен создавались рядом поколений именно так, чтобы в них исход опыта был независим от поддающихся наблюдению условий опыта, был чисто случайным. Самое слово «азарт» (фр. «le hazard») означает «случай». </a:t>
            </a:r>
          </a:p>
        </p:txBody>
      </p:sp>
      <p:pic>
        <p:nvPicPr>
          <p:cNvPr id="5" name="Рисунок 4" descr="3-BAKHRUSH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50" y="335195"/>
            <a:ext cx="3286147" cy="36353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play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365" y="1358882"/>
            <a:ext cx="3429024" cy="26060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4076700"/>
            <a:ext cx="8715375" cy="26431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Схемы азартных игр дают исключительные по простоте и прозрачности модели случайных явлений, позволяющие в наиболее отчетливой форме наблюдать и изучать управляющие ими специфические законы; а возможность неограниченно повторять один и тот же опыт обеспечивает экспериментальную проверку этих законов в условиях действительной массовости явлений. Вплоть до настоящего времени примеры из области азартных игр и аналогичные им задачи  широко употребляются при изучении теории вероятностей как упрощенные модели случайных явлений, иллюстрирующие в наиболее простом и наглядном виде основные законы и правила теории вероятностей.</a:t>
            </a:r>
          </a:p>
        </p:txBody>
      </p:sp>
      <p:pic>
        <p:nvPicPr>
          <p:cNvPr id="4" name="Рисунок 3" descr="72ce7504c0839c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" y="3169"/>
            <a:ext cx="6043316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179388" y="4810125"/>
            <a:ext cx="8686800" cy="20478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Возникновение теории вероятностей в современном смысле слова относится к середине XVII века и связано с исследованиями Паскаля (1623 - 1662), Ферма (1601 - 1665) и Гюйгенса (1629 - 1695) в области теории азартных игр. В этих работах постепенно сформировались такие важные понятия, как вероятность и математическое ожидание; были установлены их основные свойства и приемы их вычисления. Непосредственное практическое применение вероятностные методы нашли, прежде всего, в задачах страхования. </a:t>
            </a:r>
          </a:p>
        </p:txBody>
      </p:sp>
      <p:pic>
        <p:nvPicPr>
          <p:cNvPr id="6" name="Рисунок 5" descr="220px-Christiaan_Huygen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91" y="347656"/>
            <a:ext cx="2071702" cy="3625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250px-Blaise_pasc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86" y="534982"/>
            <a:ext cx="3311332" cy="34702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6" name="Прямоугольник 9"/>
          <p:cNvSpPr>
            <a:spLocks noChangeArrowheads="1"/>
          </p:cNvSpPr>
          <p:nvPr/>
        </p:nvSpPr>
        <p:spPr bwMode="auto">
          <a:xfrm>
            <a:off x="4716463" y="4149725"/>
            <a:ext cx="314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b="1">
                <a:latin typeface="Constantia" pitchFamily="18" charset="0"/>
              </a:rPr>
              <a:t>Блез Паска́ль</a:t>
            </a:r>
            <a:r>
              <a:rPr lang="vi-VN">
                <a:latin typeface="Constantia" pitchFamily="18" charset="0"/>
              </a:rPr>
              <a:t>  </a:t>
            </a:r>
            <a:r>
              <a:rPr lang="ru-RU">
                <a:latin typeface="Constantia" pitchFamily="18" charset="0"/>
              </a:rPr>
              <a:t>-</a:t>
            </a:r>
            <a:r>
              <a:rPr lang="vi-VN">
                <a:latin typeface="Constantia" pitchFamily="18" charset="0"/>
              </a:rPr>
              <a:t> французский математик</a:t>
            </a:r>
            <a:endParaRPr lang="ru-RU">
              <a:latin typeface="Constantia" pitchFamily="18" charset="0"/>
            </a:endParaRPr>
          </a:p>
        </p:txBody>
      </p:sp>
      <p:sp>
        <p:nvSpPr>
          <p:cNvPr id="18437" name="Прямоугольник 13"/>
          <p:cNvSpPr>
            <a:spLocks noChangeArrowheads="1"/>
          </p:cNvSpPr>
          <p:nvPr/>
        </p:nvSpPr>
        <p:spPr bwMode="auto">
          <a:xfrm>
            <a:off x="684213" y="4076700"/>
            <a:ext cx="3071812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b="1">
                <a:latin typeface="Times New Roman" pitchFamily="18" charset="0"/>
              </a:rPr>
              <a:t>Христиа́н Гю́йгенс</a:t>
            </a:r>
            <a:r>
              <a:rPr lang="ru-RU" b="1">
                <a:latin typeface="Constantia" pitchFamily="18" charset="0"/>
              </a:rPr>
              <a:t> - </a:t>
            </a:r>
            <a:r>
              <a:rPr lang="ru-RU" sz="1600" b="1">
                <a:latin typeface="Constantia" pitchFamily="18" charset="0"/>
              </a:rPr>
              <a:t>нидерландский математик</a:t>
            </a:r>
            <a:endParaRPr lang="ru-RU" sz="16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68313" y="1773238"/>
            <a:ext cx="3929062" cy="4714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/>
              <a:t>Крупный шаг вперед в развитии теории вероятностей связан с работами Якова Бернулли (1654 - 1705). Ему принадлежит первое доказательство одного из важнейших положений теории вероятностей – так называемого закона больших чисел.</a:t>
            </a:r>
          </a:p>
        </p:txBody>
      </p:sp>
      <p:pic>
        <p:nvPicPr>
          <p:cNvPr id="4" name="Рисунок 3" descr="_________________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054" y="1487475"/>
            <a:ext cx="3286148" cy="45640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179388" y="4581525"/>
            <a:ext cx="8286750" cy="15001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Другой важный этап в развитии теории вероятностей связан с именем Муавра (1667 - 1754). Этот ученый впервые ввел в рассмотрение  и для простейшего случая обосновал своеобразный закон, очень часто наблюдаемый в случайных явлениях: так называемый нормальный закон (иначе – закон Гаусса). Теоремы, обосновывающие этот закон для тех или иных условий, носят в теории вероятностей общее название «центральной предельной теоремы».</a:t>
            </a:r>
          </a:p>
        </p:txBody>
      </p:sp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4356100" y="2349500"/>
            <a:ext cx="6715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Абрахам де Муавр</a:t>
            </a:r>
            <a:r>
              <a:rPr lang="ru-RU">
                <a:latin typeface="Constantia" pitchFamily="18" charset="0"/>
              </a:rPr>
              <a:t>  — английский </a:t>
            </a:r>
          </a:p>
          <a:p>
            <a:r>
              <a:rPr lang="ru-RU">
                <a:latin typeface="Constantia" pitchFamily="18" charset="0"/>
              </a:rPr>
              <a:t>математикфранцузского происхождения.</a:t>
            </a:r>
          </a:p>
        </p:txBody>
      </p:sp>
      <p:pic>
        <p:nvPicPr>
          <p:cNvPr id="5" name="Рисунок 4" descr="471px-Abraham_de_moivr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4365625" cy="4424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250825" y="3789363"/>
            <a:ext cx="8258175" cy="20478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/>
              <a:t>Выдающаяся роль в развитии теории вероятностей принадлежит знаменитому математику Лапласу (1749 - 1827). Он впервые дал стройное и систематическое изложение основ теории вероятностей, дал доказательство одной из форм центральной предельной теоремы и развил ряд замечательных приложений теории вероятностей к вопросам практики, в частности, к анализу ошибок наблюдений и измерений.</a:t>
            </a:r>
          </a:p>
        </p:txBody>
      </p:sp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4356100" y="1844675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Пьер-Симо́н Лапла́с</a:t>
            </a:r>
            <a:r>
              <a:rPr lang="ru-RU">
                <a:latin typeface="Constantia" pitchFamily="18" charset="0"/>
              </a:rPr>
              <a:t> — выдающийся французский математик</a:t>
            </a:r>
          </a:p>
        </p:txBody>
      </p:sp>
      <p:pic>
        <p:nvPicPr>
          <p:cNvPr id="5" name="Рисунок 4" descr="Pierre-Simon-Laplace_(1749-182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4205">
            <a:off x="1196963" y="173030"/>
            <a:ext cx="2817811" cy="33813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4365625"/>
            <a:ext cx="8501063" cy="20716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Значительный шаг в развитии теории вероятностей связан с именем Гаусса (1777 - 1855), который дал еще более общее обоснование нормальному закону и разработал метод обработки экспериментальных данных, известный под названием «метод наименьших квадратов». Следует также отметить работы Пуассона (1781 - 1840), доказавшего более общую, чем у Якова Бернулли, форму закона больших чисел, а также впервые применившего теорию вероятностей к задачам стрельбы. С именем Пуассона связан один из законов распределения, играющий большую роль в теории вероятностей и её приложениях.</a:t>
            </a:r>
          </a:p>
        </p:txBody>
      </p:sp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468313" y="3644900"/>
            <a:ext cx="37147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onstantia" pitchFamily="18" charset="0"/>
              </a:rPr>
              <a:t>Карл Фридрих Гаус</a:t>
            </a:r>
          </a:p>
          <a:p>
            <a:r>
              <a:rPr lang="ru-RU" sz="1400">
                <a:latin typeface="Constantia" pitchFamily="18" charset="0"/>
              </a:rPr>
              <a:t> - выдающийся немецкий математик, астроном и физик.</a:t>
            </a:r>
          </a:p>
        </p:txBody>
      </p:sp>
      <p:pic>
        <p:nvPicPr>
          <p:cNvPr id="5" name="Рисунок 4" descr="Gauss_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6113">
            <a:off x="814364" y="193669"/>
            <a:ext cx="2379957" cy="31945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4572000" y="3789363"/>
            <a:ext cx="4572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onstantia" pitchFamily="18" charset="0"/>
              </a:rPr>
              <a:t>Симеон Дени Пуассон - французский математик, физик, механик. </a:t>
            </a:r>
          </a:p>
        </p:txBody>
      </p:sp>
      <p:pic>
        <p:nvPicPr>
          <p:cNvPr id="7" name="Рисунок 6" descr="ppuas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22385">
            <a:off x="5497515" y="252405"/>
            <a:ext cx="2667000" cy="3238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211638" y="1989138"/>
            <a:ext cx="4257675" cy="521493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Для всего XVIII и начала XIX века характерны бурное развитие теории вероятностей и повсеместное увлечение ею. Теория вероятностей становится «модной» наукой. Её начинают применять не только там, где это применение правомерно, но и там, где оно ничем не оправдано. Для этого периода характерны многочисленные попытки применить теорию вероятностей к изучению общественных явлений, к так называемым «моральным» или «нравственным» наукам. </a:t>
            </a:r>
          </a:p>
        </p:txBody>
      </p:sp>
      <p:pic>
        <p:nvPicPr>
          <p:cNvPr id="23554" name="Рисунок 3" descr="german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03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395288" y="4292600"/>
            <a:ext cx="8258175" cy="24050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Во множестве появились работы, посвященные вопросам судопроизводства, истории, политики, даже богословия, в которых применялся аппарат теории вероятностей. Для всех этих псевдонаучных исследований характерен чрезвычайно упрощенный, механистический подход к рассматриваемым в них общественным явлениям. На теорию вероятностей стали смотреть как на науку сомнительную, второсортную, род математического развлечения, вряд ли достойный серьезного изучения.</a:t>
            </a:r>
          </a:p>
        </p:txBody>
      </p:sp>
      <p:pic>
        <p:nvPicPr>
          <p:cNvPr id="4" name="Рисунок 3" descr="270px-HMS_Black_Prince_(18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81" y="266699"/>
            <a:ext cx="5527044" cy="3889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4365625"/>
            <a:ext cx="8686800" cy="16192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/>
              <a:t>В это время в России создается та знаменитая Петербургская математическая школа, трудами которой теория вероятностей была поставлена на прочную логическую и математическую основу и сделана надежным, точным и эффективным методом познания. Со времени появления этой школы развитие теории вероятностей уже теснейшим образом связано с работами русских, а в дальнейшем – советских ученых.</a:t>
            </a:r>
          </a:p>
          <a:p>
            <a:pPr>
              <a:lnSpc>
                <a:spcPct val="80000"/>
              </a:lnSpc>
            </a:pPr>
            <a:endParaRPr lang="ru-RU" sz="2000"/>
          </a:p>
        </p:txBody>
      </p:sp>
      <p:pic>
        <p:nvPicPr>
          <p:cNvPr id="4" name="Рисунок 3" descr="m-18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31" y="271824"/>
            <a:ext cx="5643603" cy="37483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572000" y="1844675"/>
            <a:ext cx="4071938" cy="54292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/>
              <a:t>Среди учеников Петербургской математической школы следует назвать В. Я. Буняковского (1804 - 1889) – автора первого курса теории вероятностей на русском языке, создателя современной русской терминологии в теории вероятностей, автора оригинальных исследований в области статистики и демографии.</a:t>
            </a:r>
          </a:p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" name="Рисунок 3" descr="2338112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5930">
            <a:off x="1028674" y="646097"/>
            <a:ext cx="3286148" cy="45015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323850" y="4365625"/>
            <a:ext cx="8401050" cy="17621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Учеником В. Я. Буняковского был великий русский математик П. Л. Чебышев (1821 - 1894). Среди обширных и разнообразных математических трудов П. Л. Чебышева заметное место занимают его труды по теории вероятностей. П. Л. Чебышеву принадлежит дальнейшее расширение и обобщение закона больших чисел. Кроме того, П. Л. Чебышев ввел в теорию вероятностей весьма мощный и плодотворный метод моментов.</a:t>
            </a:r>
          </a:p>
          <a:p>
            <a:pPr>
              <a:lnSpc>
                <a:spcPct val="80000"/>
              </a:lnSpc>
            </a:pPr>
            <a:endParaRPr lang="ru-RU" sz="1800"/>
          </a:p>
        </p:txBody>
      </p:sp>
      <p:pic>
        <p:nvPicPr>
          <p:cNvPr id="4" name="Рисунок 3" descr="Chebyshe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588" y="398457"/>
            <a:ext cx="3188416" cy="36156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3429000"/>
            <a:ext cx="5000625" cy="30003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600"/>
              <a:t>Учеником П. Л. Чебышева был А. А. Марков (1856 - 1922), также обогативший теорию вероятностей открытиями и методами большой важности. А. А. Марков существенно расширил область применения закона больших чисел и центральной предельной теоремы, распространив их не только на независимые, но и на зависимые опыты. Важнейшей заслугой А. А. Маркова явилось то, что он заложил основы совершенно новой ветви теории вероятностей – теории случайных, или «стохастических», процессов. Развитие этой теории составляет основное содержание новейшей, современной теории вероятностей.</a:t>
            </a:r>
          </a:p>
          <a:p>
            <a:pPr>
              <a:lnSpc>
                <a:spcPct val="80000"/>
              </a:lnSpc>
            </a:pPr>
            <a:endParaRPr lang="ru-RU" sz="1600"/>
          </a:p>
        </p:txBody>
      </p:sp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5003800" y="3429000"/>
            <a:ext cx="38576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Учеником П. Л. Чебышева был и А. М. Ляпунов (1857 - 1918), с именем которого связано первое доказательство центральной предельной теоремы при чрезвычайно общих условиях. Для доказательства своей теоремы А. М. Ляпунов разработал специальный метод характеристических функций, широко применяемый в современной теории вероятностей.</a:t>
            </a:r>
          </a:p>
        </p:txBody>
      </p:sp>
      <p:pic>
        <p:nvPicPr>
          <p:cNvPr id="5" name="Рисунок 4" descr="mmark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13" y="216433"/>
            <a:ext cx="2499376" cy="27770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Alexander_Ljapunow_ju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784" y="239691"/>
            <a:ext cx="2105024" cy="28860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3860800"/>
            <a:ext cx="8401050" cy="22828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Характерной особенностью работ Петербургской математической школы была исключительная четкость постановки задач, полная математическая строгость применяемых методов и наряду с этим тесная связь теории с непосредственными требованиями практики. Трудами ученых Петербургской математической школы теория вероятностей была выведена с задворков науки и поставлена как полноправный член в ряд точных математических наук. Условия применения её методов были строго определены, а самые методы доведены до высокой степени совершенства</a:t>
            </a:r>
            <a:r>
              <a:rPr lang="ru-RU" sz="2400"/>
              <a:t>.</a:t>
            </a:r>
          </a:p>
          <a:p>
            <a:pPr>
              <a:lnSpc>
                <a:spcPct val="80000"/>
              </a:lnSpc>
            </a:pPr>
            <a:endParaRPr lang="ru-RU" sz="2400"/>
          </a:p>
        </p:txBody>
      </p:sp>
      <p:pic>
        <p:nvPicPr>
          <p:cNvPr id="4" name="Рисунок 3" descr="Библиоте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30" y="335985"/>
            <a:ext cx="5715040" cy="3400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500063" y="1714500"/>
            <a:ext cx="8229600" cy="457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/>
              <a:t>	Здесь мы назовем только некоторых крупнейших советских ученых, труды которых сыграли решающую роль в развитии современной теории вероятностей и её практических приложений:</a:t>
            </a:r>
          </a:p>
          <a:p>
            <a:pPr>
              <a:lnSpc>
                <a:spcPct val="80000"/>
              </a:lnSpc>
            </a:pPr>
            <a:r>
              <a:rPr lang="ru-RU" sz="1800"/>
              <a:t>С. Н. Бернштейн разработал первую законченную аксиоматику теории вероятностей, а также существенно расширил область применения предельных теорем.</a:t>
            </a:r>
          </a:p>
          <a:p>
            <a:pPr>
              <a:lnSpc>
                <a:spcPct val="80000"/>
              </a:lnSpc>
            </a:pPr>
            <a:r>
              <a:rPr lang="ru-RU" sz="1800"/>
              <a:t>А. Я. Хинчин (1894 - 1959) известен своими исследованиями в области дальнейшего обобщения и усиления закона больших чисел, но главным образом своими исследованиями в области так называемых стационарных случайных процессов.</a:t>
            </a:r>
          </a:p>
          <a:p>
            <a:pPr>
              <a:lnSpc>
                <a:spcPct val="80000"/>
              </a:lnSpc>
            </a:pPr>
            <a:r>
              <a:rPr lang="ru-RU" sz="1800"/>
              <a:t>Ряд важнейших основополагающих работ в различных областях теории вероятностей и математической статистики принадлежат А. Н. Колмогорову. </a:t>
            </a:r>
          </a:p>
          <a:p>
            <a:pPr>
              <a:lnSpc>
                <a:spcPct val="80000"/>
              </a:lnSpc>
            </a:pPr>
            <a:r>
              <a:rPr lang="ru-RU" sz="1800"/>
              <a:t>В. И. Романовский (1879 - 1954) и Н. В. Смирнов известны своими работами в области математической статистики, </a:t>
            </a:r>
          </a:p>
          <a:p>
            <a:pPr>
              <a:lnSpc>
                <a:spcPct val="80000"/>
              </a:lnSpc>
            </a:pPr>
            <a:r>
              <a:rPr lang="ru-RU" sz="1800"/>
              <a:t>Е. Е. Слуцкий (1880 - 1948) – в теории случайных процессов, Б. В. Гнеденко – в области теории массового обслуживания, </a:t>
            </a:r>
          </a:p>
          <a:p>
            <a:pPr>
              <a:lnSpc>
                <a:spcPct val="80000"/>
              </a:lnSpc>
            </a:pPr>
            <a:r>
              <a:rPr lang="ru-RU" sz="1800"/>
              <a:t>Е. Б. Дынкин – в области марковских случайных процессов, </a:t>
            </a:r>
          </a:p>
          <a:p>
            <a:pPr>
              <a:lnSpc>
                <a:spcPct val="80000"/>
              </a:lnSpc>
            </a:pPr>
            <a:endParaRPr lang="ru-RU" sz="180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333375"/>
            <a:ext cx="6826250" cy="1095375"/>
          </a:xfrm>
          <a:solidFill>
            <a:schemeClr val="tx1"/>
          </a:solidFill>
        </p:spPr>
      </p:pic>
      <p:pic>
        <p:nvPicPr>
          <p:cNvPr id="30723" name="Рисунок 3" descr="d06cd260ba5dc4555e415a4e3333477a_post-3-1296436024843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0"/>
            <a:ext cx="16430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539750" y="3573463"/>
            <a:ext cx="7900988" cy="20240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/>
              <a:t>За последние годы мы стали свидетелями рождения новых и своеобразных методов прикладной теории вероятностей, появление которых связано со спецификой исследуемых технических проблем. Речь идет, в частности, о таких дисциплинах, как «теория информации» и «теория массового обслуживания». Возникшие из непосредственных потребностей практики, эти разделы теории вероятностей приобретают общее теоретическое значение, а круг их приложений постоянно увеличивается.</a:t>
            </a:r>
          </a:p>
          <a:p>
            <a:pPr>
              <a:lnSpc>
                <a:spcPct val="80000"/>
              </a:lnSpc>
            </a:pPr>
            <a:endParaRPr lang="ru-RU" sz="2000"/>
          </a:p>
        </p:txBody>
      </p:sp>
      <p:pic>
        <p:nvPicPr>
          <p:cNvPr id="4" name="Рисунок 3" descr="1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20" y="251143"/>
            <a:ext cx="4714908" cy="29444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4294967295"/>
          </p:nvPr>
        </p:nvSpPr>
        <p:spPr>
          <a:xfrm>
            <a:off x="323850" y="4076700"/>
            <a:ext cx="8229600" cy="4572000"/>
          </a:xfrm>
        </p:spPr>
        <p:txBody>
          <a:bodyPr/>
          <a:lstStyle/>
          <a:p>
            <a:r>
              <a:rPr lang="ru-RU"/>
              <a:t>Без теории вероятности не сможет существовать наука как таковая, ведь без нее мы не сможем ни открыть какой-нибудь закон, ни применять его.</a:t>
            </a:r>
          </a:p>
        </p:txBody>
      </p:sp>
      <p:pic>
        <p:nvPicPr>
          <p:cNvPr id="5" name="Рисунок 4" descr="I-12-NAUKA-imun-f53_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141" y="6066"/>
            <a:ext cx="6096001" cy="3973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121</TotalTime>
  <Words>1179</Words>
  <Application>Microsoft Office PowerPoint</Application>
  <PresentationFormat>On-screen Show (4:3)</PresentationFormat>
  <Paragraphs>42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Constantia</vt:lpstr>
      <vt:lpstr>Arial</vt:lpstr>
      <vt:lpstr>Wingdings 2</vt:lpstr>
      <vt:lpstr>Calibri</vt:lpstr>
      <vt:lpstr>Times New Roman</vt:lpstr>
      <vt:lpstr>Verdana</vt:lpstr>
      <vt:lpstr>Wingdings</vt:lpstr>
      <vt:lpstr>Профиль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вероятностей. История</dc:title>
  <dc:creator>Вера</dc:creator>
  <cp:lastModifiedBy>de1fin</cp:lastModifiedBy>
  <cp:revision>13</cp:revision>
  <dcterms:created xsi:type="dcterms:W3CDTF">2011-12-18T18:34:48Z</dcterms:created>
  <dcterms:modified xsi:type="dcterms:W3CDTF">2013-10-30T17:54:47Z</dcterms:modified>
</cp:coreProperties>
</file>