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5.wmf"/><Relationship Id="rId1" Type="http://schemas.openxmlformats.org/officeDocument/2006/relationships/image" Target="../media/image14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10" Type="http://schemas.openxmlformats.org/officeDocument/2006/relationships/image" Target="../media/image22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23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5.wmf"/><Relationship Id="rId1" Type="http://schemas.openxmlformats.org/officeDocument/2006/relationships/image" Target="../media/image24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5.wmf"/><Relationship Id="rId1" Type="http://schemas.openxmlformats.org/officeDocument/2006/relationships/image" Target="../media/image37.wmf"/><Relationship Id="rId4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B4F6E-9BFE-4D37-AB9F-63C1FF393EB0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B8BC5-12A4-4B25-B069-E4A21CD1C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199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B8BC5-12A4-4B25-B069-E4A21CD1CFA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697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329D30C-FCD4-4AD6-86DA-3E173448205E}" type="datetimeFigureOut">
              <a:rPr lang="ru-RU" smtClean="0"/>
              <a:t>29.10.2013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498309B-C06F-46AF-B53C-CC361FEBC5D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6.wmf"/><Relationship Id="rId18" Type="http://schemas.openxmlformats.org/officeDocument/2006/relationships/oleObject" Target="../embeddings/oleObject21.bin"/><Relationship Id="rId26" Type="http://schemas.openxmlformats.org/officeDocument/2006/relationships/image" Target="../media/image21.wmf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23.bin"/><Relationship Id="rId7" Type="http://schemas.openxmlformats.org/officeDocument/2006/relationships/image" Target="../media/image5.w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17.wmf"/><Relationship Id="rId25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0.bin"/><Relationship Id="rId20" Type="http://schemas.openxmlformats.org/officeDocument/2006/relationships/image" Target="../media/image18.w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6.bin"/><Relationship Id="rId24" Type="http://schemas.openxmlformats.org/officeDocument/2006/relationships/image" Target="../media/image20.wmf"/><Relationship Id="rId5" Type="http://schemas.openxmlformats.org/officeDocument/2006/relationships/image" Target="../media/image14.wmf"/><Relationship Id="rId15" Type="http://schemas.openxmlformats.org/officeDocument/2006/relationships/oleObject" Target="../embeddings/oleObject19.bin"/><Relationship Id="rId23" Type="http://schemas.openxmlformats.org/officeDocument/2006/relationships/oleObject" Target="../embeddings/oleObject24.bin"/><Relationship Id="rId28" Type="http://schemas.openxmlformats.org/officeDocument/2006/relationships/image" Target="../media/image22.wmf"/><Relationship Id="rId10" Type="http://schemas.openxmlformats.org/officeDocument/2006/relationships/image" Target="../media/image15.wmf"/><Relationship Id="rId19" Type="http://schemas.openxmlformats.org/officeDocument/2006/relationships/oleObject" Target="../embeddings/oleObject22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5.bin"/><Relationship Id="rId14" Type="http://schemas.openxmlformats.org/officeDocument/2006/relationships/oleObject" Target="../embeddings/oleObject18.bin"/><Relationship Id="rId22" Type="http://schemas.openxmlformats.org/officeDocument/2006/relationships/image" Target="../media/image19.wmf"/><Relationship Id="rId27" Type="http://schemas.openxmlformats.org/officeDocument/2006/relationships/oleObject" Target="../embeddings/oleObject2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13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3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27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wmf"/><Relationship Id="rId11" Type="http://schemas.openxmlformats.org/officeDocument/2006/relationships/image" Target="../media/image26.wmf"/><Relationship Id="rId5" Type="http://schemas.openxmlformats.org/officeDocument/2006/relationships/oleObject" Target="../embeddings/oleObject32.bin"/><Relationship Id="rId10" Type="http://schemas.openxmlformats.org/officeDocument/2006/relationships/oleObject" Target="../embeddings/oleObject35.bin"/><Relationship Id="rId4" Type="http://schemas.openxmlformats.org/officeDocument/2006/relationships/image" Target="../media/image24.wmf"/><Relationship Id="rId9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36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33.wmf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3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wmf"/><Relationship Id="rId11" Type="http://schemas.openxmlformats.org/officeDocument/2006/relationships/image" Target="../media/image39.wmf"/><Relationship Id="rId5" Type="http://schemas.openxmlformats.org/officeDocument/2006/relationships/oleObject" Target="../embeddings/oleObject46.bin"/><Relationship Id="rId10" Type="http://schemas.openxmlformats.org/officeDocument/2006/relationships/oleObject" Target="../embeddings/oleObject49.bin"/><Relationship Id="rId4" Type="http://schemas.openxmlformats.org/officeDocument/2006/relationships/image" Target="../media/image37.wmf"/><Relationship Id="rId9" Type="http://schemas.openxmlformats.org/officeDocument/2006/relationships/oleObject" Target="../embeddings/oleObject48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0763734">
            <a:off x="159737" y="403017"/>
            <a:ext cx="224308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Кривые</a:t>
            </a:r>
            <a:endParaRPr lang="ru-RU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128387"/>
            <a:ext cx="19136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второго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331301">
            <a:off x="6133483" y="506679"/>
            <a:ext cx="20632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порядка</a:t>
            </a:r>
            <a:endParaRPr lang="ru-RU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66" y="1268760"/>
            <a:ext cx="5406528" cy="540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1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63488"/>
            <a:ext cx="8229600" cy="1600200"/>
          </a:xfrm>
        </p:spPr>
        <p:txBody>
          <a:bodyPr/>
          <a:lstStyle/>
          <a:p>
            <a:r>
              <a:rPr lang="ru-RU" sz="3600" dirty="0"/>
              <a:t>К</a:t>
            </a:r>
            <a:r>
              <a:rPr lang="ru-RU" sz="3600" dirty="0" smtClean="0"/>
              <a:t>ривые второго порядка</a:t>
            </a:r>
            <a:endParaRPr lang="ru-RU" sz="36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784868"/>
              </p:ext>
            </p:extLst>
          </p:nvPr>
        </p:nvGraphicFramePr>
        <p:xfrm>
          <a:off x="107504" y="2132856"/>
          <a:ext cx="582136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3" imgW="2527300" imgH="228600" progId="Equation.3">
                  <p:embed/>
                </p:oleObj>
              </mc:Choice>
              <mc:Fallback>
                <p:oleObj name="Equation" r:id="rId3" imgW="2527300" imgH="228600" progId="Equation.3">
                  <p:embed/>
                  <p:pic>
                    <p:nvPicPr>
                      <p:cNvPr id="0" name="Object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2132856"/>
                        <a:ext cx="5821362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3105835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где a, b, c, d, e, f — вещественные коэффициенты, причем </a:t>
            </a:r>
            <a:r>
              <a:rPr lang="ru-RU" dirty="0" smtClean="0"/>
              <a:t>a</a:t>
            </a:r>
            <a:r>
              <a:rPr lang="ru-RU" baseline="30000" dirty="0" smtClean="0"/>
              <a:t>2</a:t>
            </a:r>
            <a:r>
              <a:rPr lang="ru-RU" dirty="0" smtClean="0"/>
              <a:t>+ b</a:t>
            </a:r>
            <a:r>
              <a:rPr lang="ru-RU" baseline="30000" dirty="0" smtClean="0"/>
              <a:t>2</a:t>
            </a:r>
            <a:r>
              <a:rPr lang="ru-RU" dirty="0" smtClean="0"/>
              <a:t>+ c</a:t>
            </a:r>
            <a:r>
              <a:rPr lang="ru-RU" baseline="30000" dirty="0" smtClean="0"/>
              <a:t>2</a:t>
            </a:r>
            <a:r>
              <a:rPr lang="ru-RU" dirty="0" smtClean="0"/>
              <a:t>≠ </a:t>
            </a:r>
            <a:r>
              <a:rPr lang="ru-RU" dirty="0"/>
              <a:t>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980728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Кривой 2-го порядка называется линия на плоскости, которая в некоторой декартовой системе координат определяется уравнением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3613666"/>
            <a:ext cx="41617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</a:rPr>
              <a:t>Кривые второго порядка</a:t>
            </a:r>
            <a:r>
              <a:rPr lang="ru-RU" b="1" dirty="0" smtClean="0">
                <a:latin typeface="+mj-lt"/>
              </a:rPr>
              <a:t>:</a:t>
            </a:r>
            <a:endParaRPr lang="ru-RU" b="1" dirty="0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1384" y="422108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Comic Sans MS" pitchFamily="66" charset="0"/>
              </a:rPr>
              <a:t>Окружность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Comic Sans MS" pitchFamily="66" charset="0"/>
              </a:rPr>
              <a:t>Эллипс</a:t>
            </a:r>
            <a:endParaRPr lang="en-US" sz="2000" dirty="0" smtClean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Comic Sans MS" pitchFamily="66" charset="0"/>
              </a:rPr>
              <a:t>Гипербола</a:t>
            </a:r>
            <a:endParaRPr lang="en-US" sz="2000" dirty="0" smtClean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Comic Sans MS" pitchFamily="66" charset="0"/>
              </a:rPr>
              <a:t>Парабола</a:t>
            </a:r>
            <a:endParaRPr lang="ru-RU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44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5508104" y="3046175"/>
            <a:ext cx="3240360" cy="79739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05" y="-800100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Окружность</a:t>
            </a:r>
            <a:endParaRPr lang="ru-RU" sz="3600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 flipH="1">
            <a:off x="2769317" y="2351087"/>
            <a:ext cx="466725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322979" y="1288256"/>
            <a:ext cx="4213225" cy="3313112"/>
            <a:chOff x="1428" y="1771"/>
            <a:chExt cx="2654" cy="2087"/>
          </a:xfrm>
        </p:grpSpPr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1428" y="3036"/>
              <a:ext cx="2616" cy="0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>
                <a:solidFill>
                  <a:srgbClr val="C00000"/>
                </a:solidFill>
              </a:endParaRPr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 flipV="1">
              <a:off x="2676" y="1830"/>
              <a:ext cx="0" cy="2028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>
                <a:solidFill>
                  <a:srgbClr val="C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2445" y="1771"/>
              <a:ext cx="2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 i="1">
                  <a:solidFill>
                    <a:srgbClr val="C00000"/>
                  </a:solidFill>
                  <a:latin typeface="Arial" charset="0"/>
                </a:rPr>
                <a:t>y</a:t>
              </a:r>
              <a:endParaRPr lang="ru-RU" b="1" i="1">
                <a:solidFill>
                  <a:srgbClr val="C00000"/>
                </a:solidFill>
                <a:latin typeface="Arial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2475" y="3013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3885" y="3049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Arial" charset="0"/>
                </a:rPr>
                <a:t>х</a:t>
              </a:r>
            </a:p>
          </p:txBody>
        </p:sp>
      </p:grp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2721692" y="2846387"/>
            <a:ext cx="88900" cy="984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2" name="Oval 19"/>
          <p:cNvSpPr>
            <a:spLocks noChangeArrowheads="1"/>
          </p:cNvSpPr>
          <p:nvPr/>
        </p:nvSpPr>
        <p:spPr bwMode="auto">
          <a:xfrm>
            <a:off x="3202705" y="2279650"/>
            <a:ext cx="95250" cy="95250"/>
          </a:xfrm>
          <a:prstGeom prst="ellipse">
            <a:avLst/>
          </a:prstGeom>
          <a:solidFill>
            <a:srgbClr val="003300"/>
          </a:solidFill>
          <a:ln w="9525">
            <a:solidFill>
              <a:srgbClr val="00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" name="Oval 24"/>
          <p:cNvSpPr>
            <a:spLocks noChangeArrowheads="1"/>
          </p:cNvSpPr>
          <p:nvPr/>
        </p:nvSpPr>
        <p:spPr bwMode="auto">
          <a:xfrm>
            <a:off x="1988267" y="2151062"/>
            <a:ext cx="1533525" cy="1504950"/>
          </a:xfrm>
          <a:prstGeom prst="ellipse">
            <a:avLst/>
          </a:prstGeom>
          <a:noFill/>
          <a:ln w="3175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4" name="Rectangle 29"/>
          <p:cNvSpPr>
            <a:spLocks noChangeArrowheads="1"/>
          </p:cNvSpPr>
          <p:nvPr/>
        </p:nvSpPr>
        <p:spPr bwMode="auto">
          <a:xfrm>
            <a:off x="3286842" y="1857375"/>
            <a:ext cx="103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b="1" i="1">
                <a:latin typeface="Arial" charset="0"/>
              </a:rPr>
              <a:t>М</a:t>
            </a:r>
            <a:r>
              <a:rPr lang="en-US" b="1" i="1">
                <a:latin typeface="Arial" charset="0"/>
              </a:rPr>
              <a:t>(x; y)</a:t>
            </a:r>
            <a:endParaRPr lang="ru-RU" b="1" i="1">
              <a:latin typeface="Arial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264242" y="5408349"/>
            <a:ext cx="81089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b="1" i="1" dirty="0">
                <a:latin typeface="Arial" charset="0"/>
              </a:rPr>
              <a:t>Окружностью</a:t>
            </a:r>
            <a:r>
              <a:rPr lang="ru-RU" dirty="0">
                <a:latin typeface="Arial" charset="0"/>
              </a:rPr>
              <a:t> называется геометрическое место точек на плоскости, равноудаленных от точки </a:t>
            </a:r>
            <a:r>
              <a:rPr lang="ru-RU" b="1" i="1" dirty="0">
                <a:solidFill>
                  <a:srgbClr val="C00000"/>
                </a:solidFill>
                <a:latin typeface="Arial" charset="0"/>
              </a:rPr>
              <a:t>А(</a:t>
            </a:r>
            <a:r>
              <a:rPr lang="en-US" b="1" i="1" dirty="0">
                <a:solidFill>
                  <a:srgbClr val="C00000"/>
                </a:solidFill>
                <a:latin typeface="Arial" charset="0"/>
              </a:rPr>
              <a:t>a; b</a:t>
            </a:r>
            <a:r>
              <a:rPr lang="ru-RU" b="1" i="1" dirty="0">
                <a:solidFill>
                  <a:srgbClr val="C00000"/>
                </a:solidFill>
                <a:latin typeface="Arial" charset="0"/>
              </a:rPr>
              <a:t>)</a:t>
            </a:r>
            <a:r>
              <a:rPr lang="ru-RU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на расстояние </a:t>
            </a:r>
            <a:r>
              <a:rPr lang="en-US" b="1" i="1" dirty="0">
                <a:solidFill>
                  <a:srgbClr val="C00000"/>
                </a:solidFill>
                <a:latin typeface="Arial" charset="0"/>
              </a:rPr>
              <a:t>R</a:t>
            </a:r>
            <a:r>
              <a:rPr lang="ru-RU" dirty="0">
                <a:solidFill>
                  <a:srgbClr val="C00000"/>
                </a:solidFill>
                <a:latin typeface="Arial" charset="0"/>
              </a:rPr>
              <a:t>. </a:t>
            </a:r>
            <a:endParaRPr lang="en-US" b="1" i="1" dirty="0">
              <a:solidFill>
                <a:srgbClr val="C00000"/>
              </a:solidFill>
              <a:latin typeface="Arial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668886"/>
              </p:ext>
            </p:extLst>
          </p:nvPr>
        </p:nvGraphicFramePr>
        <p:xfrm>
          <a:off x="5266455" y="965199"/>
          <a:ext cx="12795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Equation" r:id="rId3" imgW="609336" imgH="304668" progId="Equation.3">
                  <p:embed/>
                </p:oleObj>
              </mc:Choice>
              <mc:Fallback>
                <p:oleObj name="Equation" r:id="rId3" imgW="609336" imgH="304668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6455" y="965199"/>
                        <a:ext cx="12795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733278"/>
              </p:ext>
            </p:extLst>
          </p:nvPr>
        </p:nvGraphicFramePr>
        <p:xfrm>
          <a:off x="6807085" y="1069036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Equation" r:id="rId5" imgW="190417" imgH="152334" progId="Equation.3">
                  <p:embed/>
                </p:oleObj>
              </mc:Choice>
              <mc:Fallback>
                <p:oleObj name="Equation" r:id="rId5" imgW="190417" imgH="152334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7085" y="1069036"/>
                        <a:ext cx="485775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118830"/>
              </p:ext>
            </p:extLst>
          </p:nvPr>
        </p:nvGraphicFramePr>
        <p:xfrm>
          <a:off x="4536205" y="1866899"/>
          <a:ext cx="3198812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Equation" r:id="rId7" imgW="1524000" imgH="279400" progId="Equation.3">
                  <p:embed/>
                </p:oleObj>
              </mc:Choice>
              <mc:Fallback>
                <p:oleObj name="Equation" r:id="rId7" imgW="1524000" imgH="2794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6205" y="1866899"/>
                        <a:ext cx="3198812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856625"/>
              </p:ext>
            </p:extLst>
          </p:nvPr>
        </p:nvGraphicFramePr>
        <p:xfrm>
          <a:off x="7887417" y="1962943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Формула" r:id="rId9" imgW="190440" imgH="152280" progId="Equation.3">
                  <p:embed/>
                </p:oleObj>
              </mc:Choice>
              <mc:Fallback>
                <p:oleObj name="Формула" r:id="rId9" imgW="190440" imgH="15228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7417" y="1962943"/>
                        <a:ext cx="485775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941432"/>
              </p:ext>
            </p:extLst>
          </p:nvPr>
        </p:nvGraphicFramePr>
        <p:xfrm>
          <a:off x="5595553" y="3196430"/>
          <a:ext cx="3065462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Equation" r:id="rId11" imgW="1459866" imgH="241195" progId="Equation.3">
                  <p:embed/>
                </p:oleObj>
              </mc:Choice>
              <mc:Fallback>
                <p:oleObj name="Equation" r:id="rId11" imgW="1459866" imgH="241195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553" y="3196430"/>
                        <a:ext cx="3065462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Соединительная линия уступом 22"/>
          <p:cNvCxnSpPr>
            <a:stCxn id="28" idx="3"/>
            <a:endCxn id="21" idx="2"/>
          </p:cNvCxnSpPr>
          <p:nvPr/>
        </p:nvCxnSpPr>
        <p:spPr>
          <a:xfrm flipH="1" flipV="1">
            <a:off x="7128284" y="3843572"/>
            <a:ext cx="127255" cy="850214"/>
          </a:xfrm>
          <a:prstGeom prst="bentConnector4">
            <a:avLst>
              <a:gd name="adj1" fmla="val -179639"/>
              <a:gd name="adj2" fmla="val 6086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896572" y="4509120"/>
            <a:ext cx="435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Каноническое уравнение окружности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341484"/>
              </p:ext>
            </p:extLst>
          </p:nvPr>
        </p:nvGraphicFramePr>
        <p:xfrm>
          <a:off x="4806305" y="3243839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Формула" r:id="rId13" imgW="190440" imgH="152280" progId="Equation.3">
                  <p:embed/>
                </p:oleObj>
              </mc:Choice>
              <mc:Fallback>
                <p:oleObj name="Формула" r:id="rId13" imgW="190440" imgH="152280" progId="Equation.3">
                  <p:embed/>
                  <p:pic>
                    <p:nvPicPr>
                      <p:cNvPr id="0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6305" y="3243839"/>
                        <a:ext cx="485775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2560022" y="2859880"/>
            <a:ext cx="450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CC3300"/>
                </a:solidFill>
                <a:latin typeface="Arial" charset="0"/>
              </a:rPr>
              <a:t>А</a:t>
            </a:r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2712422" y="229271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R</a:t>
            </a:r>
            <a:endParaRPr lang="ru-RU" b="1" i="1" baseline="-25000" dirty="0">
              <a:solidFill>
                <a:srgbClr val="CC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2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utoUpdateAnimBg="0"/>
      <p:bldP spid="15" grpId="0" autoUpdateAnimBg="0"/>
      <p:bldP spid="24" grpId="0" autoUpdateAnimBg="0"/>
      <p:bldP spid="2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444" y="-963488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Эллипс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244" y="486916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Arial" charset="0"/>
              </a:rPr>
              <a:t>Эллипсом</a:t>
            </a:r>
            <a:r>
              <a:rPr lang="ru-RU" dirty="0" smtClean="0">
                <a:latin typeface="Arial" charset="0"/>
              </a:rPr>
              <a:t> называется геометрическое место точек, сумма расстояний от каждой из которых до двух точек той же плоскости </a:t>
            </a:r>
            <a:r>
              <a:rPr lang="en-US" b="1" i="1" dirty="0" smtClean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 smtClean="0">
                <a:solidFill>
                  <a:srgbClr val="CC3300"/>
                </a:solidFill>
                <a:latin typeface="Arial" charset="0"/>
              </a:rPr>
              <a:t>1</a:t>
            </a:r>
            <a:r>
              <a:rPr lang="ru-RU" dirty="0" smtClean="0">
                <a:latin typeface="Arial" charset="0"/>
              </a:rPr>
              <a:t> и </a:t>
            </a:r>
            <a:r>
              <a:rPr lang="en-US" b="1" i="1" dirty="0" smtClean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 smtClean="0">
                <a:solidFill>
                  <a:srgbClr val="CC3300"/>
                </a:solidFill>
                <a:latin typeface="Arial" charset="0"/>
              </a:rPr>
              <a:t>2</a:t>
            </a:r>
            <a:r>
              <a:rPr lang="ru-RU" dirty="0" smtClean="0">
                <a:latin typeface="Arial" charset="0"/>
              </a:rPr>
              <a:t>, называемых </a:t>
            </a:r>
            <a:r>
              <a:rPr lang="ru-RU" b="1" i="1" dirty="0" smtClean="0">
                <a:latin typeface="Arial" charset="0"/>
              </a:rPr>
              <a:t>фокусами</a:t>
            </a:r>
            <a:r>
              <a:rPr lang="ru-RU" dirty="0" smtClean="0">
                <a:latin typeface="Arial" charset="0"/>
              </a:rPr>
              <a:t>, есть величина постоянная, равная </a:t>
            </a:r>
            <a:r>
              <a:rPr lang="ru-RU" b="1" i="1" dirty="0" smtClean="0">
                <a:solidFill>
                  <a:srgbClr val="CC3300"/>
                </a:solidFill>
                <a:latin typeface="Arial" charset="0"/>
              </a:rPr>
              <a:t>2а.</a:t>
            </a:r>
            <a:endParaRPr lang="en-US" b="1" i="1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6" name="Line 44"/>
          <p:cNvSpPr>
            <a:spLocks noChangeShapeType="1"/>
          </p:cNvSpPr>
          <p:nvPr/>
        </p:nvSpPr>
        <p:spPr bwMode="auto">
          <a:xfrm flipH="1">
            <a:off x="1776124" y="1914847"/>
            <a:ext cx="14478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814099" y="811535"/>
            <a:ext cx="4225925" cy="3313112"/>
            <a:chOff x="1428" y="1771"/>
            <a:chExt cx="2662" cy="2087"/>
          </a:xfrm>
        </p:grpSpPr>
        <p:sp>
          <p:nvSpPr>
            <p:cNvPr id="8" name="Line 29"/>
            <p:cNvSpPr>
              <a:spLocks noChangeShapeType="1"/>
            </p:cNvSpPr>
            <p:nvPr/>
          </p:nvSpPr>
          <p:spPr bwMode="auto">
            <a:xfrm>
              <a:off x="1428" y="3036"/>
              <a:ext cx="2616" cy="0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9" name="Line 30"/>
            <p:cNvSpPr>
              <a:spLocks noChangeShapeType="1"/>
            </p:cNvSpPr>
            <p:nvPr/>
          </p:nvSpPr>
          <p:spPr bwMode="auto">
            <a:xfrm flipV="1">
              <a:off x="2676" y="1830"/>
              <a:ext cx="0" cy="2028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0" name="Rectangle 31"/>
            <p:cNvSpPr>
              <a:spLocks noChangeArrowheads="1"/>
            </p:cNvSpPr>
            <p:nvPr/>
          </p:nvSpPr>
          <p:spPr bwMode="auto">
            <a:xfrm>
              <a:off x="2445" y="1771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 i="1">
                  <a:solidFill>
                    <a:srgbClr val="CC3300"/>
                  </a:solidFill>
                  <a:latin typeface="Arial" charset="0"/>
                </a:rPr>
                <a:t>y</a:t>
              </a:r>
              <a:endParaRPr lang="ru-RU" b="1" i="1">
                <a:solidFill>
                  <a:srgbClr val="CC3300"/>
                </a:solidFill>
                <a:latin typeface="Arial" charset="0"/>
              </a:endParaRPr>
            </a:p>
          </p:txBody>
        </p:sp>
        <p:sp>
          <p:nvSpPr>
            <p:cNvPr id="11" name="Rectangle 32"/>
            <p:cNvSpPr>
              <a:spLocks noChangeArrowheads="1"/>
            </p:cNvSpPr>
            <p:nvPr/>
          </p:nvSpPr>
          <p:spPr bwMode="auto">
            <a:xfrm>
              <a:off x="2475" y="3013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12" name="Rectangle 33"/>
            <p:cNvSpPr>
              <a:spLocks noChangeArrowheads="1"/>
            </p:cNvSpPr>
            <p:nvPr/>
          </p:nvSpPr>
          <p:spPr bwMode="auto">
            <a:xfrm>
              <a:off x="3885" y="3049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х</a:t>
              </a:r>
            </a:p>
          </p:txBody>
        </p:sp>
      </p:grpSp>
      <p:sp>
        <p:nvSpPr>
          <p:cNvPr id="13" name="Oval 35"/>
          <p:cNvSpPr>
            <a:spLocks noChangeArrowheads="1"/>
          </p:cNvSpPr>
          <p:nvPr/>
        </p:nvSpPr>
        <p:spPr bwMode="auto">
          <a:xfrm>
            <a:off x="1747549" y="2772097"/>
            <a:ext cx="88900" cy="984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5" name="Oval 48"/>
          <p:cNvSpPr>
            <a:spLocks noChangeArrowheads="1"/>
          </p:cNvSpPr>
          <p:nvPr/>
        </p:nvSpPr>
        <p:spPr bwMode="auto">
          <a:xfrm>
            <a:off x="1261774" y="1867222"/>
            <a:ext cx="3057525" cy="1876425"/>
          </a:xfrm>
          <a:prstGeom prst="ellipse">
            <a:avLst/>
          </a:prstGeom>
          <a:noFill/>
          <a:ln w="3175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6" name="Line 43"/>
          <p:cNvSpPr>
            <a:spLocks noChangeShapeType="1"/>
          </p:cNvSpPr>
          <p:nvPr/>
        </p:nvSpPr>
        <p:spPr bwMode="auto">
          <a:xfrm>
            <a:off x="3232843" y="1925960"/>
            <a:ext cx="581025" cy="9144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8" name="Rectangle 37"/>
          <p:cNvSpPr>
            <a:spLocks noChangeArrowheads="1"/>
          </p:cNvSpPr>
          <p:nvPr/>
        </p:nvSpPr>
        <p:spPr bwMode="auto">
          <a:xfrm>
            <a:off x="1546225" y="2398519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>
                <a:solidFill>
                  <a:srgbClr val="CC3300"/>
                </a:solidFill>
                <a:latin typeface="Arial" charset="0"/>
              </a:rPr>
              <a:t>1</a:t>
            </a:r>
            <a:endParaRPr lang="ru-RU" b="1" i="1" baseline="-25000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19" name="Rectangle 38"/>
          <p:cNvSpPr>
            <a:spLocks noChangeArrowheads="1"/>
          </p:cNvSpPr>
          <p:nvPr/>
        </p:nvSpPr>
        <p:spPr bwMode="auto">
          <a:xfrm>
            <a:off x="3651250" y="2379469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>
                <a:solidFill>
                  <a:srgbClr val="CC3300"/>
                </a:solidFill>
                <a:latin typeface="Arial" charset="0"/>
              </a:rPr>
              <a:t>2</a:t>
            </a:r>
            <a:endParaRPr lang="ru-RU" b="1" i="1" baseline="-25000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20" name="Rectangle 39"/>
          <p:cNvSpPr>
            <a:spLocks noChangeArrowheads="1"/>
          </p:cNvSpPr>
          <p:nvPr/>
        </p:nvSpPr>
        <p:spPr bwMode="auto">
          <a:xfrm>
            <a:off x="1522413" y="2808094"/>
            <a:ext cx="409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-c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21" name="Rectangle 40"/>
          <p:cNvSpPr>
            <a:spLocks noChangeArrowheads="1"/>
          </p:cNvSpPr>
          <p:nvPr/>
        </p:nvSpPr>
        <p:spPr bwMode="auto">
          <a:xfrm>
            <a:off x="3403600" y="2808094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c</a:t>
            </a:r>
            <a:endParaRPr lang="ru-RU" b="1" i="1" baseline="-25000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22" name="Rectangle 45"/>
          <p:cNvSpPr>
            <a:spLocks noChangeArrowheads="1"/>
          </p:cNvSpPr>
          <p:nvPr/>
        </p:nvSpPr>
        <p:spPr bwMode="auto">
          <a:xfrm>
            <a:off x="2146300" y="2000056"/>
            <a:ext cx="374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r</a:t>
            </a:r>
            <a:r>
              <a:rPr lang="en-US" b="1" i="1" baseline="-25000" dirty="0">
                <a:solidFill>
                  <a:srgbClr val="CC3300"/>
                </a:solidFill>
                <a:latin typeface="Arial" charset="0"/>
              </a:rPr>
              <a:t>1</a:t>
            </a:r>
            <a:endParaRPr lang="ru-RU" b="1" i="1" baseline="-25000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23" name="Rectangle 46"/>
          <p:cNvSpPr>
            <a:spLocks noChangeArrowheads="1"/>
          </p:cNvSpPr>
          <p:nvPr/>
        </p:nvSpPr>
        <p:spPr bwMode="auto">
          <a:xfrm>
            <a:off x="3403600" y="1988944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r</a:t>
            </a:r>
            <a:r>
              <a:rPr lang="en-US" b="1" i="1" baseline="-25000">
                <a:solidFill>
                  <a:srgbClr val="CC3300"/>
                </a:solidFill>
                <a:latin typeface="Arial" charset="0"/>
              </a:rPr>
              <a:t>2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30" name="Rectangle 42"/>
          <p:cNvSpPr>
            <a:spLocks noChangeArrowheads="1"/>
          </p:cNvSpPr>
          <p:nvPr/>
        </p:nvSpPr>
        <p:spPr bwMode="auto">
          <a:xfrm>
            <a:off x="2890549" y="1470347"/>
            <a:ext cx="103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 dirty="0">
                <a:latin typeface="Arial" charset="0"/>
              </a:rPr>
              <a:t>M(x; y)</a:t>
            </a:r>
            <a:endParaRPr lang="ru-RU" b="1" i="1" dirty="0">
              <a:latin typeface="Arial" charset="0"/>
            </a:endParaRPr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264915"/>
              </p:ext>
            </p:extLst>
          </p:nvPr>
        </p:nvGraphicFramePr>
        <p:xfrm>
          <a:off x="5148064" y="1208410"/>
          <a:ext cx="151923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3" imgW="723586" imgH="215806" progId="Equation.3">
                  <p:embed/>
                </p:oleObj>
              </mc:Choice>
              <mc:Fallback>
                <p:oleObj name="Equation" r:id="rId3" imgW="723586" imgH="215806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1208410"/>
                        <a:ext cx="1519238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9450819"/>
              </p:ext>
            </p:extLst>
          </p:nvPr>
        </p:nvGraphicFramePr>
        <p:xfrm>
          <a:off x="5122664" y="1770385"/>
          <a:ext cx="264001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5" imgW="1256755" imgH="215806" progId="Equation.3">
                  <p:embed/>
                </p:oleObj>
              </mc:Choice>
              <mc:Fallback>
                <p:oleObj name="Equation" r:id="rId5" imgW="1256755" imgH="215806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2664" y="1770385"/>
                        <a:ext cx="2640013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580872"/>
              </p:ext>
            </p:extLst>
          </p:nvPr>
        </p:nvGraphicFramePr>
        <p:xfrm>
          <a:off x="5141714" y="2438723"/>
          <a:ext cx="3440113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Equation" r:id="rId7" imgW="1637589" imgH="317362" progId="Equation.3">
                  <p:embed/>
                </p:oleObj>
              </mc:Choice>
              <mc:Fallback>
                <p:oleObj name="Equation" r:id="rId7" imgW="1637589" imgH="317362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1714" y="2438723"/>
                        <a:ext cx="3440113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730818"/>
              </p:ext>
            </p:extLst>
          </p:nvPr>
        </p:nvGraphicFramePr>
        <p:xfrm>
          <a:off x="5130602" y="3324548"/>
          <a:ext cx="352107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9" imgW="1675673" imgH="317362" progId="Equation.3">
                  <p:embed/>
                </p:oleObj>
              </mc:Choice>
              <mc:Fallback>
                <p:oleObj name="Equation" r:id="rId9" imgW="1675673" imgH="317362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602" y="3324548"/>
                        <a:ext cx="3521075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095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  <p:bldP spid="16" grpId="0" animBg="1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  <p:bldP spid="3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1331640" y="5589240"/>
            <a:ext cx="1800200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74178"/>
              </p:ext>
            </p:extLst>
          </p:nvPr>
        </p:nvGraphicFramePr>
        <p:xfrm>
          <a:off x="581025" y="831916"/>
          <a:ext cx="4826000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3" name="Equation" r:id="rId4" imgW="2298600" imgH="279360" progId="Equation.3">
                  <p:embed/>
                </p:oleObj>
              </mc:Choice>
              <mc:Fallback>
                <p:oleObj name="Equation" r:id="rId4" imgW="22986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831916"/>
                        <a:ext cx="4826000" cy="56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282910"/>
              </p:ext>
            </p:extLst>
          </p:nvPr>
        </p:nvGraphicFramePr>
        <p:xfrm>
          <a:off x="5676900" y="971616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4" name="Equation" r:id="rId6" imgW="190440" imgH="152280" progId="Equation.3">
                  <p:embed/>
                </p:oleObj>
              </mc:Choice>
              <mc:Fallback>
                <p:oleObj name="Equation" r:id="rId6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6900" y="971616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675978"/>
              </p:ext>
            </p:extLst>
          </p:nvPr>
        </p:nvGraphicFramePr>
        <p:xfrm>
          <a:off x="6096000" y="1552641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5" name="Equation" r:id="rId8" imgW="190440" imgH="152280" progId="Equation.3">
                  <p:embed/>
                </p:oleObj>
              </mc:Choice>
              <mc:Fallback>
                <p:oleObj name="Equation" r:id="rId8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552641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304742"/>
              </p:ext>
            </p:extLst>
          </p:nvPr>
        </p:nvGraphicFramePr>
        <p:xfrm>
          <a:off x="596900" y="2165416"/>
          <a:ext cx="6986588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6" name="Equation" r:id="rId9" imgW="3327120" imgH="279360" progId="Equation.3">
                  <p:embed/>
                </p:oleObj>
              </mc:Choice>
              <mc:Fallback>
                <p:oleObj name="Equation" r:id="rId9" imgW="332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2165416"/>
                        <a:ext cx="6986588" cy="56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149278"/>
              </p:ext>
            </p:extLst>
          </p:nvPr>
        </p:nvGraphicFramePr>
        <p:xfrm>
          <a:off x="7658100" y="2343216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7" name="Equation" r:id="rId11" imgW="190440" imgH="152280" progId="Equation.3">
                  <p:embed/>
                </p:oleObj>
              </mc:Choice>
              <mc:Fallback>
                <p:oleObj name="Equation" r:id="rId11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8100" y="2343216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448720"/>
              </p:ext>
            </p:extLst>
          </p:nvPr>
        </p:nvGraphicFramePr>
        <p:xfrm>
          <a:off x="539552" y="2852936"/>
          <a:ext cx="7253288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8" name="Equation" r:id="rId12" imgW="3454200" imgH="279360" progId="Equation.3">
                  <p:embed/>
                </p:oleObj>
              </mc:Choice>
              <mc:Fallback>
                <p:oleObj name="Equation" r:id="rId12" imgW="34542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852936"/>
                        <a:ext cx="7253288" cy="56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006545"/>
              </p:ext>
            </p:extLst>
          </p:nvPr>
        </p:nvGraphicFramePr>
        <p:xfrm>
          <a:off x="7972425" y="2981391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9" name="Equation" r:id="rId14" imgW="190440" imgH="152280" progId="Equation.3">
                  <p:embed/>
                </p:oleObj>
              </mc:Choice>
              <mc:Fallback>
                <p:oleObj name="Equation" r:id="rId14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2425" y="2981391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4353941"/>
              </p:ext>
            </p:extLst>
          </p:nvPr>
        </p:nvGraphicFramePr>
        <p:xfrm>
          <a:off x="5924550" y="3705291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0" name="Equation" r:id="rId15" imgW="190440" imgH="152280" progId="Equation.3">
                  <p:embed/>
                </p:oleObj>
              </mc:Choice>
              <mc:Fallback>
                <p:oleObj name="Equation" r:id="rId15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4550" y="3705291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270415"/>
              </p:ext>
            </p:extLst>
          </p:nvPr>
        </p:nvGraphicFramePr>
        <p:xfrm>
          <a:off x="636588" y="4283141"/>
          <a:ext cx="631983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1" name="Equation" r:id="rId16" imgW="3009600" imgH="228600" progId="Equation.3">
                  <p:embed/>
                </p:oleObj>
              </mc:Choice>
              <mc:Fallback>
                <p:oleObj name="Equation" r:id="rId16" imgW="300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8" y="4283141"/>
                        <a:ext cx="6319837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90524"/>
              </p:ext>
            </p:extLst>
          </p:nvPr>
        </p:nvGraphicFramePr>
        <p:xfrm>
          <a:off x="7191375" y="4333941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2" name="Equation" r:id="rId18" imgW="190440" imgH="152280" progId="Equation.3">
                  <p:embed/>
                </p:oleObj>
              </mc:Choice>
              <mc:Fallback>
                <p:oleObj name="Equation" r:id="rId18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75" y="4333941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590387"/>
              </p:ext>
            </p:extLst>
          </p:nvPr>
        </p:nvGraphicFramePr>
        <p:xfrm>
          <a:off x="622300" y="4835591"/>
          <a:ext cx="42132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" name="Equation" r:id="rId19" imgW="2006280" imgH="228600" progId="Equation.3">
                  <p:embed/>
                </p:oleObj>
              </mc:Choice>
              <mc:Fallback>
                <p:oleObj name="Equation" r:id="rId19" imgW="2006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4835591"/>
                        <a:ext cx="421322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54"/>
          <p:cNvGrpSpPr>
            <a:grpSpLocks/>
          </p:cNvGrpSpPr>
          <p:nvPr/>
        </p:nvGrpSpPr>
        <p:grpSpPr bwMode="auto">
          <a:xfrm>
            <a:off x="3648075" y="4748278"/>
            <a:ext cx="2790825" cy="552450"/>
            <a:chOff x="2328" y="3408"/>
            <a:chExt cx="1758" cy="348"/>
          </a:xfrm>
        </p:grpSpPr>
        <p:sp>
          <p:nvSpPr>
            <p:cNvPr id="22" name="AutoShape 52"/>
            <p:cNvSpPr>
              <a:spLocks noChangeArrowheads="1"/>
            </p:cNvSpPr>
            <p:nvPr/>
          </p:nvSpPr>
          <p:spPr bwMode="auto">
            <a:xfrm>
              <a:off x="2328" y="3444"/>
              <a:ext cx="756" cy="31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AutoShape 53"/>
            <p:cNvSpPr>
              <a:spLocks/>
            </p:cNvSpPr>
            <p:nvPr/>
          </p:nvSpPr>
          <p:spPr bwMode="auto">
            <a:xfrm>
              <a:off x="3678" y="3408"/>
              <a:ext cx="408" cy="258"/>
            </a:xfrm>
            <a:prstGeom prst="borderCallout2">
              <a:avLst>
                <a:gd name="adj1" fmla="val 27907"/>
                <a:gd name="adj2" fmla="val -11764"/>
                <a:gd name="adj3" fmla="val 27907"/>
                <a:gd name="adj4" fmla="val -79412"/>
                <a:gd name="adj5" fmla="val 60463"/>
                <a:gd name="adj6" fmla="val -147060"/>
              </a:avLst>
            </a:prstGeom>
            <a:noFill/>
            <a:ln w="15875">
              <a:solidFill>
                <a:schemeClr val="tx2"/>
              </a:solidFill>
              <a:miter lim="800000"/>
              <a:headEnd type="triangle" w="med" len="lg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n-US" i="1">
                  <a:solidFill>
                    <a:srgbClr val="05050B"/>
                  </a:solidFill>
                  <a:latin typeface="Arial" charset="0"/>
                </a:rPr>
                <a:t>b</a:t>
              </a:r>
              <a:r>
                <a:rPr lang="ru-RU" i="1" baseline="30000">
                  <a:solidFill>
                    <a:srgbClr val="05050B"/>
                  </a:solidFill>
                  <a:latin typeface="Arial" charset="0"/>
                </a:rPr>
                <a:t>2</a:t>
              </a:r>
            </a:p>
          </p:txBody>
        </p:sp>
      </p:grpSp>
      <p:graphicFrame>
        <p:nvGraphicFramePr>
          <p:cNvPr id="27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110029"/>
              </p:ext>
            </p:extLst>
          </p:nvPr>
        </p:nvGraphicFramePr>
        <p:xfrm>
          <a:off x="5004048" y="3717032"/>
          <a:ext cx="40005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4" name="Equation" r:id="rId21" imgW="190440" imgH="164880" progId="Equation.3">
                  <p:embed/>
                </p:oleObj>
              </mc:Choice>
              <mc:Fallback>
                <p:oleObj name="Equation" r:id="rId21" imgW="19044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3717032"/>
                        <a:ext cx="400050" cy="336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121653"/>
              </p:ext>
            </p:extLst>
          </p:nvPr>
        </p:nvGraphicFramePr>
        <p:xfrm>
          <a:off x="620383" y="1340768"/>
          <a:ext cx="5472607" cy="858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5" name="Формула" r:id="rId23" imgW="2590560" imgH="406080" progId="Equation.3">
                  <p:embed/>
                </p:oleObj>
              </mc:Choice>
              <mc:Fallback>
                <p:oleObj name="Формула" r:id="rId23" imgW="259056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20383" y="1340768"/>
                        <a:ext cx="5472607" cy="858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7492"/>
              </p:ext>
            </p:extLst>
          </p:nvPr>
        </p:nvGraphicFramePr>
        <p:xfrm>
          <a:off x="467544" y="3429000"/>
          <a:ext cx="4512776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6" name="Формула" r:id="rId25" imgW="1892160" imgH="406080" progId="Equation.3">
                  <p:embed/>
                </p:oleObj>
              </mc:Choice>
              <mc:Fallback>
                <p:oleObj name="Формула" r:id="rId25" imgW="18921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3429000"/>
                        <a:ext cx="4512776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Line 48"/>
          <p:cNvSpPr>
            <a:spLocks noChangeShapeType="1"/>
          </p:cNvSpPr>
          <p:nvPr/>
        </p:nvSpPr>
        <p:spPr bwMode="auto">
          <a:xfrm>
            <a:off x="1743075" y="2343150"/>
            <a:ext cx="466725" cy="266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1" name="Line 49"/>
          <p:cNvSpPr>
            <a:spLocks noChangeShapeType="1"/>
          </p:cNvSpPr>
          <p:nvPr/>
        </p:nvSpPr>
        <p:spPr bwMode="auto">
          <a:xfrm>
            <a:off x="7058025" y="2371725"/>
            <a:ext cx="352425" cy="2571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2" name="Line 50"/>
          <p:cNvSpPr>
            <a:spLocks noChangeShapeType="1"/>
          </p:cNvSpPr>
          <p:nvPr/>
        </p:nvSpPr>
        <p:spPr bwMode="auto">
          <a:xfrm>
            <a:off x="1543050" y="4286250"/>
            <a:ext cx="771525" cy="3905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3" name="Line 51"/>
          <p:cNvSpPr>
            <a:spLocks noChangeShapeType="1"/>
          </p:cNvSpPr>
          <p:nvPr/>
        </p:nvSpPr>
        <p:spPr bwMode="auto">
          <a:xfrm>
            <a:off x="5095875" y="4305300"/>
            <a:ext cx="771525" cy="3905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4" name="Line 67"/>
          <p:cNvSpPr>
            <a:spLocks noChangeShapeType="1"/>
          </p:cNvSpPr>
          <p:nvPr/>
        </p:nvSpPr>
        <p:spPr bwMode="auto">
          <a:xfrm>
            <a:off x="3781425" y="3019425"/>
            <a:ext cx="466725" cy="266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5" name="Line 68"/>
          <p:cNvSpPr>
            <a:spLocks noChangeShapeType="1"/>
          </p:cNvSpPr>
          <p:nvPr/>
        </p:nvSpPr>
        <p:spPr bwMode="auto">
          <a:xfrm>
            <a:off x="5857875" y="3038475"/>
            <a:ext cx="466725" cy="266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6" name="Line 69"/>
          <p:cNvSpPr>
            <a:spLocks noChangeShapeType="1"/>
          </p:cNvSpPr>
          <p:nvPr/>
        </p:nvSpPr>
        <p:spPr bwMode="auto">
          <a:xfrm>
            <a:off x="5238750" y="3038475"/>
            <a:ext cx="466725" cy="266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sp>
        <p:nvSpPr>
          <p:cNvPr id="37" name="Line 70"/>
          <p:cNvSpPr>
            <a:spLocks noChangeShapeType="1"/>
          </p:cNvSpPr>
          <p:nvPr/>
        </p:nvSpPr>
        <p:spPr bwMode="auto">
          <a:xfrm>
            <a:off x="7315200" y="3019425"/>
            <a:ext cx="466725" cy="266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38" name="Объект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662735"/>
              </p:ext>
            </p:extLst>
          </p:nvPr>
        </p:nvGraphicFramePr>
        <p:xfrm>
          <a:off x="1396206" y="5589240"/>
          <a:ext cx="16271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" name="Equation" r:id="rId27" imgW="774364" imgH="406224" progId="Equation.3">
                  <p:embed/>
                </p:oleObj>
              </mc:Choice>
              <mc:Fallback>
                <p:oleObj name="Equation" r:id="rId27" imgW="774364" imgH="406224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6206" y="5589240"/>
                        <a:ext cx="16271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Прямая со стрелкой 40"/>
          <p:cNvCxnSpPr>
            <a:endCxn id="39" idx="3"/>
          </p:cNvCxnSpPr>
          <p:nvPr/>
        </p:nvCxnSpPr>
        <p:spPr>
          <a:xfrm flipH="1">
            <a:off x="3131840" y="6093296"/>
            <a:ext cx="88294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014787" y="5908630"/>
            <a:ext cx="435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Каноническое уравнение окружности</a:t>
            </a:r>
            <a:endParaRPr lang="ru-RU" b="1" i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43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846" y="-800100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Гипербола</a:t>
            </a:r>
            <a:endParaRPr lang="ru-RU" sz="36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353" y="1287318"/>
            <a:ext cx="9144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b="1" i="1" dirty="0">
                <a:latin typeface="Arial" charset="0"/>
              </a:rPr>
              <a:t>Гиперболой</a:t>
            </a:r>
            <a:r>
              <a:rPr lang="ru-RU" dirty="0">
                <a:latin typeface="Arial" charset="0"/>
              </a:rPr>
              <a:t> называется геометрическое место точек, разность расстояний от каждой из которых до двух точек той же плоскости </a:t>
            </a:r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>
                <a:solidFill>
                  <a:srgbClr val="CC3300"/>
                </a:solidFill>
                <a:latin typeface="Arial" charset="0"/>
              </a:rPr>
              <a:t>1</a:t>
            </a:r>
            <a:r>
              <a:rPr lang="ru-RU" dirty="0">
                <a:latin typeface="Arial" charset="0"/>
              </a:rPr>
              <a:t> и </a:t>
            </a:r>
            <a:r>
              <a:rPr lang="en-US" b="1" i="1" dirty="0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 dirty="0">
                <a:solidFill>
                  <a:srgbClr val="CC3300"/>
                </a:solidFill>
                <a:latin typeface="Arial" charset="0"/>
              </a:rPr>
              <a:t>2</a:t>
            </a:r>
            <a:r>
              <a:rPr lang="ru-RU" dirty="0">
                <a:latin typeface="Arial" charset="0"/>
              </a:rPr>
              <a:t>, называемых </a:t>
            </a:r>
            <a:r>
              <a:rPr lang="ru-RU" b="1" i="1" dirty="0">
                <a:latin typeface="Arial" charset="0"/>
              </a:rPr>
              <a:t>фокусами</a:t>
            </a:r>
            <a:r>
              <a:rPr lang="ru-RU" dirty="0">
                <a:latin typeface="Arial" charset="0"/>
              </a:rPr>
              <a:t>, есть величина постоянная, равная </a:t>
            </a:r>
            <a:r>
              <a:rPr lang="ru-RU" b="1" i="1" dirty="0">
                <a:solidFill>
                  <a:srgbClr val="CC3300"/>
                </a:solidFill>
                <a:latin typeface="Arial" charset="0"/>
              </a:rPr>
              <a:t>2а.</a:t>
            </a:r>
            <a:endParaRPr lang="en-US" b="1" i="1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 flipH="1">
            <a:off x="1467646" y="3486150"/>
            <a:ext cx="2381250" cy="1076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flipH="1">
            <a:off x="3515521" y="3495675"/>
            <a:ext cx="342900" cy="10763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1261271" y="4154488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>
                <a:solidFill>
                  <a:srgbClr val="CC3300"/>
                </a:solidFill>
                <a:latin typeface="Arial" charset="0"/>
              </a:rPr>
              <a:t>1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3213896" y="414496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F</a:t>
            </a:r>
            <a:r>
              <a:rPr lang="en-US" b="1" i="1" baseline="-25000">
                <a:solidFill>
                  <a:srgbClr val="CC3300"/>
                </a:solidFill>
                <a:latin typeface="Arial" charset="0"/>
              </a:rPr>
              <a:t>2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1237459" y="4564063"/>
            <a:ext cx="409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-c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3328196" y="4535488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c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3356771" y="2963863"/>
            <a:ext cx="103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latin typeface="Arial" charset="0"/>
              </a:rPr>
              <a:t>M(x; y)</a:t>
            </a:r>
            <a:endParaRPr lang="ru-RU" b="1" i="1">
              <a:latin typeface="Arial" charset="0"/>
            </a:endParaRPr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1937546" y="3830638"/>
            <a:ext cx="374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r</a:t>
            </a:r>
            <a:r>
              <a:rPr lang="en-US" b="1" i="1" baseline="-25000">
                <a:solidFill>
                  <a:srgbClr val="CC3300"/>
                </a:solidFill>
                <a:latin typeface="Arial" charset="0"/>
              </a:rPr>
              <a:t>1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3709196" y="389731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r</a:t>
            </a:r>
            <a:r>
              <a:rPr lang="en-US" b="1" i="1" baseline="-25000">
                <a:solidFill>
                  <a:srgbClr val="CC3300"/>
                </a:solidFill>
                <a:latin typeface="Arial" charset="0"/>
              </a:rPr>
              <a:t>2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515146" y="2570163"/>
            <a:ext cx="4225925" cy="3313112"/>
            <a:chOff x="1428" y="1771"/>
            <a:chExt cx="2662" cy="2087"/>
          </a:xfrm>
        </p:grpSpPr>
        <p:sp>
          <p:nvSpPr>
            <p:cNvPr id="15" name="Line 8"/>
            <p:cNvSpPr>
              <a:spLocks noChangeShapeType="1"/>
            </p:cNvSpPr>
            <p:nvPr/>
          </p:nvSpPr>
          <p:spPr bwMode="auto">
            <a:xfrm>
              <a:off x="1428" y="3036"/>
              <a:ext cx="2616" cy="0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V="1">
              <a:off x="2676" y="1830"/>
              <a:ext cx="0" cy="2028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2445" y="1771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 i="1">
                  <a:solidFill>
                    <a:srgbClr val="CC3300"/>
                  </a:solidFill>
                  <a:latin typeface="Arial" charset="0"/>
                </a:rPr>
                <a:t>y</a:t>
              </a:r>
              <a:endParaRPr lang="ru-RU" b="1" i="1">
                <a:solidFill>
                  <a:srgbClr val="CC3300"/>
                </a:solidFill>
                <a:latin typeface="Arial" charset="0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2475" y="3013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3885" y="3049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х</a:t>
              </a:r>
            </a:p>
          </p:txBody>
        </p:sp>
      </p:grpSp>
      <p:sp>
        <p:nvSpPr>
          <p:cNvPr id="20" name="Oval 13"/>
          <p:cNvSpPr>
            <a:spLocks noChangeArrowheads="1"/>
          </p:cNvSpPr>
          <p:nvPr/>
        </p:nvSpPr>
        <p:spPr bwMode="auto">
          <a:xfrm>
            <a:off x="1448596" y="4530725"/>
            <a:ext cx="88900" cy="984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3825084" y="3421063"/>
            <a:ext cx="95250" cy="95250"/>
          </a:xfrm>
          <a:prstGeom prst="ellipse">
            <a:avLst/>
          </a:prstGeom>
          <a:solidFill>
            <a:srgbClr val="003300"/>
          </a:solidFill>
          <a:ln w="9525">
            <a:solidFill>
              <a:srgbClr val="00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3467896" y="4530725"/>
            <a:ext cx="95250" cy="95250"/>
          </a:xfrm>
          <a:prstGeom prst="ellipse">
            <a:avLst/>
          </a:prstGeom>
          <a:solidFill>
            <a:srgbClr val="003300"/>
          </a:solidFill>
          <a:ln w="9525">
            <a:solidFill>
              <a:srgbClr val="00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838016"/>
              </p:ext>
            </p:extLst>
          </p:nvPr>
        </p:nvGraphicFramePr>
        <p:xfrm>
          <a:off x="5125839" y="2952462"/>
          <a:ext cx="160020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Equation" r:id="rId3" imgW="761669" imgH="253890" progId="Equation.3">
                  <p:embed/>
                </p:oleObj>
              </mc:Choice>
              <mc:Fallback>
                <p:oleObj name="Equation" r:id="rId3" imgW="761669" imgH="25389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5839" y="2952462"/>
                        <a:ext cx="160020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638273"/>
              </p:ext>
            </p:extLst>
          </p:nvPr>
        </p:nvGraphicFramePr>
        <p:xfrm>
          <a:off x="5140126" y="3552537"/>
          <a:ext cx="264001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Equation" r:id="rId5" imgW="1256755" imgH="215806" progId="Equation.3">
                  <p:embed/>
                </p:oleObj>
              </mc:Choice>
              <mc:Fallback>
                <p:oleObj name="Equation" r:id="rId5" imgW="1256755" imgH="215806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0126" y="3552537"/>
                        <a:ext cx="2640013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130977"/>
              </p:ext>
            </p:extLst>
          </p:nvPr>
        </p:nvGraphicFramePr>
        <p:xfrm>
          <a:off x="5159176" y="4220875"/>
          <a:ext cx="3440113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Equation" r:id="rId7" imgW="1637589" imgH="317362" progId="Equation.3">
                  <p:embed/>
                </p:oleObj>
              </mc:Choice>
              <mc:Fallback>
                <p:oleObj name="Equation" r:id="rId7" imgW="1637589" imgH="317362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176" y="4220875"/>
                        <a:ext cx="3440113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673293"/>
              </p:ext>
            </p:extLst>
          </p:nvPr>
        </p:nvGraphicFramePr>
        <p:xfrm>
          <a:off x="5148064" y="5106700"/>
          <a:ext cx="352107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Equation" r:id="rId9" imgW="1675673" imgH="317362" progId="Equation.3">
                  <p:embed/>
                </p:oleObj>
              </mc:Choice>
              <mc:Fallback>
                <p:oleObj name="Equation" r:id="rId9" imgW="1675673" imgH="317362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5106700"/>
                        <a:ext cx="3521075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165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nimBg="1"/>
      <p:bldP spid="6" grpId="0" animBg="1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41"/>
          <p:cNvSpPr>
            <a:spLocks noChangeArrowheads="1"/>
          </p:cNvSpPr>
          <p:nvPr/>
        </p:nvSpPr>
        <p:spPr bwMode="auto">
          <a:xfrm>
            <a:off x="1685925" y="4381500"/>
            <a:ext cx="1800225" cy="8667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73846" y="-800100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Гипербола</a:t>
            </a:r>
            <a:endParaRPr lang="ru-RU" sz="3600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588963" y="1179513"/>
          <a:ext cx="49053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Equation" r:id="rId3" imgW="2336760" imgH="355320" progId="Equation.3">
                  <p:embed/>
                </p:oleObj>
              </mc:Choice>
              <mc:Fallback>
                <p:oleObj name="Equation" r:id="rId3" imgW="233676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1179513"/>
                        <a:ext cx="49053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5724525" y="1357313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Equation" r:id="rId5" imgW="190440" imgH="152280" progId="Equation.3">
                  <p:embed/>
                </p:oleObj>
              </mc:Choice>
              <mc:Fallback>
                <p:oleObj name="Equation" r:id="rId5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1357313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0"/>
          <p:cNvGraphicFramePr>
            <a:graphicFrameLocks noChangeAspect="1"/>
          </p:cNvGraphicFramePr>
          <p:nvPr/>
        </p:nvGraphicFramePr>
        <p:xfrm>
          <a:off x="6915150" y="3281363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Equation" r:id="rId7" imgW="190440" imgH="152280" progId="Equation.3">
                  <p:embed/>
                </p:oleObj>
              </mc:Choice>
              <mc:Fallback>
                <p:oleObj name="Equation" r:id="rId7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0" y="3281363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3635952" y="3199101"/>
            <a:ext cx="2790825" cy="552450"/>
            <a:chOff x="2328" y="3408"/>
            <a:chExt cx="1758" cy="348"/>
          </a:xfrm>
        </p:grpSpPr>
        <p:sp>
          <p:nvSpPr>
            <p:cNvPr id="10" name="AutoShape 27"/>
            <p:cNvSpPr>
              <a:spLocks noChangeArrowheads="1"/>
            </p:cNvSpPr>
            <p:nvPr/>
          </p:nvSpPr>
          <p:spPr bwMode="auto">
            <a:xfrm>
              <a:off x="2328" y="3444"/>
              <a:ext cx="756" cy="31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endParaRPr lang="ru-RU"/>
            </a:p>
          </p:txBody>
        </p:sp>
        <p:sp>
          <p:nvSpPr>
            <p:cNvPr id="11" name="AutoShape 28"/>
            <p:cNvSpPr>
              <a:spLocks/>
            </p:cNvSpPr>
            <p:nvPr/>
          </p:nvSpPr>
          <p:spPr bwMode="auto">
            <a:xfrm>
              <a:off x="3678" y="3408"/>
              <a:ext cx="408" cy="258"/>
            </a:xfrm>
            <a:prstGeom prst="borderCallout2">
              <a:avLst>
                <a:gd name="adj1" fmla="val 27907"/>
                <a:gd name="adj2" fmla="val -11764"/>
                <a:gd name="adj3" fmla="val 27907"/>
                <a:gd name="adj4" fmla="val -79412"/>
                <a:gd name="adj5" fmla="val 60463"/>
                <a:gd name="adj6" fmla="val -147060"/>
              </a:avLst>
            </a:prstGeom>
            <a:noFill/>
            <a:ln w="15875">
              <a:solidFill>
                <a:schemeClr val="tx2"/>
              </a:solidFill>
              <a:miter lim="800000"/>
              <a:headEnd type="triangle" w="med" len="lg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i="1">
                  <a:solidFill>
                    <a:srgbClr val="05050B"/>
                  </a:solidFill>
                  <a:latin typeface="Arial" charset="0"/>
                </a:rPr>
                <a:t>b</a:t>
              </a:r>
              <a:r>
                <a:rPr lang="ru-RU" i="1" baseline="30000">
                  <a:solidFill>
                    <a:srgbClr val="05050B"/>
                  </a:solidFill>
                  <a:latin typeface="Arial" charset="0"/>
                </a:rPr>
                <a:t>2</a:t>
              </a:r>
            </a:p>
          </p:txBody>
        </p:sp>
      </p:grpSp>
      <p:graphicFrame>
        <p:nvGraphicFramePr>
          <p:cNvPr id="12" name="Object 35"/>
          <p:cNvGraphicFramePr>
            <a:graphicFrameLocks noChangeAspect="1"/>
          </p:cNvGraphicFramePr>
          <p:nvPr/>
        </p:nvGraphicFramePr>
        <p:xfrm>
          <a:off x="1792288" y="4375150"/>
          <a:ext cx="16002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7" name="Equation" r:id="rId8" imgW="761760" imgH="406080" progId="Equation.3">
                  <p:embed/>
                </p:oleObj>
              </mc:Choice>
              <mc:Fallback>
                <p:oleObj name="Equation" r:id="rId8" imgW="7617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2288" y="4375150"/>
                        <a:ext cx="16002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4"/>
          <p:cNvGraphicFramePr>
            <a:graphicFrameLocks noChangeAspect="1"/>
          </p:cNvGraphicFramePr>
          <p:nvPr/>
        </p:nvGraphicFramePr>
        <p:xfrm>
          <a:off x="596900" y="1924050"/>
          <a:ext cx="49847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8" name="Equation" r:id="rId10" imgW="2374560" imgH="279360" progId="Equation.3">
                  <p:embed/>
                </p:oleObj>
              </mc:Choice>
              <mc:Fallback>
                <p:oleObj name="Equation" r:id="rId10" imgW="23745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924050"/>
                        <a:ext cx="4984750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628650" y="2616200"/>
            <a:ext cx="8143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>
                <a:latin typeface="Arial" charset="0"/>
              </a:rPr>
              <a:t>После тождественных преобразований уравнение примет вид:</a:t>
            </a:r>
            <a:r>
              <a:rPr lang="ru-RU" b="1" i="1">
                <a:latin typeface="Arial" charset="0"/>
              </a:rPr>
              <a:t> </a:t>
            </a:r>
            <a:endParaRPr lang="en-US" b="1" i="1">
              <a:solidFill>
                <a:srgbClr val="CC3300"/>
              </a:solidFill>
              <a:latin typeface="Arial" charset="0"/>
            </a:endParaRPr>
          </a:p>
        </p:txBody>
      </p:sp>
      <p:cxnSp>
        <p:nvCxnSpPr>
          <p:cNvPr id="18" name="Соединительная линия уступом 17"/>
          <p:cNvCxnSpPr>
            <a:stCxn id="19" idx="1"/>
            <a:endCxn id="13" idx="3"/>
          </p:cNvCxnSpPr>
          <p:nvPr/>
        </p:nvCxnSpPr>
        <p:spPr>
          <a:xfrm rot="10800000">
            <a:off x="3486150" y="4814889"/>
            <a:ext cx="1363272" cy="774353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49422" y="5404575"/>
            <a:ext cx="435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Каноническое уравнение гипербола</a:t>
            </a: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408648"/>
              </p:ext>
            </p:extLst>
          </p:nvPr>
        </p:nvGraphicFramePr>
        <p:xfrm>
          <a:off x="628650" y="3199101"/>
          <a:ext cx="4065856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9" name="Формула" r:id="rId12" imgW="1612800" imgH="228600" progId="Equation.3">
                  <p:embed/>
                </p:oleObj>
              </mc:Choice>
              <mc:Fallback>
                <p:oleObj name="Формула" r:id="rId12" imgW="1612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8650" y="3199101"/>
                        <a:ext cx="4065856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263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ownloads\image173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73846" y="-800100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Гипербола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33321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63488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Парабола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46" y="836712"/>
            <a:ext cx="9127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Arial" charset="0"/>
              </a:rPr>
              <a:t>Параболой</a:t>
            </a:r>
            <a:r>
              <a:rPr lang="ru-RU" dirty="0" smtClean="0">
                <a:latin typeface="Arial" charset="0"/>
              </a:rPr>
              <a:t> называется геометрическое место точек на плоскости, для  каждой из которых расстояние до некоторой фиксированной точки той же плоскости</a:t>
            </a:r>
          </a:p>
          <a:p>
            <a:endParaRPr lang="ru-RU" dirty="0" smtClean="0">
              <a:latin typeface="Arial" charset="0"/>
            </a:endParaRPr>
          </a:p>
          <a:p>
            <a:r>
              <a:rPr lang="ru-RU" dirty="0" smtClean="0">
                <a:latin typeface="Arial" charset="0"/>
              </a:rPr>
              <a:t>  , называемой </a:t>
            </a:r>
            <a:r>
              <a:rPr lang="ru-RU" b="1" i="1" dirty="0" smtClean="0">
                <a:latin typeface="Arial" charset="0"/>
              </a:rPr>
              <a:t>фокусом</a:t>
            </a:r>
            <a:r>
              <a:rPr lang="ru-RU" dirty="0" smtClean="0">
                <a:latin typeface="Arial" charset="0"/>
              </a:rPr>
              <a:t>, равно расстоянию до прямой:</a:t>
            </a:r>
            <a:endParaRPr lang="en-US" b="1" i="1" dirty="0">
              <a:solidFill>
                <a:srgbClr val="CC3300"/>
              </a:solidFill>
              <a:latin typeface="Arial" charset="0"/>
            </a:endParaRPr>
          </a:p>
        </p:txBody>
      </p:sp>
      <p:graphicFrame>
        <p:nvGraphicFramePr>
          <p:cNvPr id="5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30973"/>
              </p:ext>
            </p:extLst>
          </p:nvPr>
        </p:nvGraphicFramePr>
        <p:xfrm>
          <a:off x="8028384" y="1059115"/>
          <a:ext cx="869380" cy="755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5" name="Equation" r:id="rId3" imgW="495000" imgH="393480" progId="Equation.3">
                  <p:embed/>
                </p:oleObj>
              </mc:Choice>
              <mc:Fallback>
                <p:oleObj name="Equation" r:id="rId3" imgW="495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1059115"/>
                        <a:ext cx="869380" cy="7555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819385"/>
              </p:ext>
            </p:extLst>
          </p:nvPr>
        </p:nvGraphicFramePr>
        <p:xfrm>
          <a:off x="6156176" y="1436876"/>
          <a:ext cx="98901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6" name="Equation" r:id="rId5" imgW="520560" imgH="393480" progId="Equation.3">
                  <p:embed/>
                </p:oleObj>
              </mc:Choice>
              <mc:Fallback>
                <p:oleObj name="Equation" r:id="rId5" imgW="520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1436876"/>
                        <a:ext cx="989013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Line 2"/>
          <p:cNvSpPr>
            <a:spLocks noChangeShapeType="1"/>
          </p:cNvSpPr>
          <p:nvPr/>
        </p:nvSpPr>
        <p:spPr bwMode="auto">
          <a:xfrm flipH="1" flipV="1">
            <a:off x="1502569" y="3955290"/>
            <a:ext cx="1276350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pSp>
        <p:nvGrpSpPr>
          <p:cNvPr id="37" name="Group 7"/>
          <p:cNvGrpSpPr>
            <a:grpSpLocks/>
          </p:cNvGrpSpPr>
          <p:nvPr/>
        </p:nvGrpSpPr>
        <p:grpSpPr bwMode="auto">
          <a:xfrm>
            <a:off x="464344" y="2807528"/>
            <a:ext cx="4225925" cy="3313112"/>
            <a:chOff x="1428" y="1771"/>
            <a:chExt cx="2662" cy="2087"/>
          </a:xfrm>
        </p:grpSpPr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1428" y="3036"/>
              <a:ext cx="2616" cy="0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 flipV="1">
              <a:off x="2676" y="1830"/>
              <a:ext cx="0" cy="2028"/>
            </a:xfrm>
            <a:prstGeom prst="line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2445" y="1771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 i="1">
                  <a:solidFill>
                    <a:srgbClr val="CC3300"/>
                  </a:solidFill>
                  <a:latin typeface="Arial" charset="0"/>
                </a:rPr>
                <a:t>y</a:t>
              </a:r>
              <a:endParaRPr lang="ru-RU" b="1" i="1">
                <a:solidFill>
                  <a:srgbClr val="CC3300"/>
                </a:solidFill>
                <a:latin typeface="Arial" charset="0"/>
              </a:endParaRPr>
            </a:p>
          </p:txBody>
        </p:sp>
        <p:sp>
          <p:nvSpPr>
            <p:cNvPr id="41" name="Rectangle 11"/>
            <p:cNvSpPr>
              <a:spLocks noChangeArrowheads="1"/>
            </p:cNvSpPr>
            <p:nvPr/>
          </p:nvSpPr>
          <p:spPr bwMode="auto">
            <a:xfrm>
              <a:off x="2475" y="3013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42" name="Rectangle 12"/>
            <p:cNvSpPr>
              <a:spLocks noChangeArrowheads="1"/>
            </p:cNvSpPr>
            <p:nvPr/>
          </p:nvSpPr>
          <p:spPr bwMode="auto">
            <a:xfrm>
              <a:off x="3885" y="3049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b="1" i="1">
                  <a:solidFill>
                    <a:srgbClr val="CC3300"/>
                  </a:solidFill>
                  <a:latin typeface="Arial" charset="0"/>
                </a:rPr>
                <a:t>х</a:t>
              </a:r>
            </a:p>
          </p:txBody>
        </p:sp>
      </p:grpSp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3458369" y="445535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F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44" name="Rectangle 20"/>
          <p:cNvSpPr>
            <a:spLocks noChangeArrowheads="1"/>
          </p:cNvSpPr>
          <p:nvPr/>
        </p:nvSpPr>
        <p:spPr bwMode="auto">
          <a:xfrm>
            <a:off x="2915444" y="3674303"/>
            <a:ext cx="103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latin typeface="Arial" charset="0"/>
              </a:rPr>
              <a:t>M(x; y)</a:t>
            </a:r>
            <a:endParaRPr lang="ru-RU" b="1" i="1">
              <a:latin typeface="Arial" charset="0"/>
            </a:endParaRPr>
          </a:p>
        </p:txBody>
      </p:sp>
      <p:sp>
        <p:nvSpPr>
          <p:cNvPr id="45" name="Rectangle 21"/>
          <p:cNvSpPr>
            <a:spLocks noChangeArrowheads="1"/>
          </p:cNvSpPr>
          <p:nvPr/>
        </p:nvSpPr>
        <p:spPr bwMode="auto">
          <a:xfrm>
            <a:off x="1877219" y="3607628"/>
            <a:ext cx="374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d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46" name="Rectangle 22"/>
          <p:cNvSpPr>
            <a:spLocks noChangeArrowheads="1"/>
          </p:cNvSpPr>
          <p:nvPr/>
        </p:nvSpPr>
        <p:spPr bwMode="auto">
          <a:xfrm>
            <a:off x="3124994" y="403625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i="1">
                <a:solidFill>
                  <a:srgbClr val="CC3300"/>
                </a:solidFill>
                <a:latin typeface="Arial" charset="0"/>
              </a:rPr>
              <a:t>r</a:t>
            </a:r>
            <a:endParaRPr lang="ru-RU" b="1" i="1" baseline="-2500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47" name="Line 29"/>
          <p:cNvSpPr>
            <a:spLocks noChangeShapeType="1"/>
          </p:cNvSpPr>
          <p:nvPr/>
        </p:nvSpPr>
        <p:spPr bwMode="auto">
          <a:xfrm flipH="1">
            <a:off x="1493044" y="3091690"/>
            <a:ext cx="0" cy="2914650"/>
          </a:xfrm>
          <a:prstGeom prst="line">
            <a:avLst/>
          </a:prstGeom>
          <a:noFill/>
          <a:ln w="1905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48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814172"/>
              </p:ext>
            </p:extLst>
          </p:nvPr>
        </p:nvGraphicFramePr>
        <p:xfrm>
          <a:off x="3255169" y="4823653"/>
          <a:ext cx="26828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7" name="Equation" r:id="rId7" imgW="164880" imgH="393480" progId="Equation.3">
                  <p:embed/>
                </p:oleObj>
              </mc:Choice>
              <mc:Fallback>
                <p:oleObj name="Equation" r:id="rId7" imgW="164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169" y="4823653"/>
                        <a:ext cx="268288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832541"/>
              </p:ext>
            </p:extLst>
          </p:nvPr>
        </p:nvGraphicFramePr>
        <p:xfrm>
          <a:off x="1010444" y="4785553"/>
          <a:ext cx="4540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Equation" r:id="rId9" imgW="279360" imgH="393480" progId="Equation.3">
                  <p:embed/>
                </p:oleObj>
              </mc:Choice>
              <mc:Fallback>
                <p:oleObj name="Equation" r:id="rId9" imgW="279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0444" y="4785553"/>
                        <a:ext cx="454025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Freeform 33"/>
          <p:cNvSpPr>
            <a:spLocks/>
          </p:cNvSpPr>
          <p:nvPr/>
        </p:nvSpPr>
        <p:spPr bwMode="auto">
          <a:xfrm>
            <a:off x="2442369" y="3282190"/>
            <a:ext cx="898525" cy="2876550"/>
          </a:xfrm>
          <a:custGeom>
            <a:avLst/>
            <a:gdLst>
              <a:gd name="T0" fmla="*/ 566 w 566"/>
              <a:gd name="T1" fmla="*/ 0 h 1812"/>
              <a:gd name="T2" fmla="*/ 224 w 566"/>
              <a:gd name="T3" fmla="*/ 420 h 1812"/>
              <a:gd name="T4" fmla="*/ 2 w 566"/>
              <a:gd name="T5" fmla="*/ 966 h 1812"/>
              <a:gd name="T6" fmla="*/ 212 w 566"/>
              <a:gd name="T7" fmla="*/ 1452 h 1812"/>
              <a:gd name="T8" fmla="*/ 524 w 566"/>
              <a:gd name="T9" fmla="*/ 1812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6" h="1812">
                <a:moveTo>
                  <a:pt x="566" y="0"/>
                </a:moveTo>
                <a:cubicBezTo>
                  <a:pt x="442" y="129"/>
                  <a:pt x="318" y="259"/>
                  <a:pt x="224" y="420"/>
                </a:cubicBezTo>
                <a:cubicBezTo>
                  <a:pt x="130" y="581"/>
                  <a:pt x="4" y="794"/>
                  <a:pt x="2" y="966"/>
                </a:cubicBezTo>
                <a:cubicBezTo>
                  <a:pt x="0" y="1138"/>
                  <a:pt x="125" y="1311"/>
                  <a:pt x="212" y="1452"/>
                </a:cubicBezTo>
                <a:cubicBezTo>
                  <a:pt x="299" y="1593"/>
                  <a:pt x="459" y="1737"/>
                  <a:pt x="524" y="1812"/>
                </a:cubicBezTo>
              </a:path>
            </a:pathLst>
          </a:custGeom>
          <a:noFill/>
          <a:ln w="31750" cap="flat" cmpd="sng">
            <a:solidFill>
              <a:srgbClr val="0033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579896"/>
              </p:ext>
            </p:extLst>
          </p:nvPr>
        </p:nvGraphicFramePr>
        <p:xfrm>
          <a:off x="4788024" y="3007804"/>
          <a:ext cx="8001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9" name="Equation" r:id="rId11" imgW="380670" imgH="177646" progId="Equation.3">
                  <p:embed/>
                </p:oleObj>
              </mc:Choice>
              <mc:Fallback>
                <p:oleObj name="Equation" r:id="rId11" imgW="380670" imgH="177646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3007804"/>
                        <a:ext cx="8001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678925"/>
              </p:ext>
            </p:extLst>
          </p:nvPr>
        </p:nvGraphicFramePr>
        <p:xfrm>
          <a:off x="6242174" y="2798254"/>
          <a:ext cx="2160587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0" name="Equation" r:id="rId13" imgW="1028254" imgH="393529" progId="Equation.3">
                  <p:embed/>
                </p:oleObj>
              </mc:Choice>
              <mc:Fallback>
                <p:oleObj name="Equation" r:id="rId13" imgW="1028254" imgH="393529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2174" y="2798254"/>
                        <a:ext cx="2160587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956780"/>
              </p:ext>
            </p:extLst>
          </p:nvPr>
        </p:nvGraphicFramePr>
        <p:xfrm>
          <a:off x="5092824" y="3931729"/>
          <a:ext cx="3548062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" name="Equation" r:id="rId15" imgW="1689100" imgH="508000" progId="Equation.3">
                  <p:embed/>
                </p:oleObj>
              </mc:Choice>
              <mc:Fallback>
                <p:oleObj name="Equation" r:id="rId15" imgW="1689100" imgH="5080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2824" y="3931729"/>
                        <a:ext cx="3548062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Объект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746507"/>
              </p:ext>
            </p:extLst>
          </p:nvPr>
        </p:nvGraphicFramePr>
        <p:xfrm>
          <a:off x="6238999" y="5066792"/>
          <a:ext cx="1387475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Equation" r:id="rId17" imgW="660113" imgH="393529" progId="Equation.3">
                  <p:embed/>
                </p:oleObj>
              </mc:Choice>
              <mc:Fallback>
                <p:oleObj name="Equation" r:id="rId17" imgW="660113" imgH="393529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999" y="5066792"/>
                        <a:ext cx="1387475" cy="79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348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3" grpId="0" autoUpdateAnimBg="0"/>
      <p:bldP spid="44" grpId="0" autoUpdateAnimBg="0"/>
      <p:bldP spid="45" grpId="0" autoUpdateAnimBg="0"/>
      <p:bldP spid="46" grpId="0" autoUpdateAnimBg="0"/>
      <p:bldP spid="47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800100"/>
            <a:ext cx="8229600" cy="1600200"/>
          </a:xfrm>
        </p:spPr>
        <p:txBody>
          <a:bodyPr/>
          <a:lstStyle/>
          <a:p>
            <a:r>
              <a:rPr lang="ru-RU" sz="3600" dirty="0">
                <a:latin typeface="Comic Sans MS" pitchFamily="66" charset="0"/>
              </a:rPr>
              <a:t>Парабола</a:t>
            </a:r>
            <a:endParaRPr lang="ru-RU" sz="3600" dirty="0"/>
          </a:p>
        </p:txBody>
      </p:sp>
      <p:graphicFrame>
        <p:nvGraphicFramePr>
          <p:cNvPr id="4" name="Object 20"/>
          <p:cNvGraphicFramePr>
            <a:graphicFrameLocks noChangeAspect="1"/>
          </p:cNvGraphicFramePr>
          <p:nvPr/>
        </p:nvGraphicFramePr>
        <p:xfrm>
          <a:off x="809625" y="1235075"/>
          <a:ext cx="3227388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Equation" r:id="rId3" imgW="1536480" imgH="507960" progId="Equation.3">
                  <p:embed/>
                </p:oleObj>
              </mc:Choice>
              <mc:Fallback>
                <p:oleObj name="Equation" r:id="rId3" imgW="15364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" y="1235075"/>
                        <a:ext cx="3227388" cy="1030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0"/>
          <p:cNvGraphicFramePr>
            <a:graphicFrameLocks noChangeAspect="1"/>
          </p:cNvGraphicFramePr>
          <p:nvPr/>
        </p:nvGraphicFramePr>
        <p:xfrm>
          <a:off x="4181475" y="1633538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name="Equation" r:id="rId5" imgW="190440" imgH="152280" progId="Equation.3">
                  <p:embed/>
                </p:oleObj>
              </mc:Choice>
              <mc:Fallback>
                <p:oleObj name="Equation" r:id="rId5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1475" y="1633538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/>
          <p:cNvGraphicFramePr>
            <a:graphicFrameLocks noChangeAspect="1"/>
          </p:cNvGraphicFramePr>
          <p:nvPr/>
        </p:nvGraphicFramePr>
        <p:xfrm>
          <a:off x="663575" y="2319338"/>
          <a:ext cx="4454525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Equation" r:id="rId7" imgW="2120760" imgH="406080" progId="Equation.3">
                  <p:embed/>
                </p:oleObj>
              </mc:Choice>
              <mc:Fallback>
                <p:oleObj name="Equation" r:id="rId7" imgW="21207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2319338"/>
                        <a:ext cx="4454525" cy="823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32"/>
          <p:cNvSpPr>
            <a:spLocks noChangeShapeType="1"/>
          </p:cNvSpPr>
          <p:nvPr/>
        </p:nvSpPr>
        <p:spPr bwMode="auto">
          <a:xfrm>
            <a:off x="590550" y="2609850"/>
            <a:ext cx="466725" cy="2667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3257550" y="2609850"/>
            <a:ext cx="466725" cy="2667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>
            <a:off x="1866900" y="2600325"/>
            <a:ext cx="466725" cy="2667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0" name="Line 35"/>
          <p:cNvSpPr>
            <a:spLocks noChangeShapeType="1"/>
          </p:cNvSpPr>
          <p:nvPr/>
        </p:nvSpPr>
        <p:spPr bwMode="auto">
          <a:xfrm>
            <a:off x="4572000" y="2609850"/>
            <a:ext cx="466725" cy="2667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11" name="Object 36"/>
          <p:cNvGraphicFramePr>
            <a:graphicFrameLocks noChangeAspect="1"/>
          </p:cNvGraphicFramePr>
          <p:nvPr/>
        </p:nvGraphicFramePr>
        <p:xfrm>
          <a:off x="5114925" y="2566988"/>
          <a:ext cx="485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Equation" r:id="rId9" imgW="190440" imgH="152280" progId="Equation.3">
                  <p:embed/>
                </p:oleObj>
              </mc:Choice>
              <mc:Fallback>
                <p:oleObj name="Equation" r:id="rId9" imgW="19044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4925" y="2566988"/>
                        <a:ext cx="4857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7"/>
          <p:cNvGraphicFramePr>
            <a:graphicFrameLocks noChangeAspect="1"/>
          </p:cNvGraphicFramePr>
          <p:nvPr/>
        </p:nvGraphicFramePr>
        <p:xfrm>
          <a:off x="5827713" y="2479675"/>
          <a:ext cx="130651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Equation" r:id="rId10" imgW="622080" imgH="228600" progId="Equation.3">
                  <p:embed/>
                </p:oleObj>
              </mc:Choice>
              <mc:Fallback>
                <p:oleObj name="Equation" r:id="rId10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7713" y="2479675"/>
                        <a:ext cx="1306512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AutoShape 38"/>
          <p:cNvSpPr>
            <a:spLocks noChangeArrowheads="1"/>
          </p:cNvSpPr>
          <p:nvPr/>
        </p:nvSpPr>
        <p:spPr bwMode="auto">
          <a:xfrm>
            <a:off x="5762625" y="2381250"/>
            <a:ext cx="1514475" cy="638175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6" name="Прямая со стрелкой 15"/>
          <p:cNvCxnSpPr>
            <a:stCxn id="18" idx="0"/>
            <a:endCxn id="13" idx="2"/>
          </p:cNvCxnSpPr>
          <p:nvPr/>
        </p:nvCxnSpPr>
        <p:spPr>
          <a:xfrm flipV="1">
            <a:off x="5762625" y="3019425"/>
            <a:ext cx="757238" cy="10728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83141" y="4092229"/>
            <a:ext cx="435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Каноническое уравнение параболы</a:t>
            </a:r>
          </a:p>
        </p:txBody>
      </p:sp>
      <p:pic>
        <p:nvPicPr>
          <p:cNvPr id="10247" name="Picture 7" descr="C:\Users\user\Downloads\27521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80" y="3212976"/>
            <a:ext cx="156210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15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9410518">
            <a:off x="-583865" y="2828835"/>
            <a:ext cx="103893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</a:t>
            </a:r>
            <a:endParaRPr lang="ru-RU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5572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228</TotalTime>
  <Words>251</Words>
  <Application>Microsoft Office PowerPoint</Application>
  <PresentationFormat>Экран (4:3)</PresentationFormat>
  <Paragraphs>66</Paragraphs>
  <Slides>11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Исполнительная</vt:lpstr>
      <vt:lpstr>Equation</vt:lpstr>
      <vt:lpstr>Формула</vt:lpstr>
      <vt:lpstr>Презентация PowerPoint</vt:lpstr>
      <vt:lpstr>Кривые второго порядка</vt:lpstr>
      <vt:lpstr>Окружность</vt:lpstr>
      <vt:lpstr>Эллипс</vt:lpstr>
      <vt:lpstr>Презентация PowerPoint</vt:lpstr>
      <vt:lpstr>Гипербола</vt:lpstr>
      <vt:lpstr>Гипербола</vt:lpstr>
      <vt:lpstr>Гипербола</vt:lpstr>
      <vt:lpstr>Парабола</vt:lpstr>
      <vt:lpstr>Парабола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Вячеслав</cp:lastModifiedBy>
  <cp:revision>18</cp:revision>
  <dcterms:created xsi:type="dcterms:W3CDTF">2013-10-25T12:08:23Z</dcterms:created>
  <dcterms:modified xsi:type="dcterms:W3CDTF">2013-10-29T06:48:41Z</dcterms:modified>
</cp:coreProperties>
</file>