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17"/>
  </p:notesMasterIdLst>
  <p:handoutMasterIdLst>
    <p:handoutMasterId r:id="rId18"/>
  </p:handoutMasterIdLst>
  <p:sldIdLst>
    <p:sldId id="256" r:id="rId3"/>
    <p:sldId id="262" r:id="rId4"/>
    <p:sldId id="257" r:id="rId5"/>
    <p:sldId id="264" r:id="rId6"/>
    <p:sldId id="270" r:id="rId7"/>
    <p:sldId id="271" r:id="rId8"/>
    <p:sldId id="272" r:id="rId9"/>
    <p:sldId id="273" r:id="rId10"/>
    <p:sldId id="274" r:id="rId11"/>
    <p:sldId id="275" r:id="rId12"/>
    <p:sldId id="276" r:id="rId13"/>
    <p:sldId id="278" r:id="rId14"/>
    <p:sldId id="279"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Добро пожаловать!" id="{E75E278A-FF0E-49A4-B170-79828D63BBAD}">
          <p14:sldIdLst>
            <p14:sldId id="256"/>
          </p14:sldIdLst>
        </p14:section>
        <p14:section name="Design, Impress, Work Together" id="{B9B51309-D148-4332-87C2-07BE32FBCA3B}">
          <p14:sldIdLst>
            <p14:sldId id="262"/>
            <p14:sldId id="257"/>
            <p14:sldId id="264"/>
            <p14:sldId id="270"/>
            <p14:sldId id="271"/>
            <p14:sldId id="272"/>
            <p14:sldId id="273"/>
            <p14:sldId id="274"/>
            <p14:sldId id="275"/>
            <p14:sldId id="276"/>
            <p14:sldId id="278"/>
            <p14:sldId id="279"/>
            <p14:sldId id="269"/>
          </p14:sldIdLst>
        </p14:section>
        <p14:section name="Дополнительные сведения"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Автор" initials="A" lastIdx="0" clrIdx="7"/>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280" autoAdjust="0"/>
  </p:normalViewPr>
  <p:slideViewPr>
    <p:cSldViewPr snapToGrid="0">
      <p:cViewPr varScale="1">
        <p:scale>
          <a:sx n="74" d="100"/>
          <a:sy n="74" d="100"/>
        </p:scale>
        <p:origin x="576" y="72"/>
      </p:cViewPr>
      <p:guideLst>
        <p:guide orient="horz" pos="2160"/>
        <p:guide pos="3840"/>
      </p:guideLst>
    </p:cSldViewPr>
  </p:slideViewPr>
  <p:notesTextViewPr>
    <p:cViewPr>
      <p:scale>
        <a:sx n="1" d="1"/>
        <a:sy n="1" d="1"/>
      </p:scale>
      <p:origin x="0" y="0"/>
    </p:cViewPr>
  </p:notesTextViewPr>
  <p:notesViewPr>
    <p:cSldViewPr snapToGrid="0">
      <p:cViewPr varScale="1">
        <p:scale>
          <a:sx n="83" d="100"/>
          <a:sy n="83" d="100"/>
        </p:scale>
        <p:origin x="1194"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A48B867-C0E9-4677-A1E6-26A91062B287}" type="datetimeFigureOut">
              <a:rPr lang="ru-RU" smtClean="0"/>
              <a:t>31.10.2013</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4A45933-9244-4FF4-949C-8BEE462098CB}" type="slidenum">
              <a:rPr lang="ru-RU" smtClean="0"/>
              <a:t>‹#›</a:t>
            </a:fld>
            <a:endParaRPr lang="ru-RU" dirty="0"/>
          </a:p>
        </p:txBody>
      </p:sp>
    </p:spTree>
    <p:extLst>
      <p:ext uri="{BB962C8B-B14F-4D97-AF65-F5344CB8AC3E}">
        <p14:creationId xmlns:p14="http://schemas.microsoft.com/office/powerpoint/2010/main" val="25887601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ru-RU" smtClean="0"/>
              <a:t>31.10.2013</a:t>
            </a:fld>
            <a:endParaRPr lang="ru-R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ru-RU" smtClean="0"/>
              <a:t>‹#›</a:t>
            </a:fld>
            <a:endParaRPr lang="ru-RU"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DF61EA0F-A667-4B49-8422-0062BC55E249}" type="slidenum">
              <a:rPr lang="en-US" sz="1200" b="0" i="0">
                <a:latin typeface="Calibri"/>
                <a:ea typeface="+mn-ea"/>
                <a:cs typeface="+mn-cs"/>
              </a:rPr>
              <a:t>1</a:t>
            </a:fld>
            <a:endParaRPr lang="en-US" sz="1200" b="0" i="0">
              <a:latin typeface="Calibri"/>
              <a:ea typeface="+mn-ea"/>
              <a:cs typeface="+mn-cs"/>
            </a:endParaRPr>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Прямоугольник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dirty="0"/>
          </a:p>
        </p:txBody>
      </p:sp>
      <p:sp>
        <p:nvSpPr>
          <p:cNvPr id="2" name="Заголовок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ru-RU" smtClean="0"/>
              <a:t>Образец заголовка</a:t>
            </a:r>
            <a:endParaRPr lang="ru-RU" dirty="0"/>
          </a:p>
        </p:txBody>
      </p:sp>
      <p:sp>
        <p:nvSpPr>
          <p:cNvPr id="3" name="Подзаголовок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dirty="0"/>
          </a:p>
        </p:txBody>
      </p:sp>
      <p:sp>
        <p:nvSpPr>
          <p:cNvPr id="4" name="Дата 3"/>
          <p:cNvSpPr>
            <a:spLocks noGrp="1"/>
          </p:cNvSpPr>
          <p:nvPr>
            <p:ph type="dt" sz="half" idx="10"/>
          </p:nvPr>
        </p:nvSpPr>
        <p:spPr/>
        <p:txBody>
          <a:bodyPr/>
          <a:lstStyle/>
          <a:p>
            <a:fld id="{8BEEBAAA-29B5-4AF5-BC5F-7E580C29002D}" type="datetimeFigureOut">
              <a:rPr lang="ru-RU" smtClean="0"/>
              <a:t>31.10.2013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9860EDB8-5305-433F-BE41-D7A86D811DB3}" type="slidenum">
              <a:rPr lang="ru-RU" smtClean="0"/>
              <a:t>‹#›</a:t>
            </a:fld>
            <a:endParaRPr lang="ru-RU" dirty="0"/>
          </a:p>
        </p:txBody>
      </p:sp>
      <p:sp>
        <p:nvSpPr>
          <p:cNvPr id="8" name="Прямоугольник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dirty="0"/>
          </a:p>
        </p:txBody>
      </p:sp>
      <p:sp>
        <p:nvSpPr>
          <p:cNvPr id="2" name="Заголовок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ru-RU" smtClean="0"/>
              <a:t>Образец заголовка</a:t>
            </a:r>
            <a:endParaRPr lang="ru-RU" dirty="0"/>
          </a:p>
        </p:txBody>
      </p:sp>
      <p:sp>
        <p:nvSpPr>
          <p:cNvPr id="3" name="Объект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8BEEBAAA-29B5-4AF5-BC5F-7E580C29002D}" type="datetimeFigureOut">
              <a:rPr lang="ru-RU" smtClean="0"/>
              <a:t>31.10.2013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9860EDB8-5305-433F-BE41-D7A86D811DB3}" type="slidenum">
              <a:rPr lang="ru-RU" smtClean="0"/>
              <a:t>‹#›</a:t>
            </a:fld>
            <a:endParaRPr lang="ru-RU" dirty="0"/>
          </a:p>
        </p:txBody>
      </p:sp>
      <p:sp>
        <p:nvSpPr>
          <p:cNvPr id="8" name="Прямоугольник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dirty="0"/>
          </a:p>
        </p:txBody>
      </p:sp>
      <p:sp>
        <p:nvSpPr>
          <p:cNvPr id="2" name="Заголовок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ru-RU" smtClean="0"/>
              <a:t>Образец заголовка</a:t>
            </a:r>
            <a:endParaRPr lang="ru-RU" dirty="0"/>
          </a:p>
        </p:txBody>
      </p:sp>
      <p:sp>
        <p:nvSpPr>
          <p:cNvPr id="3" name="Текст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smtClean="0"/>
              <a:t>Образец текста</a:t>
            </a:r>
          </a:p>
        </p:txBody>
      </p:sp>
      <p:sp>
        <p:nvSpPr>
          <p:cNvPr id="4" name="Дата 3"/>
          <p:cNvSpPr>
            <a:spLocks noGrp="1"/>
          </p:cNvSpPr>
          <p:nvPr>
            <p:ph type="dt" sz="half" idx="10"/>
          </p:nvPr>
        </p:nvSpPr>
        <p:spPr/>
        <p:txBody>
          <a:bodyPr/>
          <a:lstStyle/>
          <a:p>
            <a:fld id="{8BEEBAAA-29B5-4AF5-BC5F-7E580C29002D}" type="datetimeFigureOut">
              <a:rPr lang="ru-RU" smtClean="0"/>
              <a:t>31.10.2013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9860EDB8-5305-433F-BE41-D7A86D811DB3}" type="slidenum">
              <a:rPr lang="ru-RU" smtClean="0"/>
              <a:t>‹#›</a:t>
            </a:fld>
            <a:endParaRPr lang="ru-RU" dirty="0"/>
          </a:p>
        </p:txBody>
      </p:sp>
      <p:sp>
        <p:nvSpPr>
          <p:cNvPr id="8" name="Прямоугольник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dirty="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Прямоугольник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dirty="0"/>
          </a:p>
        </p:txBody>
      </p:sp>
      <p:sp>
        <p:nvSpPr>
          <p:cNvPr id="2" name="Заголовок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ru-RU" smtClean="0"/>
              <a:t>Образец заголовка</a:t>
            </a:r>
            <a:endParaRPr lang="ru-RU" dirty="0"/>
          </a:p>
        </p:txBody>
      </p:sp>
      <p:sp>
        <p:nvSpPr>
          <p:cNvPr id="3" name="Объект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ru-RU" smtClean="0"/>
              <a:t>Образец текста</a:t>
            </a:r>
          </a:p>
          <a:p>
            <a:pPr marL="0" lvl="1" indent="0">
              <a:lnSpc>
                <a:spcPct val="150000"/>
              </a:lnSpc>
              <a:spcAft>
                <a:spcPts val="1200"/>
              </a:spcAft>
              <a:buNone/>
            </a:pPr>
            <a:r>
              <a:rPr lang="ru-RU" smtClean="0"/>
              <a:t>Второй уровень</a:t>
            </a:r>
          </a:p>
          <a:p>
            <a:pPr marL="0" lvl="2" indent="0">
              <a:lnSpc>
                <a:spcPct val="150000"/>
              </a:lnSpc>
              <a:spcAft>
                <a:spcPts val="1200"/>
              </a:spcAft>
              <a:buNone/>
            </a:pPr>
            <a:r>
              <a:rPr lang="ru-RU" smtClean="0"/>
              <a:t>Третий уровень</a:t>
            </a:r>
          </a:p>
          <a:p>
            <a:pPr marL="0" lvl="3" indent="0">
              <a:lnSpc>
                <a:spcPct val="150000"/>
              </a:lnSpc>
              <a:spcAft>
                <a:spcPts val="1200"/>
              </a:spcAft>
              <a:buNone/>
            </a:pPr>
            <a:r>
              <a:rPr lang="ru-RU" smtClean="0"/>
              <a:t>Четвертый уровень</a:t>
            </a:r>
          </a:p>
          <a:p>
            <a:pPr marL="0" lvl="4" indent="0">
              <a:lnSpc>
                <a:spcPct val="150000"/>
              </a:lnSpc>
              <a:spcAft>
                <a:spcPts val="1200"/>
              </a:spcAft>
              <a:buNone/>
            </a:pPr>
            <a:r>
              <a:rPr lang="ru-RU" smtClean="0"/>
              <a:t>Пятый уровень</a:t>
            </a:r>
            <a:endParaRPr lang="ru-RU" dirty="0"/>
          </a:p>
        </p:txBody>
      </p:sp>
      <p:sp>
        <p:nvSpPr>
          <p:cNvPr id="4" name="Объект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ru-RU" smtClean="0"/>
              <a:t>Образец текста</a:t>
            </a:r>
          </a:p>
          <a:p>
            <a:pPr marL="0" lvl="1" indent="0">
              <a:lnSpc>
                <a:spcPct val="150000"/>
              </a:lnSpc>
              <a:spcAft>
                <a:spcPts val="1200"/>
              </a:spcAft>
              <a:buNone/>
            </a:pPr>
            <a:r>
              <a:rPr lang="ru-RU" smtClean="0"/>
              <a:t>Второй уровень</a:t>
            </a:r>
          </a:p>
          <a:p>
            <a:pPr marL="0" lvl="2" indent="0">
              <a:lnSpc>
                <a:spcPct val="150000"/>
              </a:lnSpc>
              <a:spcAft>
                <a:spcPts val="1200"/>
              </a:spcAft>
              <a:buNone/>
            </a:pPr>
            <a:r>
              <a:rPr lang="ru-RU" smtClean="0"/>
              <a:t>Третий уровень</a:t>
            </a:r>
          </a:p>
          <a:p>
            <a:pPr marL="0" lvl="3" indent="0">
              <a:lnSpc>
                <a:spcPct val="150000"/>
              </a:lnSpc>
              <a:spcAft>
                <a:spcPts val="1200"/>
              </a:spcAft>
              <a:buNone/>
            </a:pPr>
            <a:r>
              <a:rPr lang="ru-RU" smtClean="0"/>
              <a:t>Четвертый уровень</a:t>
            </a:r>
          </a:p>
          <a:p>
            <a:pPr marL="0" lvl="4" indent="0">
              <a:lnSpc>
                <a:spcPct val="150000"/>
              </a:lnSpc>
              <a:spcAft>
                <a:spcPts val="1200"/>
              </a:spcAft>
              <a:buNone/>
            </a:pPr>
            <a:r>
              <a:rPr lang="ru-RU" smtClean="0"/>
              <a:t>Пятый уровень</a:t>
            </a:r>
            <a:endParaRPr lang="ru-RU" dirty="0"/>
          </a:p>
        </p:txBody>
      </p:sp>
      <p:sp>
        <p:nvSpPr>
          <p:cNvPr id="5" name="Date Placeholder 4"/>
          <p:cNvSpPr>
            <a:spLocks noGrp="1"/>
          </p:cNvSpPr>
          <p:nvPr>
            <p:ph type="dt" sz="half" idx="10"/>
          </p:nvPr>
        </p:nvSpPr>
        <p:spPr/>
        <p:txBody>
          <a:bodyPr/>
          <a:lstStyle/>
          <a:p>
            <a:fld id="{8BEEBAAA-29B5-4AF5-BC5F-7E580C29002D}" type="datetimeFigureOut">
              <a:rPr lang="ru-RU" smtClean="0"/>
              <a:t>31.10.2013</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9860EDB8-5305-433F-BE41-D7A86D811DB3}" type="slidenum">
              <a:rPr lang="ru-RU" smtClean="0"/>
              <a:t>‹#›</a:t>
            </a:fld>
            <a:endParaRPr lang="ru-RU" dirty="0"/>
          </a:p>
        </p:txBody>
      </p:sp>
      <p:sp>
        <p:nvSpPr>
          <p:cNvPr id="9" name="Прямоугольник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dirty="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dirty="0"/>
          </a:p>
        </p:txBody>
      </p:sp>
      <p:sp>
        <p:nvSpPr>
          <p:cNvPr id="2" name="Заголовок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ru-RU" smtClean="0"/>
              <a:t>Образец заголовка</a:t>
            </a:r>
            <a:endParaRPr lang="ru-RU" dirty="0"/>
          </a:p>
        </p:txBody>
      </p:sp>
      <p:sp>
        <p:nvSpPr>
          <p:cNvPr id="3" name="Текст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ru-RU" smtClean="0"/>
              <a:t>Образец текста</a:t>
            </a:r>
          </a:p>
          <a:p>
            <a:pPr marL="0" lvl="1" indent="0">
              <a:lnSpc>
                <a:spcPct val="150000"/>
              </a:lnSpc>
              <a:spcAft>
                <a:spcPts val="1200"/>
              </a:spcAft>
              <a:buNone/>
            </a:pPr>
            <a:r>
              <a:rPr lang="ru-RU" smtClean="0"/>
              <a:t>Второй уровень</a:t>
            </a:r>
          </a:p>
          <a:p>
            <a:pPr marL="0" lvl="2" indent="0">
              <a:lnSpc>
                <a:spcPct val="150000"/>
              </a:lnSpc>
              <a:spcAft>
                <a:spcPts val="1200"/>
              </a:spcAft>
              <a:buNone/>
            </a:pPr>
            <a:r>
              <a:rPr lang="ru-RU" smtClean="0"/>
              <a:t>Третий уровень</a:t>
            </a:r>
          </a:p>
          <a:p>
            <a:pPr marL="0" lvl="3" indent="0">
              <a:lnSpc>
                <a:spcPct val="150000"/>
              </a:lnSpc>
              <a:spcAft>
                <a:spcPts val="1200"/>
              </a:spcAft>
              <a:buNone/>
            </a:pPr>
            <a:r>
              <a:rPr lang="ru-RU" smtClean="0"/>
              <a:t>Четвертый уровень</a:t>
            </a:r>
          </a:p>
          <a:p>
            <a:pPr marL="0" lvl="4" indent="0">
              <a:lnSpc>
                <a:spcPct val="150000"/>
              </a:lnSpc>
              <a:spcAft>
                <a:spcPts val="1200"/>
              </a:spcAft>
              <a:buNone/>
            </a:pPr>
            <a:r>
              <a:rPr lang="ru-RU" smtClean="0"/>
              <a:t>Пятый уровень</a:t>
            </a:r>
            <a:endParaRPr lang="ru-RU" dirty="0"/>
          </a:p>
        </p:txBody>
      </p:sp>
      <p:sp>
        <p:nvSpPr>
          <p:cNvPr id="5" name="Текст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ru-RU" smtClean="0"/>
              <a:t>Образец текста</a:t>
            </a:r>
          </a:p>
          <a:p>
            <a:pPr marL="0" lvl="1" indent="0">
              <a:lnSpc>
                <a:spcPct val="150000"/>
              </a:lnSpc>
              <a:spcAft>
                <a:spcPts val="1200"/>
              </a:spcAft>
              <a:buNone/>
            </a:pPr>
            <a:r>
              <a:rPr lang="ru-RU" smtClean="0"/>
              <a:t>Второй уровень</a:t>
            </a:r>
          </a:p>
          <a:p>
            <a:pPr marL="0" lvl="2" indent="0">
              <a:lnSpc>
                <a:spcPct val="150000"/>
              </a:lnSpc>
              <a:spcAft>
                <a:spcPts val="1200"/>
              </a:spcAft>
              <a:buNone/>
            </a:pPr>
            <a:r>
              <a:rPr lang="ru-RU" smtClean="0"/>
              <a:t>Третий уровень</a:t>
            </a:r>
          </a:p>
          <a:p>
            <a:pPr marL="0" lvl="3" indent="0">
              <a:lnSpc>
                <a:spcPct val="150000"/>
              </a:lnSpc>
              <a:spcAft>
                <a:spcPts val="1200"/>
              </a:spcAft>
              <a:buNone/>
            </a:pPr>
            <a:r>
              <a:rPr lang="ru-RU" smtClean="0"/>
              <a:t>Четвертый уровень</a:t>
            </a:r>
          </a:p>
          <a:p>
            <a:pPr marL="0" lvl="4" indent="0">
              <a:lnSpc>
                <a:spcPct val="150000"/>
              </a:lnSpc>
              <a:spcAft>
                <a:spcPts val="1200"/>
              </a:spcAft>
              <a:buNone/>
            </a:pPr>
            <a:r>
              <a:rPr lang="ru-RU" smtClean="0"/>
              <a:t>Пятый уровень</a:t>
            </a:r>
            <a:endParaRPr lang="ru-RU" dirty="0"/>
          </a:p>
        </p:txBody>
      </p:sp>
      <p:sp>
        <p:nvSpPr>
          <p:cNvPr id="7" name="Дата 6"/>
          <p:cNvSpPr>
            <a:spLocks noGrp="1"/>
          </p:cNvSpPr>
          <p:nvPr>
            <p:ph type="dt" sz="half" idx="10"/>
          </p:nvPr>
        </p:nvSpPr>
        <p:spPr/>
        <p:txBody>
          <a:bodyPr/>
          <a:lstStyle/>
          <a:p>
            <a:fld id="{8BEEBAAA-29B5-4AF5-BC5F-7E580C29002D}" type="datetimeFigureOut">
              <a:rPr lang="ru-RU" smtClean="0"/>
              <a:t>31.10.2013</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9860EDB8-5305-433F-BE41-D7A86D811DB3}" type="slidenum">
              <a:rPr lang="ru-RU" smtClean="0"/>
              <a:t>‹#›</a:t>
            </a:fld>
            <a:endParaRPr lang="ru-RU" dirty="0"/>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dirty="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Прямоугольник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dirty="0"/>
          </a:p>
        </p:txBody>
      </p:sp>
      <p:sp>
        <p:nvSpPr>
          <p:cNvPr id="2" name="Заголовок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ru-RU" smtClean="0"/>
              <a:t>Образец заголовка</a:t>
            </a:r>
            <a:endParaRPr lang="ru-RU" dirty="0"/>
          </a:p>
        </p:txBody>
      </p:sp>
      <p:sp>
        <p:nvSpPr>
          <p:cNvPr id="3" name="Дата 2"/>
          <p:cNvSpPr>
            <a:spLocks noGrp="1"/>
          </p:cNvSpPr>
          <p:nvPr>
            <p:ph type="dt" sz="half" idx="10"/>
          </p:nvPr>
        </p:nvSpPr>
        <p:spPr/>
        <p:txBody>
          <a:bodyPr/>
          <a:lstStyle/>
          <a:p>
            <a:fld id="{8BEEBAAA-29B5-4AF5-BC5F-7E580C29002D}" type="datetimeFigureOut">
              <a:rPr lang="ru-RU" smtClean="0"/>
              <a:t>31.10.2013</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9860EDB8-5305-433F-BE41-D7A86D811DB3}" type="slidenum">
              <a:rPr lang="ru-RU" smtClean="0"/>
              <a:t>‹#›</a:t>
            </a:fld>
            <a:endParaRPr lang="ru-RU" dirty="0"/>
          </a:p>
        </p:txBody>
      </p:sp>
      <p:sp>
        <p:nvSpPr>
          <p:cNvPr id="7" name="Прямоугольник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dirty="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ru-RU" smtClean="0"/>
              <a:t>31.10.2013</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9860EDB8-5305-433F-BE41-D7A86D811DB3}" type="slidenum">
              <a:rPr lang="ru-RU" smtClean="0"/>
              <a:t>‹#›</a:t>
            </a:fld>
            <a:endParaRPr lang="ru-RU" dirty="0"/>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dirty="0"/>
          </a:p>
        </p:txBody>
      </p:sp>
      <p:sp>
        <p:nvSpPr>
          <p:cNvPr id="3" name="Объект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ru-RU" smtClean="0"/>
              <a:t>Образец текста</a:t>
            </a:r>
          </a:p>
          <a:p>
            <a:pPr marL="0" lvl="1" indent="0">
              <a:lnSpc>
                <a:spcPct val="150000"/>
              </a:lnSpc>
              <a:spcAft>
                <a:spcPts val="1200"/>
              </a:spcAft>
              <a:buNone/>
            </a:pPr>
            <a:r>
              <a:rPr lang="ru-RU" smtClean="0"/>
              <a:t>Второй уровень</a:t>
            </a:r>
          </a:p>
          <a:p>
            <a:pPr marL="0" lvl="2" indent="0">
              <a:lnSpc>
                <a:spcPct val="150000"/>
              </a:lnSpc>
              <a:spcAft>
                <a:spcPts val="1200"/>
              </a:spcAft>
              <a:buNone/>
            </a:pPr>
            <a:r>
              <a:rPr lang="ru-RU" smtClean="0"/>
              <a:t>Третий уровень</a:t>
            </a:r>
          </a:p>
          <a:p>
            <a:pPr marL="0" lvl="3" indent="0">
              <a:lnSpc>
                <a:spcPct val="150000"/>
              </a:lnSpc>
              <a:spcAft>
                <a:spcPts val="1200"/>
              </a:spcAft>
              <a:buNone/>
            </a:pPr>
            <a:r>
              <a:rPr lang="ru-RU" smtClean="0"/>
              <a:t>Четвертый уровень</a:t>
            </a:r>
          </a:p>
          <a:p>
            <a:pPr marL="0" lvl="4" indent="0">
              <a:lnSpc>
                <a:spcPct val="150000"/>
              </a:lnSpc>
              <a:spcAft>
                <a:spcPts val="1200"/>
              </a:spcAft>
              <a:buNone/>
            </a:pPr>
            <a:r>
              <a:rPr lang="ru-RU" smtClean="0"/>
              <a:t>Пятый уровень</a:t>
            </a:r>
            <a:endParaRPr lang="ru-RU" dirty="0"/>
          </a:p>
        </p:txBody>
      </p:sp>
      <p:sp>
        <p:nvSpPr>
          <p:cNvPr id="4" name="Текст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EEBAAA-29B5-4AF5-BC5F-7E580C29002D}" type="datetimeFigureOut">
              <a:rPr lang="ru-RU" smtClean="0"/>
              <a:t>31.10.2013</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9860EDB8-5305-433F-BE41-D7A86D811DB3}" type="slidenum">
              <a:rPr lang="ru-RU" smtClean="0"/>
              <a:t>‹#›</a:t>
            </a:fld>
            <a:endParaRPr lang="ru-RU" dirty="0"/>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dirty="0"/>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dirty="0"/>
          </a:p>
        </p:txBody>
      </p:sp>
      <p:sp>
        <p:nvSpPr>
          <p:cNvPr id="4" name="Текст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EEBAAA-29B5-4AF5-BC5F-7E580C29002D}" type="datetimeFigureOut">
              <a:rPr lang="ru-RU" smtClean="0"/>
              <a:t>31.10.2013</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9860EDB8-5305-433F-BE41-D7A86D811DB3}" type="slidenum">
              <a:rPr lang="ru-RU" smtClean="0"/>
              <a:t>‹#›</a:t>
            </a:fld>
            <a:endParaRPr lang="ru-RU" dirty="0"/>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7" name="Прямоугольник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dirty="0"/>
          </a:p>
        </p:txBody>
      </p:sp>
      <p:sp>
        <p:nvSpPr>
          <p:cNvPr id="2" name="Заголовок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ru-RU" smtClean="0"/>
              <a:t>Образец заголовка</a:t>
            </a:r>
            <a:endParaRPr lang="ru-RU" dirty="0"/>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8BEEBAAA-29B5-4AF5-BC5F-7E580C29002D}" type="datetimeFigureOut">
              <a:rPr lang="ru-RU" smtClean="0"/>
              <a:t>31.10.2013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9860EDB8-5305-433F-BE41-D7A86D811DB3}" type="slidenum">
              <a:rPr lang="ru-RU" smtClean="0"/>
              <a:t>‹#›</a:t>
            </a:fld>
            <a:endParaRPr lang="ru-RU" dirty="0"/>
          </a:p>
        </p:txBody>
      </p:sp>
      <p:sp>
        <p:nvSpPr>
          <p:cNvPr id="8" name="Прямоугольник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dirty="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Прямоугольник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dirty="0"/>
          </a:p>
        </p:txBody>
      </p:sp>
      <p:sp>
        <p:nvSpPr>
          <p:cNvPr id="2" name="Вертикальный заголовок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ru-RU" smtClean="0"/>
              <a:t>Образец заголовка</a:t>
            </a:r>
            <a:endParaRPr lang="ru-RU" dirty="0"/>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8BEEBAAA-29B5-4AF5-BC5F-7E580C29002D}" type="datetimeFigureOut">
              <a:rPr lang="ru-RU" smtClean="0"/>
              <a:t>31.10.2013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9860EDB8-5305-433F-BE41-D7A86D811DB3}" type="slidenum">
              <a:rPr lang="ru-RU" smtClean="0"/>
              <a:t>‹#›</a:t>
            </a:fld>
            <a:endParaRPr lang="ru-RU" dirty="0"/>
          </a:p>
        </p:txBody>
      </p:sp>
      <p:sp>
        <p:nvSpPr>
          <p:cNvPr id="8" name="Прямоугольник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dirty="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ru-RU" smtClean="0"/>
              <a:t>31.10.2013</a:t>
            </a:fld>
            <a:endParaRPr lang="ru-RU" dirty="0"/>
          </a:p>
        </p:txBody>
      </p:sp>
      <p:sp>
        <p:nvSpPr>
          <p:cNvPr id="5" name="Нижний колонтитул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ru-RU" smtClean="0"/>
              <a:t>‹#›</a:t>
            </a:fld>
            <a:endParaRPr lang="ru-RU" dirty="0"/>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l" defTabSz="914400">
              <a:spcBef>
                <a:spcPts val="0"/>
              </a:spcBef>
              <a:buNone/>
            </a:pPr>
            <a:r>
              <a:rPr lang="ru-RU" sz="5400" b="0" i="0" dirty="0" smtClean="0">
                <a:solidFill>
                  <a:schemeClr val="bg1"/>
                </a:solidFill>
                <a:latin typeface="Segoe UI Light"/>
                <a:ea typeface="+mj-ea"/>
                <a:cs typeface="+mj-cs"/>
              </a:rPr>
              <a:t>Биография Огюстена Луи Коши.</a:t>
            </a:r>
            <a:endParaRPr lang="ru-RU" sz="5400" b="0" i="0" dirty="0">
              <a:solidFill>
                <a:schemeClr val="bg1"/>
              </a:solidFill>
              <a:latin typeface="Segoe UI Light"/>
              <a:ea typeface="+mj-ea"/>
              <a:cs typeface="+mj-cs"/>
            </a:endParaRPr>
          </a:p>
        </p:txBody>
      </p:sp>
      <p:sp>
        <p:nvSpPr>
          <p:cNvPr id="3" name="Подзаголовок 2"/>
          <p:cNvSpPr>
            <a:spLocks noGrp="1"/>
          </p:cNvSpPr>
          <p:nvPr>
            <p:ph type="subTitle" idx="1"/>
          </p:nvPr>
        </p:nvSpPr>
        <p:spPr>
          <a:xfrm>
            <a:off x="4482924" y="4981820"/>
            <a:ext cx="7464423" cy="1137793"/>
          </a:xfrm>
        </p:spPr>
        <p:txBody>
          <a:bodyPr>
            <a:normAutofit fontScale="77500" lnSpcReduction="20000"/>
          </a:bodyPr>
          <a:lstStyle/>
          <a:p>
            <a:pPr marL="0" indent="0" algn="r">
              <a:lnSpc>
                <a:spcPct val="150000"/>
              </a:lnSpc>
              <a:spcBef>
                <a:spcPts val="6"/>
              </a:spcBef>
              <a:buNone/>
            </a:pPr>
            <a:r>
              <a:rPr lang="ru-RU" dirty="0" smtClean="0">
                <a:latin typeface="Segoe UI Light"/>
              </a:rPr>
              <a:t>Выполнил: студент гр.2г31 Доронина Валерия</a:t>
            </a:r>
          </a:p>
          <a:p>
            <a:pPr marL="0" indent="0" algn="r">
              <a:lnSpc>
                <a:spcPct val="150000"/>
              </a:lnSpc>
              <a:spcBef>
                <a:spcPts val="6"/>
              </a:spcBef>
              <a:buNone/>
            </a:pPr>
            <a:r>
              <a:rPr lang="ru-RU" dirty="0" smtClean="0">
                <a:latin typeface="Segoe UI Light"/>
              </a:rPr>
              <a:t>Проверил: доцент каф. Высшей математики </a:t>
            </a:r>
            <a:r>
              <a:rPr lang="ru-RU" dirty="0" err="1" smtClean="0">
                <a:latin typeface="Segoe UI Light"/>
              </a:rPr>
              <a:t>Тарбокова</a:t>
            </a:r>
            <a:r>
              <a:rPr lang="ru-RU" dirty="0" smtClean="0">
                <a:latin typeface="Segoe UI Light"/>
              </a:rPr>
              <a:t> Т.В. </a:t>
            </a:r>
          </a:p>
        </p:txBody>
      </p:sp>
      <p:sp>
        <p:nvSpPr>
          <p:cNvPr id="4" name="TextBox 3"/>
          <p:cNvSpPr txBox="1"/>
          <p:nvPr/>
        </p:nvSpPr>
        <p:spPr>
          <a:xfrm>
            <a:off x="2279561" y="806675"/>
            <a:ext cx="8294899" cy="923330"/>
          </a:xfrm>
          <a:prstGeom prst="rect">
            <a:avLst/>
          </a:prstGeom>
          <a:noFill/>
        </p:spPr>
        <p:txBody>
          <a:bodyPr wrap="none" rtlCol="0">
            <a:spAutoFit/>
          </a:bodyPr>
          <a:lstStyle/>
          <a:p>
            <a:pPr algn="ctr"/>
            <a:r>
              <a:rPr lang="ru-RU" dirty="0" smtClean="0"/>
              <a:t>Государственное образовательное учреждение</a:t>
            </a:r>
          </a:p>
          <a:p>
            <a:pPr algn="ctr"/>
            <a:r>
              <a:rPr lang="ru-RU" dirty="0" smtClean="0"/>
              <a:t>Высшего профессионального образования</a:t>
            </a:r>
          </a:p>
          <a:p>
            <a:pPr algn="ctr"/>
            <a:r>
              <a:rPr lang="ru-RU" dirty="0" smtClean="0"/>
              <a:t>«Национальный исследовательский Томский политехнический университет </a:t>
            </a:r>
            <a:endParaRPr lang="ru-RU" dirty="0"/>
          </a:p>
        </p:txBody>
      </p:sp>
    </p:spTree>
    <p:extLst>
      <p:ext uri="{BB962C8B-B14F-4D97-AF65-F5344CB8AC3E}">
        <p14:creationId xmlns:p14="http://schemas.microsoft.com/office/powerpoint/2010/main" val="2471807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defTabSz="914400">
              <a:spcBef>
                <a:spcPts val="0"/>
              </a:spcBef>
              <a:buNone/>
            </a:pPr>
            <a:endParaRPr lang="ru-RU" sz="3600" b="0" i="0" dirty="0">
              <a:solidFill>
                <a:schemeClr val="bg1"/>
              </a:solidFill>
              <a:latin typeface="Segoe UI Light"/>
              <a:ea typeface="+mj-ea"/>
              <a:cs typeface="+mj-cs"/>
            </a:endParaRPr>
          </a:p>
        </p:txBody>
      </p:sp>
      <p:sp>
        <p:nvSpPr>
          <p:cNvPr id="3" name="Объект 2"/>
          <p:cNvSpPr>
            <a:spLocks noGrp="1"/>
          </p:cNvSpPr>
          <p:nvPr>
            <p:ph idx="1"/>
          </p:nvPr>
        </p:nvSpPr>
        <p:spPr>
          <a:xfrm>
            <a:off x="604434" y="1825624"/>
            <a:ext cx="5474394" cy="4447762"/>
          </a:xfrm>
        </p:spPr>
        <p:txBody>
          <a:bodyPr>
            <a:normAutofit/>
          </a:bodyPr>
          <a:lstStyle/>
          <a:p>
            <a:pPr>
              <a:spcBef>
                <a:spcPts val="576"/>
              </a:spcBef>
            </a:pPr>
            <a:r>
              <a:rPr lang="ru-RU" sz="3200" dirty="0" smtClean="0">
                <a:solidFill>
                  <a:schemeClr val="tx1"/>
                </a:solidFill>
                <a:latin typeface="Times New Roman" panose="02020603050405020304" pitchFamily="18" charset="0"/>
                <a:cs typeface="Times New Roman" panose="02020603050405020304" pitchFamily="18" charset="0"/>
              </a:rPr>
              <a:t>Огюстен Луи Коши- </a:t>
            </a:r>
            <a:r>
              <a:rPr lang="ru-RU" sz="3200" u="sng" dirty="0">
                <a:solidFill>
                  <a:schemeClr val="tx1"/>
                </a:solidFill>
                <a:latin typeface="Times New Roman" panose="02020603050405020304" pitchFamily="18" charset="0"/>
                <a:cs typeface="Times New Roman" panose="02020603050405020304" pitchFamily="18" charset="0"/>
              </a:rPr>
              <a:t>(</a:t>
            </a:r>
            <a:r>
              <a:rPr lang="ru-RU" sz="3200" dirty="0" smtClean="0">
                <a:solidFill>
                  <a:schemeClr val="tx1"/>
                </a:solidFill>
                <a:latin typeface="Times New Roman" panose="02020603050405020304" pitchFamily="18" charset="0"/>
                <a:cs typeface="Times New Roman" panose="02020603050405020304" pitchFamily="18" charset="0"/>
              </a:rPr>
              <a:t>1августа</a:t>
            </a:r>
            <a:r>
              <a:rPr lang="ru-RU" sz="3200" dirty="0">
                <a:solidFill>
                  <a:schemeClr val="tx1"/>
                </a:solidFill>
                <a:latin typeface="Times New Roman" panose="02020603050405020304" pitchFamily="18" charset="0"/>
                <a:cs typeface="Times New Roman" panose="02020603050405020304" pitchFamily="18" charset="0"/>
              </a:rPr>
              <a:t> 1789, Париж — 23 мая 1857, Со, Франция)</a:t>
            </a:r>
            <a:endParaRPr lang="ru-RU" sz="3200" dirty="0" smtClean="0">
              <a:solidFill>
                <a:schemeClr val="tx1"/>
              </a:solidFill>
              <a:latin typeface="Times New Roman" panose="02020603050405020304" pitchFamily="18" charset="0"/>
              <a:cs typeface="Times New Roman" panose="02020603050405020304" pitchFamily="18" charset="0"/>
            </a:endParaRPr>
          </a:p>
          <a:p>
            <a:pPr marL="0" indent="0" algn="l" defTabSz="914400">
              <a:lnSpc>
                <a:spcPct val="150000"/>
              </a:lnSpc>
              <a:spcBef>
                <a:spcPts val="0"/>
              </a:spcBef>
              <a:buNone/>
            </a:pPr>
            <a:endParaRPr lang="ru-RU" dirty="0" smtClean="0"/>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3294" y="1658198"/>
            <a:ext cx="3132819" cy="3853959"/>
          </a:xfrm>
          <a:prstGeom prst="rect">
            <a:avLst/>
          </a:prstGeom>
        </p:spPr>
      </p:pic>
    </p:spTree>
    <p:extLst>
      <p:ext uri="{BB962C8B-B14F-4D97-AF65-F5344CB8AC3E}">
        <p14:creationId xmlns:p14="http://schemas.microsoft.com/office/powerpoint/2010/main" val="2090733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defTabSz="914400">
              <a:spcBef>
                <a:spcPts val="0"/>
              </a:spcBef>
              <a:buNone/>
            </a:pPr>
            <a:endParaRPr lang="ru-RU" sz="3600" b="0" i="0" dirty="0">
              <a:solidFill>
                <a:schemeClr val="bg1"/>
              </a:solidFill>
              <a:latin typeface="Segoe UI Light"/>
              <a:ea typeface="+mj-ea"/>
              <a:cs typeface="+mj-cs"/>
            </a:endParaRPr>
          </a:p>
        </p:txBody>
      </p:sp>
      <p:sp>
        <p:nvSpPr>
          <p:cNvPr id="3" name="Объект 2"/>
          <p:cNvSpPr>
            <a:spLocks noGrp="1"/>
          </p:cNvSpPr>
          <p:nvPr>
            <p:ph idx="1"/>
          </p:nvPr>
        </p:nvSpPr>
        <p:spPr>
          <a:xfrm>
            <a:off x="838199" y="1825625"/>
            <a:ext cx="6194425" cy="4433752"/>
          </a:xfrm>
        </p:spPr>
        <p:txBody>
          <a:bodyPr>
            <a:normAutofit/>
          </a:bodyPr>
          <a:lstStyle/>
          <a:p>
            <a:pPr marL="0" indent="0" algn="ctr" defTabSz="914400">
              <a:lnSpc>
                <a:spcPct val="150000"/>
              </a:lnSpc>
              <a:spcBef>
                <a:spcPts val="0"/>
              </a:spcBef>
              <a:buNone/>
            </a:pPr>
            <a:endParaRPr lang="ru-RU" sz="2400" dirty="0" smtClean="0"/>
          </a:p>
          <a:p>
            <a:pPr algn="ctr">
              <a:spcBef>
                <a:spcPts val="0"/>
              </a:spcBef>
            </a:pPr>
            <a:r>
              <a:rPr lang="ru-RU" sz="2400" b="1" dirty="0" smtClean="0">
                <a:solidFill>
                  <a:schemeClr val="tx1"/>
                </a:solidFill>
                <a:latin typeface="Times New Roman" panose="02020603050405020304" pitchFamily="18" charset="0"/>
                <a:cs typeface="Times New Roman" panose="02020603050405020304" pitchFamily="18" charset="0"/>
              </a:rPr>
              <a:t>Огюстен Луи Коши </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a:solidFill>
                  <a:schemeClr val="tx1"/>
                </a:solidFill>
                <a:latin typeface="Times New Roman" panose="02020603050405020304" pitchFamily="18" charset="0"/>
                <a:cs typeface="Times New Roman" panose="02020603050405020304" pitchFamily="18" charset="0"/>
              </a:rPr>
              <a:t>великий французский математик </a:t>
            </a:r>
            <a:r>
              <a:rPr lang="ru-RU" sz="2400" dirty="0" smtClean="0">
                <a:solidFill>
                  <a:schemeClr val="tx1"/>
                </a:solidFill>
                <a:latin typeface="Times New Roman" panose="02020603050405020304" pitchFamily="18" charset="0"/>
                <a:cs typeface="Times New Roman" panose="02020603050405020304" pitchFamily="18" charset="0"/>
              </a:rPr>
              <a:t>и механик</a:t>
            </a:r>
            <a:r>
              <a:rPr lang="ru-RU" sz="2400" dirty="0">
                <a:solidFill>
                  <a:schemeClr val="tx1"/>
                </a:solidFill>
                <a:latin typeface="Times New Roman" panose="02020603050405020304" pitchFamily="18" charset="0"/>
                <a:cs typeface="Times New Roman" panose="02020603050405020304" pitchFamily="18" charset="0"/>
              </a:rPr>
              <a:t>, член Парижской академии наук, Лондонского королевского общества, Петербургской академии наук и </a:t>
            </a:r>
            <a:r>
              <a:rPr lang="ru-RU" sz="2400" dirty="0" smtClean="0">
                <a:solidFill>
                  <a:schemeClr val="tx1"/>
                </a:solidFill>
                <a:latin typeface="Times New Roman" panose="02020603050405020304" pitchFamily="18" charset="0"/>
                <a:cs typeface="Times New Roman" panose="02020603050405020304" pitchFamily="18" charset="0"/>
              </a:rPr>
              <a:t>других академий.</a:t>
            </a:r>
          </a:p>
        </p:txBody>
      </p:sp>
      <p:sp>
        <p:nvSpPr>
          <p:cNvPr id="5" name="TextBox 4"/>
          <p:cNvSpPr txBox="1"/>
          <p:nvPr/>
        </p:nvSpPr>
        <p:spPr>
          <a:xfrm>
            <a:off x="1738648" y="1983346"/>
            <a:ext cx="184731" cy="646331"/>
          </a:xfrm>
          <a:prstGeom prst="rect">
            <a:avLst/>
          </a:prstGeom>
          <a:noFill/>
        </p:spPr>
        <p:txBody>
          <a:bodyPr wrap="none" rtlCol="0">
            <a:spAutoFit/>
          </a:bodyPr>
          <a:lstStyle/>
          <a:p>
            <a:endParaRPr lang="ru-RU" dirty="0" smtClean="0"/>
          </a:p>
          <a:p>
            <a:endParaRPr lang="ru-RU" dirty="0"/>
          </a:p>
        </p:txBody>
      </p:sp>
      <p:pic>
        <p:nvPicPr>
          <p:cNvPr id="10" name="Picture 4" descr="Cauchy_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2501" y="1751738"/>
            <a:ext cx="4051300" cy="4581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676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defTabSz="914400">
              <a:spcBef>
                <a:spcPts val="0"/>
              </a:spcBef>
              <a:buNone/>
            </a:pPr>
            <a:r>
              <a:rPr lang="ru-RU" sz="3600" b="0" i="0" dirty="0" smtClean="0">
                <a:solidFill>
                  <a:schemeClr val="bg1"/>
                </a:solidFill>
                <a:latin typeface="Segoe UI Light"/>
                <a:ea typeface="+mj-ea"/>
                <a:cs typeface="+mj-cs"/>
              </a:rPr>
              <a:t>Биография</a:t>
            </a:r>
            <a:endParaRPr lang="ru-RU" sz="3600" b="0" i="0" dirty="0">
              <a:solidFill>
                <a:schemeClr val="bg1"/>
              </a:solidFill>
              <a:latin typeface="Segoe UI Light"/>
              <a:ea typeface="+mj-ea"/>
              <a:cs typeface="+mj-cs"/>
            </a:endParaRPr>
          </a:p>
        </p:txBody>
      </p:sp>
      <p:sp>
        <p:nvSpPr>
          <p:cNvPr id="3" name="Объект 2"/>
          <p:cNvSpPr>
            <a:spLocks noGrp="1"/>
          </p:cNvSpPr>
          <p:nvPr>
            <p:ph idx="1"/>
          </p:nvPr>
        </p:nvSpPr>
        <p:spPr>
          <a:xfrm>
            <a:off x="838201" y="1944710"/>
            <a:ext cx="10327782" cy="4278289"/>
          </a:xfrm>
        </p:spPr>
        <p:txBody>
          <a:bodyPr>
            <a:normAutofit/>
          </a:bodyPr>
          <a:lstStyle/>
          <a:p>
            <a:pPr marL="285750" indent="-285750" algn="ctr" defTabSz="914400">
              <a:lnSpc>
                <a:spcPct val="150000"/>
              </a:lnSpc>
              <a:spcBef>
                <a:spcPts val="576"/>
              </a:spcBef>
              <a:buFontTx/>
              <a:buChar char="-"/>
            </a:pPr>
            <a:r>
              <a:rPr lang="ru-RU" sz="1800" b="0" i="0" dirty="0" smtClean="0">
                <a:solidFill>
                  <a:schemeClr val="tx1"/>
                </a:solidFill>
                <a:latin typeface="Times New Roman" panose="02020603050405020304" pitchFamily="18" charset="0"/>
                <a:cs typeface="Times New Roman" panose="02020603050405020304" pitchFamily="18" charset="0"/>
              </a:rPr>
              <a:t>Родился в семье адвоката, воспитывался в религиозном духе.</a:t>
            </a:r>
          </a:p>
          <a:p>
            <a:pPr marL="285750" indent="-285750" algn="ctr">
              <a:spcBef>
                <a:spcPts val="576"/>
              </a:spcBef>
              <a:buFontTx/>
              <a:buChar char="-"/>
            </a:pPr>
            <a:r>
              <a:rPr lang="uk-UA" sz="1800" dirty="0" err="1">
                <a:solidFill>
                  <a:schemeClr val="tx1"/>
                </a:solidFill>
                <a:latin typeface="Times New Roman" panose="02020603050405020304" pitchFamily="18" charset="0"/>
                <a:cs typeface="Times New Roman" panose="02020603050405020304" pitchFamily="18" charset="0"/>
              </a:rPr>
              <a:t>Первым</a:t>
            </a:r>
            <a:r>
              <a:rPr lang="uk-UA" sz="1800" dirty="0">
                <a:solidFill>
                  <a:schemeClr val="tx1"/>
                </a:solidFill>
                <a:latin typeface="Times New Roman" panose="02020603050405020304" pitchFamily="18" charset="0"/>
                <a:cs typeface="Times New Roman" panose="02020603050405020304" pitchFamily="18" charset="0"/>
              </a:rPr>
              <a:t> его учителем и </a:t>
            </a:r>
            <a:r>
              <a:rPr lang="uk-UA" sz="1800" dirty="0" err="1">
                <a:solidFill>
                  <a:schemeClr val="tx1"/>
                </a:solidFill>
                <a:latin typeface="Times New Roman" panose="02020603050405020304" pitchFamily="18" charset="0"/>
                <a:cs typeface="Times New Roman" panose="02020603050405020304" pitchFamily="18" charset="0"/>
              </a:rPr>
              <a:t>воспитателем</a:t>
            </a:r>
            <a:r>
              <a:rPr lang="uk-UA" sz="1800" dirty="0">
                <a:solidFill>
                  <a:schemeClr val="tx1"/>
                </a:solidFill>
                <a:latin typeface="Times New Roman" panose="02020603050405020304" pitchFamily="18" charset="0"/>
                <a:cs typeface="Times New Roman" panose="02020603050405020304" pitchFamily="18" charset="0"/>
              </a:rPr>
              <a:t> </a:t>
            </a:r>
            <a:r>
              <a:rPr lang="uk-UA" sz="1800" dirty="0" err="1">
                <a:solidFill>
                  <a:schemeClr val="tx1"/>
                </a:solidFill>
                <a:latin typeface="Times New Roman" panose="02020603050405020304" pitchFamily="18" charset="0"/>
                <a:cs typeface="Times New Roman" panose="02020603050405020304" pitchFamily="18" charset="0"/>
              </a:rPr>
              <a:t>был</a:t>
            </a:r>
            <a:r>
              <a:rPr lang="uk-UA" sz="1800" dirty="0">
                <a:solidFill>
                  <a:schemeClr val="tx1"/>
                </a:solidFill>
                <a:latin typeface="Times New Roman" panose="02020603050405020304" pitchFamily="18" charset="0"/>
                <a:cs typeface="Times New Roman" panose="02020603050405020304" pitchFamily="18" charset="0"/>
              </a:rPr>
              <a:t> </a:t>
            </a:r>
            <a:r>
              <a:rPr lang="uk-UA" sz="1800" dirty="0" err="1">
                <a:solidFill>
                  <a:schemeClr val="tx1"/>
                </a:solidFill>
                <a:latin typeface="Times New Roman" panose="02020603050405020304" pitchFamily="18" charset="0"/>
                <a:cs typeface="Times New Roman" panose="02020603050405020304" pitchFamily="18" charset="0"/>
              </a:rPr>
              <a:t>отец</a:t>
            </a:r>
            <a:r>
              <a:rPr lang="uk-UA" sz="1800" dirty="0">
                <a:solidFill>
                  <a:schemeClr val="tx1"/>
                </a:solidFill>
                <a:latin typeface="Times New Roman" panose="02020603050405020304" pitchFamily="18" charset="0"/>
                <a:cs typeface="Times New Roman" panose="02020603050405020304" pitchFamily="18" charset="0"/>
              </a:rPr>
              <a:t>. </a:t>
            </a:r>
            <a:endParaRPr lang="uk-UA" sz="1800" dirty="0" smtClean="0">
              <a:solidFill>
                <a:schemeClr val="tx1"/>
              </a:solidFill>
              <a:latin typeface="Times New Roman" panose="02020603050405020304" pitchFamily="18" charset="0"/>
              <a:cs typeface="Times New Roman" panose="02020603050405020304" pitchFamily="18" charset="0"/>
            </a:endParaRPr>
          </a:p>
          <a:p>
            <a:pPr marL="285750" indent="-285750" algn="ctr">
              <a:spcBef>
                <a:spcPts val="576"/>
              </a:spcBef>
              <a:buFontTx/>
              <a:buChar char="-"/>
            </a:pPr>
            <a:r>
              <a:rPr lang="uk-UA" sz="1800" dirty="0" smtClean="0">
                <a:solidFill>
                  <a:schemeClr val="tx1"/>
                </a:solidFill>
                <a:latin typeface="Times New Roman" panose="02020603050405020304" pitchFamily="18" charset="0"/>
                <a:cs typeface="Times New Roman" panose="02020603050405020304" pitchFamily="18" charset="0"/>
              </a:rPr>
              <a:t>Коши </a:t>
            </a:r>
            <a:r>
              <a:rPr lang="uk-UA" sz="1800" dirty="0" err="1">
                <a:solidFill>
                  <a:schemeClr val="tx1"/>
                </a:solidFill>
                <a:latin typeface="Times New Roman" panose="02020603050405020304" pitchFamily="18" charset="0"/>
                <a:cs typeface="Times New Roman" panose="02020603050405020304" pitchFamily="18" charset="0"/>
              </a:rPr>
              <a:t>окончил</a:t>
            </a:r>
            <a:r>
              <a:rPr lang="uk-UA" sz="1800" dirty="0">
                <a:solidFill>
                  <a:schemeClr val="tx1"/>
                </a:solidFill>
                <a:latin typeface="Times New Roman" panose="02020603050405020304" pitchFamily="18" charset="0"/>
                <a:cs typeface="Times New Roman" panose="02020603050405020304" pitchFamily="18" charset="0"/>
              </a:rPr>
              <a:t> </a:t>
            </a:r>
            <a:r>
              <a:rPr lang="uk-UA" sz="1800" dirty="0" err="1">
                <a:solidFill>
                  <a:schemeClr val="tx1"/>
                </a:solidFill>
                <a:latin typeface="Times New Roman" panose="02020603050405020304" pitchFamily="18" charset="0"/>
                <a:cs typeface="Times New Roman" panose="02020603050405020304" pitchFamily="18" charset="0"/>
              </a:rPr>
              <a:t>Политехническую</a:t>
            </a:r>
            <a:r>
              <a:rPr lang="uk-UA" sz="1800" dirty="0">
                <a:solidFill>
                  <a:schemeClr val="tx1"/>
                </a:solidFill>
                <a:latin typeface="Times New Roman" panose="02020603050405020304" pitchFamily="18" charset="0"/>
                <a:cs typeface="Times New Roman" panose="02020603050405020304" pitchFamily="18" charset="0"/>
              </a:rPr>
              <a:t> школу ( 1805 - 1807) и Школу </a:t>
            </a:r>
            <a:r>
              <a:rPr lang="uk-UA" sz="1800" dirty="0" err="1">
                <a:solidFill>
                  <a:schemeClr val="tx1"/>
                </a:solidFill>
                <a:latin typeface="Times New Roman" panose="02020603050405020304" pitchFamily="18" charset="0"/>
                <a:cs typeface="Times New Roman" panose="02020603050405020304" pitchFamily="18" charset="0"/>
              </a:rPr>
              <a:t>мостов</a:t>
            </a:r>
            <a:r>
              <a:rPr lang="uk-UA" sz="1800" dirty="0">
                <a:solidFill>
                  <a:schemeClr val="tx1"/>
                </a:solidFill>
                <a:latin typeface="Times New Roman" panose="02020603050405020304" pitchFamily="18" charset="0"/>
                <a:cs typeface="Times New Roman" panose="02020603050405020304" pitchFamily="18" charset="0"/>
              </a:rPr>
              <a:t> и </a:t>
            </a:r>
            <a:r>
              <a:rPr lang="uk-UA" sz="1800" dirty="0" err="1">
                <a:solidFill>
                  <a:schemeClr val="tx1"/>
                </a:solidFill>
                <a:latin typeface="Times New Roman" panose="02020603050405020304" pitchFamily="18" charset="0"/>
                <a:cs typeface="Times New Roman" panose="02020603050405020304" pitchFamily="18" charset="0"/>
              </a:rPr>
              <a:t>дорог</a:t>
            </a:r>
            <a:r>
              <a:rPr lang="uk-UA" sz="1800" dirty="0">
                <a:solidFill>
                  <a:schemeClr val="tx1"/>
                </a:solidFill>
                <a:latin typeface="Times New Roman" panose="02020603050405020304" pitchFamily="18" charset="0"/>
                <a:cs typeface="Times New Roman" panose="02020603050405020304" pitchFamily="18" charset="0"/>
              </a:rPr>
              <a:t> ( 1810) в Париже. </a:t>
            </a:r>
          </a:p>
          <a:p>
            <a:pPr marL="285750" indent="-285750" algn="ctr">
              <a:spcBef>
                <a:spcPts val="576"/>
              </a:spcBef>
              <a:buFontTx/>
              <a:buChar char="-"/>
            </a:pPr>
            <a:r>
              <a:rPr lang="uk-UA" sz="1800" dirty="0" smtClean="0">
                <a:solidFill>
                  <a:schemeClr val="tx1"/>
                </a:solidFill>
                <a:latin typeface="Times New Roman" panose="02020603050405020304" pitchFamily="18" charset="0"/>
                <a:cs typeface="Times New Roman" panose="02020603050405020304" pitchFamily="18" charset="0"/>
              </a:rPr>
              <a:t>В 1811 году </a:t>
            </a:r>
            <a:r>
              <a:rPr lang="uk-UA" sz="1800" dirty="0" err="1" smtClean="0">
                <a:solidFill>
                  <a:schemeClr val="tx1"/>
                </a:solidFill>
                <a:latin typeface="Times New Roman" panose="02020603050405020304" pitchFamily="18" charset="0"/>
                <a:cs typeface="Times New Roman" panose="02020603050405020304" pitchFamily="18" charset="0"/>
              </a:rPr>
              <a:t>написал</a:t>
            </a:r>
            <a:r>
              <a:rPr lang="uk-UA" sz="1800" dirty="0" smtClean="0">
                <a:solidFill>
                  <a:schemeClr val="tx1"/>
                </a:solidFill>
                <a:latin typeface="Times New Roman" panose="02020603050405020304" pitchFamily="18" charset="0"/>
                <a:cs typeface="Times New Roman" panose="02020603050405020304" pitchFamily="18" charset="0"/>
              </a:rPr>
              <a:t> свою первую </a:t>
            </a:r>
            <a:r>
              <a:rPr lang="uk-UA" sz="1800" dirty="0" err="1" smtClean="0">
                <a:solidFill>
                  <a:schemeClr val="tx1"/>
                </a:solidFill>
                <a:latin typeface="Times New Roman" panose="02020603050405020304" pitchFamily="18" charset="0"/>
                <a:cs typeface="Times New Roman" panose="02020603050405020304" pitchFamily="18" charset="0"/>
              </a:rPr>
              <a:t>работу</a:t>
            </a:r>
            <a:r>
              <a:rPr lang="uk-UA" sz="1800" dirty="0" smtClean="0">
                <a:solidFill>
                  <a:schemeClr val="tx1"/>
                </a:solidFill>
                <a:latin typeface="Times New Roman" panose="02020603050405020304" pitchFamily="18" charset="0"/>
                <a:cs typeface="Times New Roman" panose="02020603050405020304" pitchFamily="18" charset="0"/>
              </a:rPr>
              <a:t> о многогранниках.</a:t>
            </a:r>
          </a:p>
          <a:p>
            <a:pPr marL="285750" indent="-285750" algn="ctr">
              <a:spcBef>
                <a:spcPts val="576"/>
              </a:spcBef>
              <a:buFontTx/>
              <a:buChar char="-"/>
            </a:pPr>
            <a:r>
              <a:rPr lang="ru-RU" sz="1800" dirty="0">
                <a:solidFill>
                  <a:schemeClr val="tx1"/>
                </a:solidFill>
                <a:latin typeface="Times New Roman" panose="02020603050405020304" pitchFamily="18" charset="0"/>
                <a:cs typeface="Times New Roman" panose="02020603050405020304" pitchFamily="18" charset="0"/>
              </a:rPr>
              <a:t>.   В 1816 году Коши представил на конкурс Парижской Академии наук знаменитое исследование теории волн на поверхности тяжелой жидкости и получил премию. </a:t>
            </a:r>
            <a:endParaRPr lang="uk-UA" sz="1800" dirty="0" smtClean="0">
              <a:solidFill>
                <a:schemeClr val="tx1"/>
              </a:solidFill>
              <a:latin typeface="Times New Roman" panose="02020603050405020304" pitchFamily="18" charset="0"/>
              <a:cs typeface="Times New Roman" panose="02020603050405020304" pitchFamily="18" charset="0"/>
            </a:endParaRPr>
          </a:p>
          <a:p>
            <a:pPr marL="285750" indent="-285750">
              <a:spcBef>
                <a:spcPts val="576"/>
              </a:spcBef>
              <a:buFontTx/>
              <a:buChar char="-"/>
            </a:pPr>
            <a:endParaRPr lang="ru-RU" sz="1600" i="0" dirty="0">
              <a:solidFill>
                <a:schemeClr val="tx1"/>
              </a:solidFill>
            </a:endParaRPr>
          </a:p>
        </p:txBody>
      </p:sp>
    </p:spTree>
    <p:extLst>
      <p:ext uri="{BB962C8B-B14F-4D97-AF65-F5344CB8AC3E}">
        <p14:creationId xmlns:p14="http://schemas.microsoft.com/office/powerpoint/2010/main" val="1531532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838201" y="1825625"/>
            <a:ext cx="10675512" cy="4351338"/>
          </a:xfrm>
        </p:spPr>
        <p:txBody>
          <a:bodyPr>
            <a:normAutofit/>
          </a:bodyPr>
          <a:lstStyle/>
          <a:p>
            <a:r>
              <a:rPr lang="ru-RU" sz="2000" dirty="0" smtClean="0">
                <a:solidFill>
                  <a:schemeClr val="tx1"/>
                </a:solidFill>
                <a:latin typeface="Times New Roman" panose="02020603050405020304" pitchFamily="18" charset="0"/>
                <a:cs typeface="Times New Roman" panose="02020603050405020304" pitchFamily="18" charset="0"/>
              </a:rPr>
              <a:t>-в </a:t>
            </a:r>
            <a:r>
              <a:rPr lang="ru-RU" sz="2000" dirty="0">
                <a:solidFill>
                  <a:schemeClr val="tx1"/>
                </a:solidFill>
                <a:latin typeface="Times New Roman" panose="02020603050405020304" pitchFamily="18" charset="0"/>
                <a:cs typeface="Times New Roman" panose="02020603050405020304" pitchFamily="18" charset="0"/>
              </a:rPr>
              <a:t>1816-1830 он профессор Политехнической школы и одновременно профессор </a:t>
            </a:r>
            <a:r>
              <a:rPr lang="ru-RU" sz="2000" dirty="0" smtClean="0">
                <a:solidFill>
                  <a:schemeClr val="tx1"/>
                </a:solidFill>
                <a:latin typeface="Times New Roman" panose="02020603050405020304" pitchFamily="18" charset="0"/>
                <a:cs typeface="Times New Roman" panose="02020603050405020304" pitchFamily="18" charset="0"/>
              </a:rPr>
              <a:t>Сорбонны;</a:t>
            </a:r>
          </a:p>
          <a:p>
            <a:r>
              <a:rPr lang="ru-RU" sz="2000" dirty="0">
                <a:solidFill>
                  <a:schemeClr val="tx1"/>
                </a:solidFill>
                <a:latin typeface="Times New Roman" panose="02020603050405020304" pitchFamily="18" charset="0"/>
                <a:cs typeface="Times New Roman" panose="02020603050405020304" pitchFamily="18" charset="0"/>
              </a:rPr>
              <a:t>-  в 1848-1857 годах он профессор Коллеж де Франс.</a:t>
            </a:r>
          </a:p>
        </p:txBody>
      </p:sp>
      <p:pic>
        <p:nvPicPr>
          <p:cNvPr id="4" name="Рисунок 3"/>
          <p:cNvPicPr>
            <a:picLocks noChangeAspect="1"/>
          </p:cNvPicPr>
          <p:nvPr/>
        </p:nvPicPr>
        <p:blipFill>
          <a:blip r:embed="rId2"/>
          <a:stretch>
            <a:fillRect/>
          </a:stretch>
        </p:blipFill>
        <p:spPr>
          <a:xfrm>
            <a:off x="7445800" y="3379028"/>
            <a:ext cx="3683306" cy="2283451"/>
          </a:xfrm>
          <a:prstGeom prst="rect">
            <a:avLst/>
          </a:prstGeom>
        </p:spPr>
      </p:pic>
      <p:sp>
        <p:nvSpPr>
          <p:cNvPr id="5" name="TextBox 4"/>
          <p:cNvSpPr txBox="1"/>
          <p:nvPr/>
        </p:nvSpPr>
        <p:spPr>
          <a:xfrm>
            <a:off x="7984901" y="5769735"/>
            <a:ext cx="2017284" cy="369332"/>
          </a:xfrm>
          <a:prstGeom prst="rect">
            <a:avLst/>
          </a:prstGeom>
          <a:noFill/>
        </p:spPr>
        <p:txBody>
          <a:bodyPr wrap="none" rtlCol="0">
            <a:spAutoFit/>
          </a:bodyPr>
          <a:lstStyle/>
          <a:p>
            <a:r>
              <a:rPr lang="ru-RU" dirty="0" smtClean="0"/>
              <a:t>Коллеж де Франс</a:t>
            </a:r>
          </a:p>
        </p:txBody>
      </p:sp>
      <p:pic>
        <p:nvPicPr>
          <p:cNvPr id="6" name="Рисунок 5"/>
          <p:cNvPicPr>
            <a:picLocks noChangeAspect="1"/>
          </p:cNvPicPr>
          <p:nvPr/>
        </p:nvPicPr>
        <p:blipFill>
          <a:blip r:embed="rId3"/>
          <a:stretch>
            <a:fillRect/>
          </a:stretch>
        </p:blipFill>
        <p:spPr>
          <a:xfrm>
            <a:off x="1428280" y="3168203"/>
            <a:ext cx="4119068" cy="2494276"/>
          </a:xfrm>
          <a:prstGeom prst="rect">
            <a:avLst/>
          </a:prstGeom>
        </p:spPr>
      </p:pic>
      <p:sp>
        <p:nvSpPr>
          <p:cNvPr id="7" name="TextBox 6"/>
          <p:cNvSpPr txBox="1"/>
          <p:nvPr/>
        </p:nvSpPr>
        <p:spPr>
          <a:xfrm>
            <a:off x="2228045" y="5769735"/>
            <a:ext cx="2761525" cy="369332"/>
          </a:xfrm>
          <a:prstGeom prst="rect">
            <a:avLst/>
          </a:prstGeom>
          <a:noFill/>
        </p:spPr>
        <p:txBody>
          <a:bodyPr wrap="none" rtlCol="0">
            <a:spAutoFit/>
          </a:bodyPr>
          <a:lstStyle/>
          <a:p>
            <a:r>
              <a:rPr lang="ru-RU" dirty="0" smtClean="0"/>
              <a:t>Политехническая школа</a:t>
            </a:r>
          </a:p>
        </p:txBody>
      </p:sp>
    </p:spTree>
    <p:extLst>
      <p:ext uri="{BB962C8B-B14F-4D97-AF65-F5344CB8AC3E}">
        <p14:creationId xmlns:p14="http://schemas.microsoft.com/office/powerpoint/2010/main" val="2351355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838201" y="1825625"/>
            <a:ext cx="10515600" cy="4351338"/>
          </a:xfrm>
        </p:spPr>
        <p:txBody>
          <a:bodyPr/>
          <a:lstStyle/>
          <a:p>
            <a:pPr algn="just"/>
            <a:r>
              <a:rPr lang="ru-RU" dirty="0" smtClean="0">
                <a:solidFill>
                  <a:schemeClr val="tx1"/>
                </a:solidFill>
              </a:rPr>
              <a:t>	</a:t>
            </a:r>
            <a:r>
              <a:rPr lang="ru-RU" sz="2400" dirty="0" smtClean="0">
                <a:solidFill>
                  <a:schemeClr val="tx1"/>
                </a:solidFill>
                <a:latin typeface="Times New Roman" panose="02020603050405020304" pitchFamily="18" charset="0"/>
                <a:cs typeface="Times New Roman" panose="02020603050405020304" pitchFamily="18" charset="0"/>
              </a:rPr>
              <a:t>Работоспособность </a:t>
            </a:r>
            <a:r>
              <a:rPr lang="ru-RU" sz="2400" dirty="0">
                <a:solidFill>
                  <a:schemeClr val="tx1"/>
                </a:solidFill>
                <a:latin typeface="Times New Roman" panose="02020603050405020304" pitchFamily="18" charset="0"/>
                <a:cs typeface="Times New Roman" panose="02020603050405020304" pitchFamily="18" charset="0"/>
              </a:rPr>
              <a:t>Коши поразительна: иногда он каждую неделю представлял в Академию новую работу. Всего Коши написал 789работ, не считая сочинений политического и религиозного содержания. Он был членом почти всех академий наук. Умер Коши 22 мая 1857года.</a:t>
            </a:r>
          </a:p>
        </p:txBody>
      </p:sp>
    </p:spTree>
    <p:extLst>
      <p:ext uri="{BB962C8B-B14F-4D97-AF65-F5344CB8AC3E}">
        <p14:creationId xmlns:p14="http://schemas.microsoft.com/office/powerpoint/2010/main" val="4103555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Работы Коши по обоснованию математического анализа</a:t>
            </a:r>
            <a:endParaRPr lang="ru-RU" dirty="0"/>
          </a:p>
        </p:txBody>
      </p:sp>
      <p:sp>
        <p:nvSpPr>
          <p:cNvPr id="3" name="Объект 2"/>
          <p:cNvSpPr>
            <a:spLocks noGrp="1"/>
          </p:cNvSpPr>
          <p:nvPr>
            <p:ph idx="1"/>
          </p:nvPr>
        </p:nvSpPr>
        <p:spPr>
          <a:xfrm>
            <a:off x="838201" y="1825625"/>
            <a:ext cx="10515600" cy="4351338"/>
          </a:xfrm>
        </p:spPr>
        <p:txBody>
          <a:bodyPr>
            <a:normAutofit/>
          </a:bodyPr>
          <a:lstStyle/>
          <a:p>
            <a:pPr algn="just"/>
            <a:r>
              <a:rPr lang="ru-RU" sz="2400" dirty="0" smtClean="0">
                <a:solidFill>
                  <a:schemeClr val="tx1"/>
                </a:solidFill>
                <a:latin typeface="Times New Roman" panose="02020603050405020304" pitchFamily="18" charset="0"/>
                <a:cs typeface="Times New Roman" panose="02020603050405020304" pitchFamily="18" charset="0"/>
              </a:rPr>
              <a:t>	Огюстен </a:t>
            </a:r>
            <a:r>
              <a:rPr lang="ru-RU" sz="2400" dirty="0">
                <a:solidFill>
                  <a:schemeClr val="tx1"/>
                </a:solidFill>
                <a:latin typeface="Times New Roman" panose="02020603050405020304" pitchFamily="18" charset="0"/>
                <a:cs typeface="Times New Roman" panose="02020603050405020304" pitchFamily="18" charset="0"/>
              </a:rPr>
              <a:t>Луи Коши стал главным «проводником» строгости исчисления бесконечно малых. Этому посвящены три его работы, появившиеся между 1821 и 1829 годами: «Курс анализа» (1821), «Краткое изложение лекций по исчислению бесконечно малых» (1823), «Лекции о дифференциальных исчислениях» (1829). От метода </a:t>
            </a:r>
            <a:r>
              <a:rPr lang="ru-RU" sz="2400" dirty="0" err="1">
                <a:solidFill>
                  <a:schemeClr val="tx1"/>
                </a:solidFill>
                <a:latin typeface="Times New Roman" panose="02020603050405020304" pitchFamily="18" charset="0"/>
                <a:cs typeface="Times New Roman" panose="02020603050405020304" pitchFamily="18" charset="0"/>
              </a:rPr>
              <a:t>Лангража</a:t>
            </a:r>
            <a:r>
              <a:rPr lang="ru-RU" sz="2400" dirty="0">
                <a:solidFill>
                  <a:schemeClr val="tx1"/>
                </a:solidFill>
                <a:latin typeface="Times New Roman" panose="02020603050405020304" pitchFamily="18" charset="0"/>
                <a:cs typeface="Times New Roman" panose="02020603050405020304" pitchFamily="18" charset="0"/>
              </a:rPr>
              <a:t> Коши отказался, так как </a:t>
            </a:r>
            <a:r>
              <a:rPr lang="ru-RU" sz="2400" dirty="0" err="1">
                <a:solidFill>
                  <a:schemeClr val="tx1"/>
                </a:solidFill>
                <a:latin typeface="Times New Roman" panose="02020603050405020304" pitchFamily="18" charset="0"/>
                <a:cs typeface="Times New Roman" panose="02020603050405020304" pitchFamily="18" charset="0"/>
              </a:rPr>
              <a:t>Ланграж</a:t>
            </a:r>
            <a:r>
              <a:rPr lang="ru-RU" sz="2400" dirty="0">
                <a:solidFill>
                  <a:schemeClr val="tx1"/>
                </a:solidFill>
                <a:latin typeface="Times New Roman" panose="02020603050405020304" pitchFamily="18" charset="0"/>
                <a:cs typeface="Times New Roman" panose="02020603050405020304" pitchFamily="18" charset="0"/>
              </a:rPr>
              <a:t> не обратил внимание на расходимость многих рядов.</a:t>
            </a:r>
          </a:p>
        </p:txBody>
      </p:sp>
    </p:spTree>
    <p:extLst>
      <p:ext uri="{BB962C8B-B14F-4D97-AF65-F5344CB8AC3E}">
        <p14:creationId xmlns:p14="http://schemas.microsoft.com/office/powerpoint/2010/main" val="2120671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838201" y="1825625"/>
            <a:ext cx="10515600" cy="4351338"/>
          </a:xfrm>
        </p:spPr>
        <p:txBody>
          <a:bodyPr/>
          <a:lstStyle/>
          <a:p>
            <a:pPr algn="ctr"/>
            <a:r>
              <a:rPr lang="ru-RU" sz="2400" b="1" dirty="0" smtClean="0">
                <a:solidFill>
                  <a:schemeClr val="tx1"/>
                </a:solidFill>
                <a:latin typeface="Times New Roman" panose="02020603050405020304" pitchFamily="18" charset="0"/>
                <a:cs typeface="Times New Roman" panose="02020603050405020304" pitchFamily="18" charset="0"/>
              </a:rPr>
              <a:t>Определил предел как арифметическое понятие.</a:t>
            </a:r>
          </a:p>
          <a:p>
            <a:pPr algn="ctr"/>
            <a:r>
              <a:rPr lang="ru-RU" sz="2800" i="1" dirty="0" smtClean="0">
                <a:solidFill>
                  <a:schemeClr val="tx1"/>
                </a:solidFill>
                <a:latin typeface="Times New Roman" panose="02020603050405020304" pitchFamily="18" charset="0"/>
                <a:cs typeface="Times New Roman" panose="02020603050405020304" pitchFamily="18" charset="0"/>
              </a:rPr>
              <a:t>Если </a:t>
            </a:r>
            <a:r>
              <a:rPr lang="ru-RU" sz="2800" i="1" dirty="0">
                <a:solidFill>
                  <a:schemeClr val="tx1"/>
                </a:solidFill>
                <a:latin typeface="Times New Roman" panose="02020603050405020304" pitchFamily="18" charset="0"/>
                <a:cs typeface="Times New Roman" panose="02020603050405020304" pitchFamily="18" charset="0"/>
              </a:rPr>
              <a:t>значения, последовательно приписываемые одной и той же переменной, неограниченно приближаются к фиксированному значению, так, что, в конце концов, отличаются от него сколь угодно мало, то последнее называют пределом остальных. </a:t>
            </a:r>
          </a:p>
        </p:txBody>
      </p:sp>
    </p:spTree>
    <p:extLst>
      <p:ext uri="{BB962C8B-B14F-4D97-AF65-F5344CB8AC3E}">
        <p14:creationId xmlns:p14="http://schemas.microsoft.com/office/powerpoint/2010/main" val="2943440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604434" y="1825625"/>
            <a:ext cx="10749367" cy="4626690"/>
          </a:xfrm>
        </p:spPr>
        <p:txBody>
          <a:bodyPr>
            <a:normAutofit/>
          </a:bodyPr>
          <a:lstStyle/>
          <a:p>
            <a:pPr indent="449580" algn="just">
              <a:lnSpc>
                <a:spcPct val="110000"/>
              </a:lnSpc>
              <a:spcBef>
                <a:spcPts val="600"/>
              </a:spcBef>
              <a:spcAft>
                <a:spcPts val="1000"/>
              </a:spcAft>
            </a:pPr>
            <a:r>
              <a:rPr lang="ru-RU" sz="2000" dirty="0">
                <a:solidFill>
                  <a:schemeClr val="tx1"/>
                </a:solidFill>
                <a:latin typeface="Times New Roman" panose="02020603050405020304" pitchFamily="18" charset="0"/>
                <a:ea typeface="Times New Roman" panose="02020603050405020304" pitchFamily="18" charset="0"/>
              </a:rPr>
              <a:t>В свете концепций предела, переменной и функции Коши разъяснил понятие бесконечно малой величины, которая является не чем иным, как сходящейся последовательностью с пределом нуль: </a:t>
            </a:r>
            <a:r>
              <a:rPr lang="ru-RU" sz="2000" i="1" dirty="0">
                <a:solidFill>
                  <a:schemeClr val="tx1"/>
                </a:solidFill>
                <a:latin typeface="Times New Roman" panose="02020603050405020304" pitchFamily="18" charset="0"/>
                <a:ea typeface="Times New Roman" panose="02020603050405020304" pitchFamily="18" charset="0"/>
              </a:rPr>
              <a:t>если последовательные</a:t>
            </a:r>
            <a:r>
              <a:rPr lang="ru-RU" sz="2000" dirty="0">
                <a:solidFill>
                  <a:schemeClr val="tx1"/>
                </a:solidFill>
                <a:latin typeface="Times New Roman" panose="02020603050405020304" pitchFamily="18" charset="0"/>
                <a:ea typeface="Times New Roman" panose="02020603050405020304" pitchFamily="18" charset="0"/>
              </a:rPr>
              <a:t> </a:t>
            </a:r>
            <a:r>
              <a:rPr lang="ru-RU" sz="2000" i="1" dirty="0">
                <a:solidFill>
                  <a:schemeClr val="tx1"/>
                </a:solidFill>
                <a:latin typeface="Times New Roman" panose="02020603050405020304" pitchFamily="18" charset="0"/>
                <a:ea typeface="Times New Roman" panose="02020603050405020304" pitchFamily="18" charset="0"/>
              </a:rPr>
              <a:t>числовые значения переменной неограниченно убывают, так, что, становятся меньше любого заданного числа, то эта переменная становится тем, что называется бесконечной малой или бесконечно малым количеством. Переменная этого рода имеет пределом нуль. Производная непрерывной функции </a:t>
            </a:r>
            <a:r>
              <a:rPr lang="en-US" sz="2000" i="1" dirty="0">
                <a:solidFill>
                  <a:schemeClr val="tx1"/>
                </a:solidFill>
                <a:latin typeface="Times New Roman" panose="02020603050405020304" pitchFamily="18" charset="0"/>
                <a:ea typeface="Times New Roman" panose="02020603050405020304" pitchFamily="18" charset="0"/>
              </a:rPr>
              <a:t>y</a:t>
            </a:r>
            <a:r>
              <a:rPr lang="ru-RU" sz="2000" i="1" dirty="0">
                <a:solidFill>
                  <a:schemeClr val="tx1"/>
                </a:solidFill>
                <a:latin typeface="Times New Roman" panose="02020603050405020304" pitchFamily="18" charset="0"/>
                <a:ea typeface="Times New Roman" panose="02020603050405020304" pitchFamily="18" charset="0"/>
              </a:rPr>
              <a:t>=</a:t>
            </a:r>
            <a:r>
              <a:rPr lang="en-US" sz="2000" i="1" dirty="0">
                <a:solidFill>
                  <a:schemeClr val="tx1"/>
                </a:solidFill>
                <a:latin typeface="Times New Roman" panose="02020603050405020304" pitchFamily="18" charset="0"/>
                <a:ea typeface="Times New Roman" panose="02020603050405020304" pitchFamily="18" charset="0"/>
              </a:rPr>
              <a:t>f</a:t>
            </a:r>
            <a:r>
              <a:rPr lang="ru-RU" sz="2000" i="1" dirty="0">
                <a:solidFill>
                  <a:schemeClr val="tx1"/>
                </a:solidFill>
                <a:latin typeface="Times New Roman" panose="02020603050405020304" pitchFamily="18" charset="0"/>
                <a:ea typeface="Times New Roman" panose="02020603050405020304" pitchFamily="18" charset="0"/>
              </a:rPr>
              <a:t>(</a:t>
            </a:r>
            <a:r>
              <a:rPr lang="en-US" sz="2000" i="1" dirty="0">
                <a:solidFill>
                  <a:schemeClr val="tx1"/>
                </a:solidFill>
                <a:latin typeface="Times New Roman" panose="02020603050405020304" pitchFamily="18" charset="0"/>
                <a:ea typeface="Times New Roman" panose="02020603050405020304" pitchFamily="18" charset="0"/>
              </a:rPr>
              <a:t>x</a:t>
            </a:r>
            <a:r>
              <a:rPr lang="ru-RU" sz="2000" i="1" dirty="0">
                <a:solidFill>
                  <a:schemeClr val="tx1"/>
                </a:solidFill>
                <a:latin typeface="Times New Roman" panose="02020603050405020304" pitchFamily="18" charset="0"/>
                <a:ea typeface="Times New Roman" panose="02020603050405020304" pitchFamily="18" charset="0"/>
              </a:rPr>
              <a:t>) также </a:t>
            </a:r>
            <a:r>
              <a:rPr lang="ru-RU" sz="2000" dirty="0">
                <a:solidFill>
                  <a:schemeClr val="tx1"/>
                </a:solidFill>
                <a:latin typeface="Times New Roman" panose="02020603050405020304" pitchFamily="18" charset="0"/>
                <a:ea typeface="Times New Roman" panose="02020603050405020304" pitchFamily="18" charset="0"/>
              </a:rPr>
              <a:t>определяется через предел. Это предел отношения </a:t>
            </a:r>
            <a:r>
              <a:rPr lang="ru-RU" sz="2000" i="1" dirty="0">
                <a:solidFill>
                  <a:schemeClr val="tx1"/>
                </a:solidFill>
                <a:latin typeface="Times New Roman" panose="02020603050405020304" pitchFamily="18" charset="0"/>
                <a:ea typeface="Times New Roman" panose="02020603050405020304" pitchFamily="18" charset="0"/>
              </a:rPr>
              <a:t>(</a:t>
            </a:r>
            <a:r>
              <a:rPr lang="en-US" sz="2000" i="1" dirty="0">
                <a:solidFill>
                  <a:schemeClr val="tx1"/>
                </a:solidFill>
                <a:latin typeface="Times New Roman" panose="02020603050405020304" pitchFamily="18" charset="0"/>
                <a:ea typeface="Times New Roman" panose="02020603050405020304" pitchFamily="18" charset="0"/>
              </a:rPr>
              <a:t>f</a:t>
            </a:r>
            <a:r>
              <a:rPr lang="ru-RU" sz="2000" i="1" dirty="0">
                <a:solidFill>
                  <a:schemeClr val="tx1"/>
                </a:solidFill>
                <a:latin typeface="Times New Roman" panose="02020603050405020304" pitchFamily="18" charset="0"/>
                <a:ea typeface="Times New Roman" panose="02020603050405020304" pitchFamily="18" charset="0"/>
              </a:rPr>
              <a:t>(</a:t>
            </a:r>
            <a:r>
              <a:rPr lang="en-US" sz="2000" i="1" dirty="0">
                <a:solidFill>
                  <a:schemeClr val="tx1"/>
                </a:solidFill>
                <a:latin typeface="Times New Roman" panose="02020603050405020304" pitchFamily="18" charset="0"/>
                <a:ea typeface="Times New Roman" panose="02020603050405020304" pitchFamily="18" charset="0"/>
              </a:rPr>
              <a:t>x</a:t>
            </a:r>
            <a:r>
              <a:rPr lang="ru-RU" sz="2000" i="1" dirty="0">
                <a:solidFill>
                  <a:schemeClr val="tx1"/>
                </a:solidFill>
                <a:latin typeface="Times New Roman" panose="02020603050405020304" pitchFamily="18" charset="0"/>
                <a:ea typeface="Times New Roman" panose="02020603050405020304" pitchFamily="18" charset="0"/>
              </a:rPr>
              <a:t>+</a:t>
            </a:r>
            <a:r>
              <a:rPr lang="en-US" sz="2000" i="1" dirty="0" err="1">
                <a:solidFill>
                  <a:schemeClr val="tx1"/>
                </a:solidFill>
                <a:latin typeface="Times New Roman" panose="02020603050405020304" pitchFamily="18" charset="0"/>
                <a:ea typeface="Times New Roman" panose="02020603050405020304" pitchFamily="18" charset="0"/>
              </a:rPr>
              <a:t>i</a:t>
            </a:r>
            <a:r>
              <a:rPr lang="ru-RU" sz="2000" i="1" dirty="0">
                <a:solidFill>
                  <a:schemeClr val="tx1"/>
                </a:solidFill>
                <a:latin typeface="Times New Roman" panose="02020603050405020304" pitchFamily="18" charset="0"/>
                <a:ea typeface="Times New Roman" panose="02020603050405020304" pitchFamily="18" charset="0"/>
              </a:rPr>
              <a:t>)-</a:t>
            </a:r>
            <a:r>
              <a:rPr lang="en-US" sz="2000" i="1" dirty="0">
                <a:solidFill>
                  <a:schemeClr val="tx1"/>
                </a:solidFill>
                <a:latin typeface="Times New Roman" panose="02020603050405020304" pitchFamily="18" charset="0"/>
                <a:ea typeface="Times New Roman" panose="02020603050405020304" pitchFamily="18" charset="0"/>
              </a:rPr>
              <a:t>f</a:t>
            </a:r>
            <a:r>
              <a:rPr lang="ru-RU" sz="2000" i="1" dirty="0">
                <a:solidFill>
                  <a:schemeClr val="tx1"/>
                </a:solidFill>
                <a:latin typeface="Times New Roman" panose="02020603050405020304" pitchFamily="18" charset="0"/>
                <a:ea typeface="Times New Roman" panose="02020603050405020304" pitchFamily="18" charset="0"/>
              </a:rPr>
              <a:t>(</a:t>
            </a:r>
            <a:r>
              <a:rPr lang="en-US" sz="2000" i="1" dirty="0">
                <a:solidFill>
                  <a:schemeClr val="tx1"/>
                </a:solidFill>
                <a:latin typeface="Times New Roman" panose="02020603050405020304" pitchFamily="18" charset="0"/>
                <a:ea typeface="Times New Roman" panose="02020603050405020304" pitchFamily="18" charset="0"/>
              </a:rPr>
              <a:t>x</a:t>
            </a:r>
            <a:r>
              <a:rPr lang="ru-RU" sz="2000" i="1" dirty="0">
                <a:solidFill>
                  <a:schemeClr val="tx1"/>
                </a:solidFill>
                <a:latin typeface="Times New Roman" panose="02020603050405020304" pitchFamily="18" charset="0"/>
                <a:ea typeface="Times New Roman" panose="02020603050405020304" pitchFamily="18" charset="0"/>
              </a:rPr>
              <a:t>))/</a:t>
            </a:r>
            <a:r>
              <a:rPr lang="en-US" sz="2000" i="1" dirty="0" err="1">
                <a:solidFill>
                  <a:schemeClr val="tx1"/>
                </a:solidFill>
                <a:latin typeface="Times New Roman" panose="02020603050405020304" pitchFamily="18" charset="0"/>
                <a:ea typeface="Times New Roman" panose="02020603050405020304" pitchFamily="18" charset="0"/>
              </a:rPr>
              <a:t>i</a:t>
            </a:r>
            <a:r>
              <a:rPr lang="ru-RU" sz="2000" i="1" dirty="0">
                <a:solidFill>
                  <a:schemeClr val="tx1"/>
                </a:solidFill>
                <a:latin typeface="Times New Roman" panose="02020603050405020304" pitchFamily="18" charset="0"/>
                <a:ea typeface="Times New Roman" panose="02020603050405020304" pitchFamily="18" charset="0"/>
              </a:rPr>
              <a:t>, </a:t>
            </a:r>
            <a:r>
              <a:rPr lang="ru-RU" sz="2000" dirty="0">
                <a:solidFill>
                  <a:schemeClr val="tx1"/>
                </a:solidFill>
                <a:latin typeface="Times New Roman" panose="02020603050405020304" pitchFamily="18" charset="0"/>
                <a:ea typeface="Times New Roman" panose="02020603050405020304" pitchFamily="18" charset="0"/>
              </a:rPr>
              <a:t>если он существует, когда </a:t>
            </a:r>
            <a:r>
              <a:rPr lang="en-US" sz="2000" i="1" dirty="0" err="1">
                <a:solidFill>
                  <a:schemeClr val="tx1"/>
                </a:solidFill>
                <a:latin typeface="Times New Roman" panose="02020603050405020304" pitchFamily="18" charset="0"/>
                <a:ea typeface="Times New Roman" panose="02020603050405020304" pitchFamily="18" charset="0"/>
              </a:rPr>
              <a:t>i</a:t>
            </a:r>
            <a:r>
              <a:rPr lang="ru-RU" sz="2000" dirty="0">
                <a:solidFill>
                  <a:schemeClr val="tx1"/>
                </a:solidFill>
                <a:latin typeface="Times New Roman" panose="02020603050405020304" pitchFamily="18" charset="0"/>
                <a:ea typeface="Times New Roman" panose="02020603050405020304" pitchFamily="18" charset="0"/>
              </a:rPr>
              <a:t> стремится к нулю.</a:t>
            </a:r>
          </a:p>
          <a:p>
            <a:pPr indent="449580" algn="just">
              <a:lnSpc>
                <a:spcPct val="110000"/>
              </a:lnSpc>
              <a:spcBef>
                <a:spcPts val="600"/>
              </a:spcBef>
              <a:spcAft>
                <a:spcPts val="1000"/>
              </a:spcAft>
            </a:pPr>
            <a:r>
              <a:rPr lang="ru-RU" sz="2000" dirty="0">
                <a:solidFill>
                  <a:schemeClr val="tx1"/>
                </a:solidFill>
                <a:latin typeface="Times New Roman" panose="02020603050405020304" pitchFamily="18" charset="0"/>
                <a:ea typeface="Times New Roman" panose="02020603050405020304" pitchFamily="18" charset="0"/>
              </a:rPr>
              <a:t>Определив производную, Коши установил её связь с дифференциалами Лейбница: если </a:t>
            </a:r>
            <a:r>
              <a:rPr lang="en-US" sz="2000" i="1" dirty="0">
                <a:solidFill>
                  <a:schemeClr val="tx1"/>
                </a:solidFill>
                <a:latin typeface="Times New Roman" panose="02020603050405020304" pitchFamily="18" charset="0"/>
                <a:ea typeface="Times New Roman" panose="02020603050405020304" pitchFamily="18" charset="0"/>
              </a:rPr>
              <a:t>dx</a:t>
            </a:r>
            <a:r>
              <a:rPr lang="ru-RU" sz="2000" i="1" dirty="0">
                <a:solidFill>
                  <a:schemeClr val="tx1"/>
                </a:solidFill>
                <a:latin typeface="Times New Roman" panose="02020603050405020304" pitchFamily="18" charset="0"/>
                <a:ea typeface="Times New Roman" panose="02020603050405020304" pitchFamily="18" charset="0"/>
              </a:rPr>
              <a:t>- </a:t>
            </a:r>
            <a:r>
              <a:rPr lang="ru-RU" sz="2000" dirty="0">
                <a:solidFill>
                  <a:schemeClr val="tx1"/>
                </a:solidFill>
                <a:latin typeface="Times New Roman" panose="02020603050405020304" pitchFamily="18" charset="0"/>
                <a:ea typeface="Times New Roman" panose="02020603050405020304" pitchFamily="18" charset="0"/>
              </a:rPr>
              <a:t>некоторая конечная величина, дифференциалом </a:t>
            </a:r>
            <a:r>
              <a:rPr lang="en-US" sz="2000" i="1" dirty="0" err="1">
                <a:solidFill>
                  <a:schemeClr val="tx1"/>
                </a:solidFill>
                <a:latin typeface="Times New Roman" panose="02020603050405020304" pitchFamily="18" charset="0"/>
                <a:ea typeface="Times New Roman" panose="02020603050405020304" pitchFamily="18" charset="0"/>
              </a:rPr>
              <a:t>dy</a:t>
            </a:r>
            <a:r>
              <a:rPr lang="ru-RU" sz="2000" i="1" dirty="0">
                <a:solidFill>
                  <a:schemeClr val="tx1"/>
                </a:solidFill>
                <a:latin typeface="Times New Roman" panose="02020603050405020304" pitchFamily="18" charset="0"/>
                <a:ea typeface="Times New Roman" panose="02020603050405020304" pitchFamily="18" charset="0"/>
              </a:rPr>
              <a:t> функции</a:t>
            </a:r>
            <a:r>
              <a:rPr lang="ru-RU" sz="2000" dirty="0">
                <a:solidFill>
                  <a:schemeClr val="tx1"/>
                </a:solidFill>
                <a:latin typeface="Times New Roman" panose="02020603050405020304" pitchFamily="18" charset="0"/>
                <a:ea typeface="Times New Roman" panose="02020603050405020304" pitchFamily="18" charset="0"/>
              </a:rPr>
              <a:t> </a:t>
            </a:r>
            <a:r>
              <a:rPr lang="en-US" sz="2000" i="1" dirty="0">
                <a:solidFill>
                  <a:schemeClr val="tx1"/>
                </a:solidFill>
                <a:latin typeface="Times New Roman" panose="02020603050405020304" pitchFamily="18" charset="0"/>
                <a:ea typeface="Times New Roman" panose="02020603050405020304" pitchFamily="18" charset="0"/>
              </a:rPr>
              <a:t>y</a:t>
            </a:r>
            <a:r>
              <a:rPr lang="ru-RU" sz="2000" i="1" dirty="0">
                <a:solidFill>
                  <a:schemeClr val="tx1"/>
                </a:solidFill>
                <a:latin typeface="Times New Roman" panose="02020603050405020304" pitchFamily="18" charset="0"/>
                <a:ea typeface="Times New Roman" panose="02020603050405020304" pitchFamily="18" charset="0"/>
              </a:rPr>
              <a:t>=</a:t>
            </a:r>
            <a:r>
              <a:rPr lang="en-US" sz="2000" i="1" dirty="0">
                <a:solidFill>
                  <a:schemeClr val="tx1"/>
                </a:solidFill>
                <a:latin typeface="Times New Roman" panose="02020603050405020304" pitchFamily="18" charset="0"/>
                <a:ea typeface="Times New Roman" panose="02020603050405020304" pitchFamily="18" charset="0"/>
              </a:rPr>
              <a:t>f</a:t>
            </a:r>
            <a:r>
              <a:rPr lang="ru-RU" sz="2000" i="1" dirty="0">
                <a:solidFill>
                  <a:schemeClr val="tx1"/>
                </a:solidFill>
                <a:latin typeface="Times New Roman" panose="02020603050405020304" pitchFamily="18" charset="0"/>
                <a:ea typeface="Times New Roman" panose="02020603050405020304" pitchFamily="18" charset="0"/>
              </a:rPr>
              <a:t>(</a:t>
            </a:r>
            <a:r>
              <a:rPr lang="en-US" sz="2000" i="1" dirty="0">
                <a:solidFill>
                  <a:schemeClr val="tx1"/>
                </a:solidFill>
                <a:latin typeface="Times New Roman" panose="02020603050405020304" pitchFamily="18" charset="0"/>
                <a:ea typeface="Times New Roman" panose="02020603050405020304" pitchFamily="18" charset="0"/>
              </a:rPr>
              <a:t>x</a:t>
            </a:r>
            <a:r>
              <a:rPr lang="ru-RU" sz="2000" i="1" dirty="0">
                <a:solidFill>
                  <a:schemeClr val="tx1"/>
                </a:solidFill>
                <a:latin typeface="Times New Roman" panose="02020603050405020304" pitchFamily="18" charset="0"/>
                <a:ea typeface="Times New Roman" panose="02020603050405020304" pitchFamily="18" charset="0"/>
              </a:rPr>
              <a:t>) </a:t>
            </a:r>
            <a:r>
              <a:rPr lang="ru-RU" sz="2000" dirty="0">
                <a:solidFill>
                  <a:schemeClr val="tx1"/>
                </a:solidFill>
                <a:latin typeface="Times New Roman" panose="02020603050405020304" pitchFamily="18" charset="0"/>
                <a:ea typeface="Times New Roman" panose="02020603050405020304" pitchFamily="18" charset="0"/>
              </a:rPr>
              <a:t>будет просто </a:t>
            </a:r>
            <a:r>
              <a:rPr lang="en-US" sz="2000" i="1" dirty="0">
                <a:solidFill>
                  <a:schemeClr val="tx1"/>
                </a:solidFill>
                <a:latin typeface="Times New Roman" panose="02020603050405020304" pitchFamily="18" charset="0"/>
                <a:ea typeface="Times New Roman" panose="02020603050405020304" pitchFamily="18" charset="0"/>
              </a:rPr>
              <a:t>f</a:t>
            </a:r>
            <a:r>
              <a:rPr lang="ru-RU" sz="2000" i="1" dirty="0">
                <a:solidFill>
                  <a:schemeClr val="tx1"/>
                </a:solidFill>
                <a:latin typeface="Times New Roman" panose="02020603050405020304" pitchFamily="18" charset="0"/>
                <a:ea typeface="Times New Roman" panose="02020603050405020304" pitchFamily="18" charset="0"/>
              </a:rPr>
              <a:t>’(</a:t>
            </a:r>
            <a:r>
              <a:rPr lang="en-US" sz="2000" i="1" dirty="0">
                <a:solidFill>
                  <a:schemeClr val="tx1"/>
                </a:solidFill>
                <a:latin typeface="Times New Roman" panose="02020603050405020304" pitchFamily="18" charset="0"/>
                <a:ea typeface="Times New Roman" panose="02020603050405020304" pitchFamily="18" charset="0"/>
              </a:rPr>
              <a:t>x</a:t>
            </a:r>
            <a:r>
              <a:rPr lang="ru-RU" sz="2000" i="1" dirty="0">
                <a:solidFill>
                  <a:schemeClr val="tx1"/>
                </a:solidFill>
                <a:latin typeface="Times New Roman" panose="02020603050405020304" pitchFamily="18" charset="0"/>
                <a:ea typeface="Times New Roman" panose="02020603050405020304" pitchFamily="18" charset="0"/>
              </a:rPr>
              <a:t>)</a:t>
            </a:r>
            <a:r>
              <a:rPr lang="en-US" sz="2000" i="1" dirty="0">
                <a:solidFill>
                  <a:schemeClr val="tx1"/>
                </a:solidFill>
                <a:latin typeface="Times New Roman" panose="02020603050405020304" pitchFamily="18" charset="0"/>
                <a:ea typeface="Times New Roman" panose="02020603050405020304" pitchFamily="18" charset="0"/>
              </a:rPr>
              <a:t>dx</a:t>
            </a:r>
            <a:r>
              <a:rPr lang="ru-RU" sz="2000" i="1" dirty="0">
                <a:solidFill>
                  <a:schemeClr val="tx1"/>
                </a:solidFill>
                <a:latin typeface="Times New Roman" panose="02020603050405020304" pitchFamily="18" charset="0"/>
                <a:ea typeface="Times New Roman" panose="02020603050405020304" pitchFamily="18" charset="0"/>
              </a:rPr>
              <a:t>. </a:t>
            </a:r>
            <a:r>
              <a:rPr lang="ru-RU" sz="2000" dirty="0">
                <a:solidFill>
                  <a:schemeClr val="tx1"/>
                </a:solidFill>
                <a:latin typeface="Times New Roman" panose="02020603050405020304" pitchFamily="18" charset="0"/>
                <a:ea typeface="Times New Roman" panose="02020603050405020304" pitchFamily="18" charset="0"/>
              </a:rPr>
              <a:t>Таким образом, величины </a:t>
            </a:r>
            <a:r>
              <a:rPr lang="en-US" sz="2000" i="1" dirty="0">
                <a:solidFill>
                  <a:schemeClr val="tx1"/>
                </a:solidFill>
                <a:latin typeface="Times New Roman" panose="02020603050405020304" pitchFamily="18" charset="0"/>
                <a:ea typeface="Times New Roman" panose="02020603050405020304" pitchFamily="18" charset="0"/>
              </a:rPr>
              <a:t>dx</a:t>
            </a:r>
            <a:r>
              <a:rPr lang="ru-RU" sz="2000" i="1" dirty="0">
                <a:solidFill>
                  <a:schemeClr val="tx1"/>
                </a:solidFill>
                <a:latin typeface="Times New Roman" panose="02020603050405020304" pitchFamily="18" charset="0"/>
                <a:ea typeface="Times New Roman" panose="02020603050405020304" pitchFamily="18" charset="0"/>
              </a:rPr>
              <a:t> и </a:t>
            </a:r>
            <a:r>
              <a:rPr lang="en-US" sz="2000" i="1" dirty="0" err="1">
                <a:solidFill>
                  <a:schemeClr val="tx1"/>
                </a:solidFill>
                <a:latin typeface="Times New Roman" panose="02020603050405020304" pitchFamily="18" charset="0"/>
                <a:ea typeface="Times New Roman" panose="02020603050405020304" pitchFamily="18" charset="0"/>
              </a:rPr>
              <a:t>dy</a:t>
            </a:r>
            <a:r>
              <a:rPr lang="ru-RU" sz="2000" dirty="0">
                <a:solidFill>
                  <a:schemeClr val="tx1"/>
                </a:solidFill>
                <a:latin typeface="Times New Roman" panose="02020603050405020304" pitchFamily="18" charset="0"/>
                <a:ea typeface="Times New Roman" panose="02020603050405020304" pitchFamily="18" charset="0"/>
              </a:rPr>
              <a:t> определены только одним свойством, заключающимся в том, что их отношение равно производной </a:t>
            </a:r>
            <a:r>
              <a:rPr lang="en-US" sz="2000" i="1" dirty="0">
                <a:solidFill>
                  <a:schemeClr val="tx1"/>
                </a:solidFill>
                <a:latin typeface="Times New Roman" panose="02020603050405020304" pitchFamily="18" charset="0"/>
                <a:ea typeface="Times New Roman" panose="02020603050405020304" pitchFamily="18" charset="0"/>
              </a:rPr>
              <a:t>f</a:t>
            </a:r>
            <a:r>
              <a:rPr lang="ru-RU" sz="2000" i="1" dirty="0">
                <a:solidFill>
                  <a:schemeClr val="tx1"/>
                </a:solidFill>
                <a:latin typeface="Times New Roman" panose="02020603050405020304" pitchFamily="18" charset="0"/>
                <a:ea typeface="Times New Roman" panose="02020603050405020304" pitchFamily="18" charset="0"/>
              </a:rPr>
              <a:t>’(</a:t>
            </a:r>
            <a:r>
              <a:rPr lang="en-US" sz="2000" i="1" dirty="0">
                <a:solidFill>
                  <a:schemeClr val="tx1"/>
                </a:solidFill>
                <a:latin typeface="Times New Roman" panose="02020603050405020304" pitchFamily="18" charset="0"/>
                <a:ea typeface="Times New Roman" panose="02020603050405020304" pitchFamily="18" charset="0"/>
              </a:rPr>
              <a:t>x</a:t>
            </a:r>
            <a:r>
              <a:rPr lang="ru-RU" sz="2000" i="1" dirty="0">
                <a:solidFill>
                  <a:schemeClr val="tx1"/>
                </a:solidFill>
                <a:latin typeface="Times New Roman" panose="02020603050405020304" pitchFamily="18" charset="0"/>
                <a:ea typeface="Times New Roman" panose="02020603050405020304" pitchFamily="18" charset="0"/>
              </a:rPr>
              <a:t>).</a:t>
            </a:r>
            <a:endParaRPr lang="ru-RU" sz="2000" dirty="0">
              <a:solidFill>
                <a:schemeClr val="tx1"/>
              </a:solidFill>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4159312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838201" y="1825625"/>
            <a:ext cx="10515600" cy="4351338"/>
          </a:xfrm>
        </p:spPr>
        <p:txBody>
          <a:bodyPr>
            <a:normAutofit lnSpcReduction="10000"/>
          </a:bodyPr>
          <a:lstStyle/>
          <a:p>
            <a:pPr indent="449580" algn="just">
              <a:lnSpc>
                <a:spcPct val="110000"/>
              </a:lnSpc>
              <a:spcBef>
                <a:spcPts val="600"/>
              </a:spcBef>
              <a:spcAft>
                <a:spcPts val="1000"/>
              </a:spcAft>
            </a:pPr>
            <a:r>
              <a:rPr lang="ru-RU" sz="2000" dirty="0">
                <a:solidFill>
                  <a:schemeClr val="tx1"/>
                </a:solidFill>
                <a:latin typeface="Times New Roman" panose="02020603050405020304" pitchFamily="18" charset="0"/>
                <a:ea typeface="Times New Roman" panose="02020603050405020304" pitchFamily="18" charset="0"/>
              </a:rPr>
              <a:t>Ньютон и Лейбниц разработали две различные концепции интеграла. Ньютон использовал в основном неопределенный интеграл и рассматривал интегрирование как операцию, обратную дифференцированию. В течение всего </a:t>
            </a:r>
            <a:r>
              <a:rPr lang="en-US" sz="2000" dirty="0">
                <a:solidFill>
                  <a:schemeClr val="tx1"/>
                </a:solidFill>
                <a:latin typeface="Times New Roman" panose="02020603050405020304" pitchFamily="18" charset="0"/>
                <a:ea typeface="Times New Roman" panose="02020603050405020304" pitchFamily="18" charset="0"/>
              </a:rPr>
              <a:t>XVIII</a:t>
            </a:r>
            <a:r>
              <a:rPr lang="ru-RU" sz="2000" dirty="0">
                <a:solidFill>
                  <a:schemeClr val="tx1"/>
                </a:solidFill>
                <a:latin typeface="Times New Roman" panose="02020603050405020304" pitchFamily="18" charset="0"/>
                <a:ea typeface="Times New Roman" panose="02020603050405020304" pitchFamily="18" charset="0"/>
              </a:rPr>
              <a:t>века этот подход был преобладающим. Лейбниц интерпретировал площади и объёмы, как суммы прямоугольников и цилиндров, что привело к понятию определенного интеграла. Коши, первым давший точное определение интеграла (1823), придерживался концепции Лейбница.</a:t>
            </a:r>
          </a:p>
          <a:p>
            <a:pPr indent="449580" algn="just">
              <a:lnSpc>
                <a:spcPct val="110000"/>
              </a:lnSpc>
              <a:spcBef>
                <a:spcPts val="600"/>
              </a:spcBef>
              <a:spcAft>
                <a:spcPts val="1000"/>
              </a:spcAft>
            </a:pPr>
            <a:r>
              <a:rPr lang="ru-RU" sz="2000" dirty="0">
                <a:solidFill>
                  <a:schemeClr val="tx1"/>
                </a:solidFill>
                <a:latin typeface="Times New Roman" panose="02020603050405020304" pitchFamily="18" charset="0"/>
                <a:ea typeface="Times New Roman" panose="02020603050405020304" pitchFamily="18" charset="0"/>
              </a:rPr>
              <a:t> </a:t>
            </a:r>
            <a:r>
              <a:rPr lang="ru-RU" sz="2000" dirty="0" smtClean="0">
                <a:solidFill>
                  <a:schemeClr val="tx1"/>
                </a:solidFill>
                <a:latin typeface="Times New Roman" panose="02020603050405020304" pitchFamily="18" charset="0"/>
                <a:ea typeface="Times New Roman" panose="02020603050405020304" pitchFamily="18" charset="0"/>
              </a:rPr>
              <a:t>Определенный </a:t>
            </a:r>
            <a:r>
              <a:rPr lang="ru-RU" sz="2000" dirty="0">
                <a:solidFill>
                  <a:schemeClr val="tx1"/>
                </a:solidFill>
                <a:latin typeface="Times New Roman" panose="02020603050405020304" pitchFamily="18" charset="0"/>
                <a:ea typeface="Times New Roman" panose="02020603050405020304" pitchFamily="18" charset="0"/>
              </a:rPr>
              <a:t>интеграл введен Коши в 21-ой лекции в работе «Резюме лекций, прочитанных в Королевской Политехнической школе» (1823). В предисловии он писал: «В интегральном исчислении мне представилось необходимым доказать общим образом существование интегралов, или преобразованных функций, прежде чем знакомить их с различными свойствами. Чтобы достигнуть этого, потребовалось сначала установить понятие интегралов, взятых между данными пределами, или определенных интегралов».</a:t>
            </a:r>
          </a:p>
          <a:p>
            <a:endParaRPr lang="ru-RU" dirty="0"/>
          </a:p>
        </p:txBody>
      </p:sp>
    </p:spTree>
    <p:extLst>
      <p:ext uri="{BB962C8B-B14F-4D97-AF65-F5344CB8AC3E}">
        <p14:creationId xmlns:p14="http://schemas.microsoft.com/office/powerpoint/2010/main" val="3445192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604434" y="1774110"/>
            <a:ext cx="10857763" cy="4351338"/>
          </a:xfrm>
        </p:spPr>
        <p:txBody>
          <a:bodyPr/>
          <a:lstStyle/>
          <a:p>
            <a:pPr indent="449580" algn="just">
              <a:lnSpc>
                <a:spcPct val="110000"/>
              </a:lnSpc>
              <a:spcBef>
                <a:spcPts val="600"/>
              </a:spcBef>
              <a:spcAft>
                <a:spcPts val="1000"/>
              </a:spcAft>
            </a:pPr>
            <a:r>
              <a:rPr lang="ru-RU" sz="2400" dirty="0">
                <a:solidFill>
                  <a:schemeClr val="tx1"/>
                </a:solidFill>
                <a:latin typeface="Times New Roman" panose="02020603050405020304" pitchFamily="18" charset="0"/>
                <a:ea typeface="Times New Roman" panose="02020603050405020304" pitchFamily="18" charset="0"/>
              </a:rPr>
              <a:t>Коши ввёл неопределенный интеграл как частный случай определенного при переменном верхнем пределе. Он доказал непрерывность такого интеграла по верхнему пределу и теорему о том, что производная его по верхнему пределу равна подынтегральной функции. Коши доказал справедливость формулы Ньютона –Лейбница. Он сформулировал положения, связанные с дифференцированием и интегрированием по параметру.</a:t>
            </a:r>
          </a:p>
          <a:p>
            <a:endParaRPr lang="ru-RU" dirty="0"/>
          </a:p>
        </p:txBody>
      </p:sp>
    </p:spTree>
    <p:extLst>
      <p:ext uri="{BB962C8B-B14F-4D97-AF65-F5344CB8AC3E}">
        <p14:creationId xmlns:p14="http://schemas.microsoft.com/office/powerpoint/2010/main" val="1489954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Достижение Коши в других областях</a:t>
            </a:r>
            <a:endParaRPr lang="ru-RU" dirty="0"/>
          </a:p>
        </p:txBody>
      </p:sp>
      <p:sp>
        <p:nvSpPr>
          <p:cNvPr id="3" name="Объект 2"/>
          <p:cNvSpPr>
            <a:spLocks noGrp="1"/>
          </p:cNvSpPr>
          <p:nvPr>
            <p:ph idx="1"/>
          </p:nvPr>
        </p:nvSpPr>
        <p:spPr>
          <a:xfrm>
            <a:off x="838201" y="1825625"/>
            <a:ext cx="10515600" cy="4351338"/>
          </a:xfrm>
        </p:spPr>
        <p:txBody>
          <a:bodyPr>
            <a:normAutofit fontScale="92500"/>
          </a:bodyPr>
          <a:lstStyle/>
          <a:p>
            <a:pPr algn="just"/>
            <a:r>
              <a:rPr lang="ru-RU" dirty="0" smtClean="0">
                <a:solidFill>
                  <a:schemeClr val="tx1">
                    <a:lumMod val="95000"/>
                    <a:lumOff val="5000"/>
                  </a:schemeClr>
                </a:solidFill>
              </a:rPr>
              <a:t>	</a:t>
            </a:r>
            <a:r>
              <a:rPr lang="ru-RU" sz="2000" dirty="0" smtClean="0">
                <a:solidFill>
                  <a:schemeClr val="tx1">
                    <a:lumMod val="95000"/>
                    <a:lumOff val="5000"/>
                  </a:schemeClr>
                </a:solidFill>
                <a:latin typeface="Times New Roman" panose="02020603050405020304" pitchFamily="18" charset="0"/>
                <a:cs typeface="Times New Roman" panose="02020603050405020304" pitchFamily="18" charset="0"/>
              </a:rPr>
              <a:t>Достижения </a:t>
            </a:r>
            <a:r>
              <a:rPr lang="ru-RU" sz="2000" dirty="0">
                <a:solidFill>
                  <a:schemeClr val="tx1">
                    <a:lumMod val="95000"/>
                    <a:lumOff val="5000"/>
                  </a:schemeClr>
                </a:solidFill>
                <a:latin typeface="Times New Roman" panose="02020603050405020304" pitchFamily="18" charset="0"/>
                <a:cs typeface="Times New Roman" panose="02020603050405020304" pitchFamily="18" charset="0"/>
              </a:rPr>
              <a:t>Коши в работах по математическому анализу отодвинули в тень его многочисленные труда по оптике и механике. </a:t>
            </a:r>
          </a:p>
          <a:p>
            <a:pPr algn="just"/>
            <a:r>
              <a:rPr lang="ru-RU" sz="2000" b="1" dirty="0" smtClean="0">
                <a:solidFill>
                  <a:schemeClr val="tx1">
                    <a:lumMod val="95000"/>
                    <a:lumOff val="5000"/>
                  </a:schemeClr>
                </a:solidFill>
                <a:latin typeface="Times New Roman" panose="02020603050405020304" pitchFamily="18" charset="0"/>
                <a:cs typeface="Times New Roman" panose="02020603050405020304" pitchFamily="18" charset="0"/>
              </a:rPr>
              <a:t>В </a:t>
            </a: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оптике</a:t>
            </a:r>
            <a:r>
              <a:rPr lang="ru-RU" sz="2000" dirty="0">
                <a:solidFill>
                  <a:schemeClr val="tx1">
                    <a:lumMod val="95000"/>
                    <a:lumOff val="5000"/>
                  </a:schemeClr>
                </a:solidFill>
                <a:latin typeface="Times New Roman" panose="02020603050405020304" pitchFamily="18" charset="0"/>
                <a:cs typeface="Times New Roman" panose="02020603050405020304" pitchFamily="18" charset="0"/>
              </a:rPr>
              <a:t> (математическая разработка теории </a:t>
            </a:r>
            <a:r>
              <a:rPr lang="ru-RU" sz="2000" dirty="0" err="1">
                <a:solidFill>
                  <a:schemeClr val="tx1">
                    <a:lumMod val="95000"/>
                    <a:lumOff val="5000"/>
                  </a:schemeClr>
                </a:solidFill>
                <a:latin typeface="Times New Roman" panose="02020603050405020304" pitchFamily="18" charset="0"/>
                <a:cs typeface="Times New Roman" panose="02020603050405020304" pitchFamily="18" charset="0"/>
              </a:rPr>
              <a:t>Франеля</a:t>
            </a:r>
            <a:r>
              <a:rPr lang="ru-RU" sz="2000" dirty="0">
                <a:solidFill>
                  <a:schemeClr val="tx1">
                    <a:lumMod val="95000"/>
                    <a:lumOff val="5000"/>
                  </a:schemeClr>
                </a:solidFill>
                <a:latin typeface="Times New Roman" panose="02020603050405020304" pitchFamily="18" charset="0"/>
                <a:cs typeface="Times New Roman" panose="02020603050405020304" pitchFamily="18" charset="0"/>
              </a:rPr>
              <a:t> и теории дисперсии);</a:t>
            </a:r>
          </a:p>
          <a:p>
            <a:pPr algn="just"/>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В астрономии </a:t>
            </a:r>
            <a:r>
              <a:rPr lang="ru-RU" sz="2000" dirty="0">
                <a:solidFill>
                  <a:schemeClr val="tx1">
                    <a:lumMod val="95000"/>
                    <a:lumOff val="5000"/>
                  </a:schemeClr>
                </a:solidFill>
                <a:latin typeface="Times New Roman" panose="02020603050405020304" pitchFamily="18" charset="0"/>
                <a:cs typeface="Times New Roman" panose="02020603050405020304" pitchFamily="18" charset="0"/>
              </a:rPr>
              <a:t>(разработка вычислительных методов в астрономических исследованиях).</a:t>
            </a:r>
          </a:p>
          <a:p>
            <a:pPr algn="just"/>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В механике был</a:t>
            </a:r>
            <a:r>
              <a:rPr lang="ru-RU" sz="2000" dirty="0">
                <a:solidFill>
                  <a:schemeClr val="tx1">
                    <a:lumMod val="95000"/>
                    <a:lumOff val="5000"/>
                  </a:schemeClr>
                </a:solidFill>
                <a:latin typeface="Times New Roman" panose="02020603050405020304" pitchFamily="18" charset="0"/>
                <a:cs typeface="Times New Roman" panose="02020603050405020304" pitchFamily="18" charset="0"/>
              </a:rPr>
              <a:t> основоположником современной механики сплошной среды, основатель теории напряжений и деформаций в сплошной среде (механическая система, обладающая бесконечным числом внутренних степеней свободы), создателем математической теории упругости.</a:t>
            </a:r>
          </a:p>
          <a:p>
            <a:endParaRPr lang="ru-RU" dirty="0"/>
          </a:p>
        </p:txBody>
      </p:sp>
    </p:spTree>
    <p:extLst>
      <p:ext uri="{BB962C8B-B14F-4D97-AF65-F5344CB8AC3E}">
        <p14:creationId xmlns:p14="http://schemas.microsoft.com/office/powerpoint/2010/main" val="1576060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838201" y="1825625"/>
            <a:ext cx="10515600" cy="4351338"/>
          </a:xfrm>
        </p:spPr>
        <p:txBody>
          <a:bodyPr/>
          <a:lstStyle/>
          <a:p>
            <a:pPr marL="228600" indent="449580" algn="just">
              <a:lnSpc>
                <a:spcPct val="110000"/>
              </a:lnSpc>
              <a:spcBef>
                <a:spcPts val="600"/>
              </a:spcBef>
              <a:spcAft>
                <a:spcPts val="1000"/>
              </a:spcAft>
            </a:pPr>
            <a:r>
              <a:rPr lang="ru-RU" sz="2000" b="1" dirty="0">
                <a:solidFill>
                  <a:schemeClr val="tx1">
                    <a:lumMod val="95000"/>
                    <a:lumOff val="5000"/>
                  </a:schemeClr>
                </a:solidFill>
                <a:latin typeface="Times New Roman" panose="02020603050405020304" pitchFamily="18" charset="0"/>
                <a:ea typeface="Times New Roman" panose="02020603050405020304" pitchFamily="18" charset="0"/>
              </a:rPr>
              <a:t>По геометрии</a:t>
            </a:r>
            <a:r>
              <a:rPr lang="ru-RU" sz="2000" dirty="0">
                <a:solidFill>
                  <a:schemeClr val="tx1">
                    <a:lumMod val="95000"/>
                    <a:lumOff val="5000"/>
                  </a:schemeClr>
                </a:solidFill>
                <a:latin typeface="Times New Roman" panose="02020603050405020304" pitchFamily="18" charset="0"/>
                <a:ea typeface="Times New Roman" panose="02020603050405020304" pitchFamily="18" charset="0"/>
              </a:rPr>
              <a:t> обобщил теорию многогранников, дал новый способ исследования поверхности 2-го порядка, исследовал касательные, направляющие и квадратуре кривых, установил правила применения анализа к геометрии, уравнения плоскости и параметрическое представление прямой в пространстве. Коши доказал (1813), что два выпуклые многогранники с соответственно конгруэнтными и одинаково расположенными гранями имеют равные двугранные углы между соответствующими гранями. </a:t>
            </a:r>
          </a:p>
          <a:p>
            <a:endParaRPr lang="ru-RU" dirty="0"/>
          </a:p>
        </p:txBody>
      </p:sp>
    </p:spTree>
    <p:extLst>
      <p:ext uri="{BB962C8B-B14F-4D97-AF65-F5344CB8AC3E}">
        <p14:creationId xmlns:p14="http://schemas.microsoft.com/office/powerpoint/2010/main" val="1090673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838201" y="1825625"/>
            <a:ext cx="10031568" cy="4351338"/>
          </a:xfrm>
        </p:spPr>
        <p:txBody>
          <a:bodyPr>
            <a:normAutofit/>
          </a:bodyPr>
          <a:lstStyle/>
          <a:p>
            <a:pPr algn="ctr"/>
            <a:r>
              <a:rPr lang="ru-RU" sz="4000" dirty="0" smtClean="0">
                <a:solidFill>
                  <a:schemeClr val="tx1"/>
                </a:solidFill>
              </a:rPr>
              <a:t>Спасибо за внимание!</a:t>
            </a:r>
            <a:endParaRPr lang="ru-RU" sz="4000" dirty="0">
              <a:solidFill>
                <a:schemeClr val="tx1"/>
              </a:solidFill>
            </a:endParaRPr>
          </a:p>
        </p:txBody>
      </p:sp>
    </p:spTree>
    <p:extLst>
      <p:ext uri="{BB962C8B-B14F-4D97-AF65-F5344CB8AC3E}">
        <p14:creationId xmlns:p14="http://schemas.microsoft.com/office/powerpoint/2010/main" val="1395400550"/>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Doc" id="{E1E7EDF9-8B79-4E5D-B508-2301E35CD219}" vid="{4342E303-0389-44F2-B6F0-C13C203CC59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D8DBC0A1-66E1-4B9D-88C2-9B3A32A214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Добро пожаловать в PowerPoint!</Template>
  <TotalTime>0</TotalTime>
  <Words>555</Words>
  <Application>Microsoft Office PowerPoint</Application>
  <PresentationFormat>Широкоэкранный</PresentationFormat>
  <Paragraphs>37</Paragraphs>
  <Slides>14</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14</vt:i4>
      </vt:variant>
    </vt:vector>
  </HeadingPairs>
  <TitlesOfParts>
    <vt:vector size="20" baseType="lpstr">
      <vt:lpstr>Arial</vt:lpstr>
      <vt:lpstr>Calibri</vt:lpstr>
      <vt:lpstr>Segoe UI</vt:lpstr>
      <vt:lpstr>Segoe UI Light</vt:lpstr>
      <vt:lpstr>Times New Roman</vt:lpstr>
      <vt:lpstr>WelcomeDoc</vt:lpstr>
      <vt:lpstr>Биография Огюстена Луи Коши.</vt:lpstr>
      <vt:lpstr>Презентация PowerPoint</vt:lpstr>
      <vt:lpstr>Презентация PowerPoint</vt:lpstr>
      <vt:lpstr>Биография</vt:lpstr>
      <vt:lpstr>Презентация PowerPoint</vt:lpstr>
      <vt:lpstr>Презентация PowerPoint</vt:lpstr>
      <vt:lpstr>Работы Коши по обоснованию математического анализа</vt:lpstr>
      <vt:lpstr>Презентация PowerPoint</vt:lpstr>
      <vt:lpstr>Презентация PowerPoint</vt:lpstr>
      <vt:lpstr>Презентация PowerPoint</vt:lpstr>
      <vt:lpstr>Презентация PowerPoint</vt:lpstr>
      <vt:lpstr>Достижение Коши в других областях</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2013-10-27T13:08:02Z</dcterms:created>
  <dcterms:modified xsi:type="dcterms:W3CDTF">2013-10-31T15:05:25Z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TC029239449991</vt:lpwstr>
  </property>
</Properties>
</file>