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4" r:id="rId2"/>
  </p:sldMasterIdLst>
  <p:sldIdLst>
    <p:sldId id="256" r:id="rId3"/>
    <p:sldId id="257" r:id="rId4"/>
    <p:sldId id="258" r:id="rId5"/>
    <p:sldId id="259" r:id="rId6"/>
    <p:sldId id="260" r:id="rId7"/>
    <p:sldId id="262" r:id="rId8"/>
    <p:sldId id="263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126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viewProps" Target="viewProps.xml"/><Relationship Id="rId5" Type="http://schemas.openxmlformats.org/officeDocument/2006/relationships/slide" Target="slides/slide3.xml"/><Relationship Id="rId10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59280"/>
            <a:ext cx="6400800" cy="12954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pic>
        <p:nvPicPr>
          <p:cNvPr id="8" name="Picture 7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801112"/>
            <a:ext cx="9144000" cy="932688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429000"/>
            <a:ext cx="6400800" cy="762000"/>
          </a:xfrm>
        </p:spPr>
        <p:txBody>
          <a:bodyPr>
            <a:normAutofit/>
          </a:bodyPr>
          <a:lstStyle>
            <a:lvl1pPr marL="0" indent="0" algn="ctr">
              <a:buNone/>
              <a:defRPr sz="2000" i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white"/>
        <p:txBody>
          <a:bodyPr/>
          <a:lstStyle/>
          <a:p>
            <a:fld id="{B0BA035C-B3F7-478A-90AD-BDB47D4C507F}" type="datetimeFigureOut">
              <a:rPr lang="ru-RU" smtClean="0"/>
              <a:t>27.10.2013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white"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8B137-6CBF-48A4-A016-E9DCF878DCF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438400"/>
            <a:ext cx="6400800" cy="304800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A035C-B3F7-478A-90AD-BDB47D4C507F}" type="datetimeFigureOut">
              <a:rPr lang="ru-RU" smtClean="0"/>
              <a:t>27.10.2013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8B137-6CBF-48A4-A016-E9DCF878DCFD}" type="slidenum">
              <a:rPr lang="ru-RU" smtClean="0"/>
              <a:t>‹#›</a:t>
            </a:fld>
            <a:endParaRPr lang="ru-RU"/>
          </a:p>
        </p:txBody>
      </p:sp>
      <p:pic>
        <p:nvPicPr>
          <p:cNvPr id="9" name="Picture 8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A035C-B3F7-478A-90AD-BDB47D4C507F}" type="datetimeFigureOut">
              <a:rPr lang="ru-RU" smtClean="0"/>
              <a:t>27.10.2013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8B137-6CBF-48A4-A016-E9DCF878DCFD}" type="slidenum">
              <a:rPr lang="ru-RU" smtClean="0"/>
              <a:t>‹#›</a:t>
            </a:fld>
            <a:endParaRPr lang="ru-RU"/>
          </a:p>
        </p:txBody>
      </p:sp>
      <p:pic>
        <p:nvPicPr>
          <p:cNvPr id="7" name="Picture 6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684462"/>
            <a:ext cx="9144000" cy="93268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3410267"/>
            <a:ext cx="6248400" cy="1456373"/>
          </a:xfrm>
        </p:spPr>
        <p:txBody>
          <a:bodyPr anchor="t">
            <a:normAutofit/>
          </a:bodyPr>
          <a:lstStyle>
            <a:lvl1pPr algn="ctr">
              <a:defRPr sz="3600" b="0" i="0" cap="all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800" y="1503680"/>
            <a:ext cx="6248400" cy="1566862"/>
          </a:xfrm>
        </p:spPr>
        <p:txBody>
          <a:bodyPr anchor="b"/>
          <a:lstStyle>
            <a:lvl1pPr marL="0" indent="0" algn="ctr">
              <a:buNone/>
              <a:defRPr sz="2000" b="0" i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pic>
        <p:nvPicPr>
          <p:cNvPr id="8" name="Picture 7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684462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371600" y="2438400"/>
            <a:ext cx="3124200" cy="3124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A035C-B3F7-478A-90AD-BDB47D4C507F}" type="datetimeFigureOut">
              <a:rPr lang="ru-RU" smtClean="0"/>
              <a:t>27.10.2013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8B137-6CBF-48A4-A016-E9DCF878DCFD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4"/>
          </p:nvPr>
        </p:nvSpPr>
        <p:spPr>
          <a:xfrm>
            <a:off x="4648200" y="2438400"/>
            <a:ext cx="3124200" cy="3124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pic>
        <p:nvPicPr>
          <p:cNvPr id="9" name="Picture 8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flourish2.png"/>
          <p:cNvPicPr>
            <a:picLocks noChangeAspect="1"/>
          </p:cNvPicPr>
          <p:nvPr/>
        </p:nvPicPr>
        <p:blipFill>
          <a:blip r:embed="rId2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371600" y="2819400"/>
            <a:ext cx="3124200" cy="2743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8200" y="2819400"/>
            <a:ext cx="3124200" cy="2743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62201"/>
            <a:ext cx="3125788" cy="451338"/>
          </a:xfrm>
        </p:spPr>
        <p:txBody>
          <a:bodyPr anchor="b"/>
          <a:lstStyle>
            <a:lvl1pPr marL="0" indent="0" algn="ctr">
              <a:buNone/>
              <a:defRPr sz="18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2359152"/>
            <a:ext cx="3127375" cy="448056"/>
          </a:xfrm>
        </p:spPr>
        <p:txBody>
          <a:bodyPr anchor="b"/>
          <a:lstStyle>
            <a:lvl1pPr marL="0" indent="0" algn="ctr">
              <a:buNone/>
              <a:defRPr sz="18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A035C-B3F7-478A-90AD-BDB47D4C507F}" type="datetimeFigureOut">
              <a:rPr lang="ru-RU" smtClean="0"/>
              <a:t>27.10.2013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8B137-6CBF-48A4-A016-E9DCF878DCF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A035C-B3F7-478A-90AD-BDB47D4C507F}" type="datetimeFigureOut">
              <a:rPr lang="ru-RU" smtClean="0"/>
              <a:t>27.10.2013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8B137-6CBF-48A4-A016-E9DCF878DCFD}" type="slidenum">
              <a:rPr lang="ru-RU" smtClean="0"/>
              <a:t>‹#›</a:t>
            </a:fld>
            <a:endParaRPr lang="ru-RU"/>
          </a:p>
        </p:txBody>
      </p:sp>
      <p:pic>
        <p:nvPicPr>
          <p:cNvPr id="7" name="Picture 6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A035C-B3F7-478A-90AD-BDB47D4C507F}" type="datetimeFigureOut">
              <a:rPr lang="ru-RU" smtClean="0"/>
              <a:t>27.10.2013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8B137-6CBF-48A4-A016-E9DCF878DCF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1" y="1676400"/>
            <a:ext cx="2819399" cy="599440"/>
          </a:xfrm>
        </p:spPr>
        <p:txBody>
          <a:bodyPr anchor="b">
            <a:noAutofit/>
          </a:bodyPr>
          <a:lstStyle>
            <a:lvl1pPr algn="ctr">
              <a:defRPr sz="1700" b="1" cap="all" spc="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1" y="2275840"/>
            <a:ext cx="2819399" cy="2905760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A035C-B3F7-478A-90AD-BDB47D4C507F}" type="datetimeFigureOut">
              <a:rPr lang="ru-RU" smtClean="0"/>
              <a:t>27.10.2013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8B137-6CBF-48A4-A016-E9DCF878DCFD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371600" y="1676400"/>
            <a:ext cx="3276600" cy="3505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que 9"/>
          <p:cNvSpPr/>
          <p:nvPr/>
        </p:nvSpPr>
        <p:spPr>
          <a:xfrm>
            <a:off x="1463040" y="1847088"/>
            <a:ext cx="3090672" cy="3090672"/>
          </a:xfrm>
          <a:prstGeom prst="plaque">
            <a:avLst>
              <a:gd name="adj" fmla="val 8438"/>
            </a:avLst>
          </a:prstGeom>
          <a:noFill/>
          <a:ln w="9525">
            <a:solidFill>
              <a:schemeClr val="tx2">
                <a:alpha val="17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0" y="1676400"/>
            <a:ext cx="2819400" cy="599440"/>
          </a:xfrm>
        </p:spPr>
        <p:txBody>
          <a:bodyPr anchor="b">
            <a:noAutofit/>
          </a:bodyPr>
          <a:lstStyle>
            <a:lvl1pPr algn="ctr">
              <a:defRPr sz="1700" b="1" cap="all" spc="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24000" y="1905000"/>
            <a:ext cx="2971800" cy="2971800"/>
          </a:xfrm>
          <a:prstGeom prst="plaque">
            <a:avLst>
              <a:gd name="adj" fmla="val 8341"/>
            </a:avLst>
          </a:prstGeom>
          <a:solidFill>
            <a:schemeClr val="bg1">
              <a:lumMod val="95000"/>
              <a:alpha val="35000"/>
            </a:schemeClr>
          </a:solidFill>
          <a:ln w="98425" cmpd="thinThick">
            <a:noFill/>
            <a:bevel/>
          </a:ln>
        </p:spPr>
        <p:txBody>
          <a:bodyPr>
            <a:normAutofit/>
          </a:bodyPr>
          <a:lstStyle>
            <a:lvl1pPr marL="0" indent="0" algn="ctr">
              <a:buNone/>
              <a:defRPr sz="1800" baseline="0">
                <a:solidFill>
                  <a:schemeClr val="tx2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0" y="2276856"/>
            <a:ext cx="2819400" cy="2875280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A035C-B3F7-478A-90AD-BDB47D4C507F}" type="datetimeFigureOut">
              <a:rPr lang="ru-RU" smtClean="0"/>
              <a:t>27.10.2013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8B137-6CBF-48A4-A016-E9DCF878DCF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A035C-B3F7-478A-90AD-BDB47D4C507F}" type="datetimeFigureOut">
              <a:rPr lang="ru-RU" smtClean="0"/>
              <a:t>27.10.2013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8B137-6CBF-48A4-A016-E9DCF878DCF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209041"/>
            <a:ext cx="1295400" cy="43180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400" y="1219199"/>
            <a:ext cx="5181600" cy="426720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A035C-B3F7-478A-90AD-BDB47D4C507F}" type="datetimeFigureOut">
              <a:rPr lang="ru-RU" smtClean="0"/>
              <a:t>27.10.2013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8B137-6CBF-48A4-A016-E9DCF878DCF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6800" y="1406020"/>
            <a:ext cx="6172199" cy="2251579"/>
          </a:xfrm>
        </p:spPr>
        <p:txBody>
          <a:bodyPr lIns="0" rIns="0" anchor="t">
            <a:noAutofit/>
          </a:bodyPr>
          <a:lstStyle>
            <a:lvl1pPr>
              <a:defRPr sz="6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6800" y="3905864"/>
            <a:ext cx="6172200" cy="1123336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A035C-B3F7-478A-90AD-BDB47D4C507F}" type="datetimeFigureOut">
              <a:rPr lang="ru-RU" smtClean="0"/>
              <a:t>27.10.2013</a:t>
            </a:fld>
            <a:endParaRPr lang="ru-RU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5C8B137-6CBF-48A4-A016-E9DCF878DCFD}" type="slidenum">
              <a:rPr lang="ru-RU" smtClean="0"/>
              <a:t>‹#›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3456432" y="1545336"/>
            <a:ext cx="4224528" cy="3886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B0BA035C-B3F7-478A-90AD-BDB47D4C507F}" type="datetimeFigureOut">
              <a:rPr lang="ru-RU" smtClean="0"/>
              <a:t>27.10.2013</a:t>
            </a:fld>
            <a:endParaRPr lang="ru-RU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95C8B137-6CBF-48A4-A016-E9DCF878DCFD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9848" y="1472184"/>
            <a:ext cx="6172200" cy="2130552"/>
          </a:xfrm>
        </p:spPr>
        <p:txBody>
          <a:bodyPr anchor="t">
            <a:noAutofit/>
          </a:bodyPr>
          <a:lstStyle>
            <a:lvl1pPr algn="l">
              <a:defRPr sz="4800" b="1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3886200"/>
            <a:ext cx="6172200" cy="914400"/>
          </a:xfrm>
        </p:spPr>
        <p:txBody>
          <a:bodyPr anchor="t">
            <a:normAutofit/>
          </a:bodyPr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A035C-B3F7-478A-90AD-BDB47D4C507F}" type="datetimeFigureOut">
              <a:rPr lang="ru-RU" smtClean="0"/>
              <a:t>27.10.2013</a:t>
            </a:fld>
            <a:endParaRPr lang="ru-RU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5C8B137-6CBF-48A4-A016-E9DCF878DCFD}" type="slidenum">
              <a:rPr lang="ru-RU" smtClean="0"/>
              <a:t>‹#›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3776" y="609600"/>
            <a:ext cx="3616325" cy="1066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486998" y="1915859"/>
            <a:ext cx="3646966" cy="2881426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6754" y="1915881"/>
            <a:ext cx="3639311" cy="288139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A035C-B3F7-478A-90AD-BDB47D4C507F}" type="datetimeFigureOut">
              <a:rPr lang="ru-RU" smtClean="0"/>
              <a:t>27.10.2013</a:t>
            </a:fld>
            <a:endParaRPr lang="ru-RU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5C8B137-6CBF-48A4-A016-E9DCF878DCFD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>
          <a:xfrm>
            <a:off x="493776" y="6356350"/>
            <a:ext cx="5102352" cy="365125"/>
          </a:xfrm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3776" y="609600"/>
            <a:ext cx="3615734" cy="1066799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1" y="1916113"/>
            <a:ext cx="3638550" cy="646112"/>
          </a:xfrm>
        </p:spPr>
        <p:txBody>
          <a:bodyPr anchor="t">
            <a:normAutofit/>
          </a:bodyPr>
          <a:lstStyle>
            <a:lvl1pPr marL="0" indent="0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860676"/>
            <a:ext cx="3638550" cy="288289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92625" y="1916113"/>
            <a:ext cx="3660775" cy="646112"/>
          </a:xfrm>
        </p:spPr>
        <p:txBody>
          <a:bodyPr anchor="t">
            <a:normAutofit/>
          </a:bodyPr>
          <a:lstStyle>
            <a:lvl1pPr marL="0" indent="0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92626" y="2860676"/>
            <a:ext cx="3651250" cy="28829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A035C-B3F7-478A-90AD-BDB47D4C507F}" type="datetimeFigureOut">
              <a:rPr lang="ru-RU" smtClean="0"/>
              <a:t>27.10.2013</a:t>
            </a:fld>
            <a:endParaRPr lang="ru-RU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5C8B137-6CBF-48A4-A016-E9DCF878DCFD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>
          <a:xfrm>
            <a:off x="493776" y="6356350"/>
            <a:ext cx="5102352" cy="365125"/>
          </a:xfrm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7162800" y="1551543"/>
            <a:ext cx="1828800" cy="365125"/>
          </a:xfrm>
        </p:spPr>
        <p:txBody>
          <a:bodyPr/>
          <a:lstStyle/>
          <a:p>
            <a:fld id="{B0BA035C-B3F7-478A-90AD-BDB47D4C507F}" type="datetimeFigureOut">
              <a:rPr lang="ru-RU" smtClean="0"/>
              <a:t>27.10.2013</a:t>
            </a:fld>
            <a:endParaRPr lang="ru-RU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5C8B137-6CBF-48A4-A016-E9DCF878DCFD}" type="slidenum">
              <a:rPr lang="ru-RU" smtClean="0"/>
              <a:t>‹#›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A035C-B3F7-478A-90AD-BDB47D4C507F}" type="datetimeFigureOut">
              <a:rPr lang="ru-RU" smtClean="0"/>
              <a:t>27.10.2013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8B137-6CBF-48A4-A016-E9DCF878DCF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89450" y="1920876"/>
            <a:ext cx="3654425" cy="288924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3776" y="606425"/>
            <a:ext cx="3629025" cy="1041400"/>
          </a:xfrm>
        </p:spPr>
        <p:txBody>
          <a:bodyPr anchor="t">
            <a:normAutofit/>
          </a:bodyPr>
          <a:lstStyle>
            <a:lvl1pPr algn="l">
              <a:defRPr sz="18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920875"/>
            <a:ext cx="3629025" cy="1812925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A035C-B3F7-478A-90AD-BDB47D4C507F}" type="datetimeFigureOut">
              <a:rPr lang="ru-RU" smtClean="0"/>
              <a:t>27.10.2013</a:t>
            </a:fld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5C8B137-6CBF-48A4-A016-E9DCF878DCFD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>
          <a:xfrm>
            <a:off x="493776" y="6356350"/>
            <a:ext cx="5102352" cy="365125"/>
          </a:xfrm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3776" y="600074"/>
            <a:ext cx="2074862" cy="1981201"/>
          </a:xfrm>
          <a:ln>
            <a:noFill/>
          </a:ln>
        </p:spPr>
        <p:txBody>
          <a:bodyPr anchor="t">
            <a:normAutofit/>
          </a:bodyPr>
          <a:lstStyle>
            <a:lvl1pPr algn="l">
              <a:defRPr sz="1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963862" y="1650999"/>
            <a:ext cx="5627687" cy="422076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963862" y="614363"/>
            <a:ext cx="3741738" cy="909637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A035C-B3F7-478A-90AD-BDB47D4C507F}" type="datetimeFigureOut">
              <a:rPr lang="ru-RU" smtClean="0"/>
              <a:t>27.10.2013</a:t>
            </a:fld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5C8B137-6CBF-48A4-A016-E9DCF878DCFD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>
          <a:xfrm>
            <a:off x="493776" y="6356350"/>
            <a:ext cx="5102352" cy="365125"/>
          </a:xfrm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54400" y="1554480"/>
            <a:ext cx="4222308" cy="388620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A035C-B3F7-478A-90AD-BDB47D4C507F}" type="datetimeFigureOut">
              <a:rPr lang="ru-RU" smtClean="0"/>
              <a:t>27.10.2013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8B137-6CBF-48A4-A016-E9DCF878DCF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69848" y="1554480"/>
            <a:ext cx="2075688" cy="38862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56432" y="1554480"/>
            <a:ext cx="4224528" cy="3886200"/>
          </a:xfrm>
        </p:spPr>
        <p:txBody>
          <a:bodyPr vert="eaVer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A035C-B3F7-478A-90AD-BDB47D4C507F}" type="datetimeFigureOut">
              <a:rPr lang="ru-RU" smtClean="0"/>
              <a:t>27.10.2013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8B137-6CBF-48A4-A016-E9DCF878DCF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window3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1295400"/>
            <a:ext cx="6400800" cy="685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057400"/>
            <a:ext cx="6400800" cy="34290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 bwMode="white">
          <a:xfrm>
            <a:off x="304800" y="6356350"/>
            <a:ext cx="2133600" cy="365125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/>
          <a:lstStyle>
            <a:lvl1pPr algn="l">
              <a:defRPr sz="1100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fld id="{B0BA035C-B3F7-478A-90AD-BDB47D4C507F}" type="datetimeFigureOut">
              <a:rPr lang="ru-RU" smtClean="0"/>
              <a:t>27.10.2013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white">
          <a:xfrm>
            <a:off x="2971800" y="6356350"/>
            <a:ext cx="3200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white">
          <a:xfrm>
            <a:off x="6675120" y="636422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fld id="{95C8B137-6CBF-48A4-A016-E9DCF878DCFD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600" kern="1200" cap="all" spc="300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0" indent="-274320" algn="l" defTabSz="914400" rtl="0" eaLnBrk="1" latinLnBrk="0" hangingPunct="1">
        <a:lnSpc>
          <a:spcPct val="150000"/>
        </a:lnSpc>
        <a:spcBef>
          <a:spcPct val="20000"/>
        </a:spcBef>
        <a:buClrTx/>
        <a:buFont typeface="Wingdings" pitchFamily="2" charset="2"/>
        <a:buChar char="v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1554480"/>
            <a:ext cx="2073348" cy="197946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54400" y="1547036"/>
            <a:ext cx="4222308" cy="38862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162800" y="189468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BA035C-B3F7-478A-90AD-BDB47D4C507F}" type="datetimeFigureOut">
              <a:rPr lang="ru-RU" smtClean="0"/>
              <a:t>27.10.2013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69848" y="6356350"/>
            <a:ext cx="5102352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159752" y="6356350"/>
            <a:ext cx="1137684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C8B137-6CBF-48A4-A016-E9DCF878DCFD}" type="slidenum">
              <a:rPr lang="ru-RU" smtClean="0"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spcBef>
          <a:spcPct val="0"/>
        </a:spcBef>
        <a:buNone/>
        <a:defRPr sz="1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i="1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1800" i="1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i="1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1800" i="1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1800" i="1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i="1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i="1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i="1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Биография Леопольда Кронекера и </a:t>
            </a:r>
            <a:r>
              <a:rPr lang="ru-RU" dirty="0" err="1" smtClean="0"/>
              <a:t>Альфредо</a:t>
            </a:r>
            <a:r>
              <a:rPr lang="ru-RU" dirty="0" smtClean="0"/>
              <a:t> </a:t>
            </a:r>
            <a:r>
              <a:rPr lang="ru-RU" dirty="0" err="1" smtClean="0"/>
              <a:t>Капелли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tx1"/>
                </a:solidFill>
              </a:rPr>
              <a:t>Теорема Кронекера - </a:t>
            </a:r>
            <a:r>
              <a:rPr lang="ru-RU" dirty="0" err="1" smtClean="0">
                <a:solidFill>
                  <a:schemeClr val="tx1"/>
                </a:solidFill>
              </a:rPr>
              <a:t>Капелли</a:t>
            </a: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719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3071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ru-RU" sz="3600" dirty="0" smtClean="0">
                <a:solidFill>
                  <a:schemeClr val="bg1"/>
                </a:solidFill>
              </a:rPr>
              <a:t>Леопольд Кронекер</a:t>
            </a:r>
            <a:endParaRPr lang="ru-RU" sz="3600" dirty="0">
              <a:solidFill>
                <a:schemeClr val="bg1"/>
              </a:solidFill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24744"/>
            <a:ext cx="3888432" cy="5098607"/>
          </a:xfrm>
        </p:spPr>
      </p:pic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139952" y="1268761"/>
            <a:ext cx="4546848" cy="4824536"/>
          </a:xfrm>
        </p:spPr>
        <p:txBody>
          <a:bodyPr>
            <a:noAutofit/>
          </a:bodyPr>
          <a:lstStyle/>
          <a:p>
            <a:r>
              <a:rPr lang="ru-RU" sz="2400" dirty="0" err="1" smtClean="0">
                <a:solidFill>
                  <a:schemeClr val="bg1"/>
                </a:solidFill>
              </a:rPr>
              <a:t>Леопо́льд</a:t>
            </a:r>
            <a:r>
              <a:rPr lang="ru-RU" sz="2400" dirty="0" smtClean="0">
                <a:solidFill>
                  <a:schemeClr val="bg1"/>
                </a:solidFill>
              </a:rPr>
              <a:t> </a:t>
            </a:r>
            <a:r>
              <a:rPr lang="ru-RU" sz="2400" dirty="0" err="1" smtClean="0">
                <a:solidFill>
                  <a:schemeClr val="bg1"/>
                </a:solidFill>
              </a:rPr>
              <a:t>Кро́некер</a:t>
            </a:r>
            <a:r>
              <a:rPr lang="ru-RU" sz="2400" dirty="0" smtClean="0">
                <a:solidFill>
                  <a:schemeClr val="bg1"/>
                </a:solidFill>
              </a:rPr>
              <a:t> (7 декабря 1823, </a:t>
            </a:r>
            <a:r>
              <a:rPr lang="ru-RU" sz="2400" dirty="0" err="1" smtClean="0">
                <a:solidFill>
                  <a:schemeClr val="bg1"/>
                </a:solidFill>
              </a:rPr>
              <a:t>Лигниц</a:t>
            </a:r>
            <a:r>
              <a:rPr lang="ru-RU" sz="2400" dirty="0" smtClean="0">
                <a:solidFill>
                  <a:schemeClr val="bg1"/>
                </a:solidFill>
              </a:rPr>
              <a:t>, Германия, ныне </a:t>
            </a:r>
            <a:r>
              <a:rPr lang="ru-RU" sz="2400" dirty="0" err="1" smtClean="0">
                <a:solidFill>
                  <a:schemeClr val="bg1"/>
                </a:solidFill>
              </a:rPr>
              <a:t>Легница</a:t>
            </a:r>
            <a:r>
              <a:rPr lang="ru-RU" sz="2400" dirty="0" smtClean="0">
                <a:solidFill>
                  <a:schemeClr val="bg1"/>
                </a:solidFill>
              </a:rPr>
              <a:t>, Польша — 29 декабря 1891, Берлин, Германия) — немецкий математик. Родился в еврейской семье, за год до смерти принял христианство. Иностранный член-корреспондент Петербургской Академии наук (1872), член Берлинской АН (1861), профессор университета в Берлине. </a:t>
            </a:r>
            <a:endParaRPr lang="ru-RU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2221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395536" y="1988840"/>
            <a:ext cx="8291264" cy="4525963"/>
          </a:xfrm>
        </p:spPr>
        <p:txBody>
          <a:bodyPr>
            <a:normAutofit/>
          </a:bodyPr>
          <a:lstStyle/>
          <a:p>
            <a:r>
              <a:rPr lang="ru-RU" sz="2400" dirty="0" smtClean="0">
                <a:solidFill>
                  <a:schemeClr val="bg1"/>
                </a:solidFill>
              </a:rPr>
              <a:t>Символ Кронекера</a:t>
            </a:r>
          </a:p>
          <a:p>
            <a:r>
              <a:rPr lang="ru-RU" sz="2400" dirty="0" smtClean="0">
                <a:solidFill>
                  <a:schemeClr val="bg1"/>
                </a:solidFill>
              </a:rPr>
              <a:t>Произведение Кронекера</a:t>
            </a:r>
            <a:r>
              <a:rPr lang="en-US" sz="2400" dirty="0" smtClean="0">
                <a:solidFill>
                  <a:schemeClr val="bg1"/>
                </a:solidFill>
              </a:rPr>
              <a:t> </a:t>
            </a:r>
          </a:p>
          <a:p>
            <a:r>
              <a:rPr lang="ru-RU" sz="2400" dirty="0" smtClean="0">
                <a:solidFill>
                  <a:schemeClr val="bg1"/>
                </a:solidFill>
              </a:rPr>
              <a:t>Лемма Кронекера</a:t>
            </a:r>
          </a:p>
          <a:p>
            <a:r>
              <a:rPr lang="ru-RU" sz="2400" dirty="0" smtClean="0">
                <a:solidFill>
                  <a:schemeClr val="bg1"/>
                </a:solidFill>
              </a:rPr>
              <a:t>Теорема Кронекера в теории чисел</a:t>
            </a:r>
          </a:p>
          <a:p>
            <a:r>
              <a:rPr lang="ru-RU" sz="2400" dirty="0" smtClean="0">
                <a:solidFill>
                  <a:schemeClr val="bg1"/>
                </a:solidFill>
              </a:rPr>
              <a:t>Теорема Кронекера — Вебера в теории чисел</a:t>
            </a:r>
          </a:p>
          <a:p>
            <a:r>
              <a:rPr lang="ru-RU" sz="2400" dirty="0" smtClean="0">
                <a:solidFill>
                  <a:schemeClr val="bg1"/>
                </a:solidFill>
              </a:rPr>
              <a:t>Метод Кронекера</a:t>
            </a:r>
          </a:p>
          <a:p>
            <a:r>
              <a:rPr lang="ru-RU" sz="2400" dirty="0" smtClean="0">
                <a:solidFill>
                  <a:schemeClr val="bg1"/>
                </a:solidFill>
              </a:rPr>
              <a:t>Теорема Кронекера — </a:t>
            </a:r>
            <a:r>
              <a:rPr lang="ru-RU" sz="2400" dirty="0" err="1" smtClean="0">
                <a:solidFill>
                  <a:schemeClr val="bg1"/>
                </a:solidFill>
              </a:rPr>
              <a:t>Капелли</a:t>
            </a:r>
            <a:r>
              <a:rPr lang="ru-RU" sz="2400" dirty="0" smtClean="0">
                <a:solidFill>
                  <a:schemeClr val="bg1"/>
                </a:solidFill>
              </a:rPr>
              <a:t> </a:t>
            </a:r>
            <a:endParaRPr lang="en-US" sz="2400" dirty="0" smtClean="0">
              <a:solidFill>
                <a:schemeClr val="bg1"/>
              </a:solidFill>
            </a:endParaRPr>
          </a:p>
          <a:p>
            <a:r>
              <a:rPr lang="ru-RU" sz="2400" dirty="0" smtClean="0">
                <a:solidFill>
                  <a:schemeClr val="bg1"/>
                </a:solidFill>
              </a:rPr>
              <a:t>Символ Кронекера — Якоби</a:t>
            </a:r>
            <a:r>
              <a:rPr lang="en-US" sz="2400" dirty="0" smtClean="0">
                <a:solidFill>
                  <a:schemeClr val="bg1"/>
                </a:solidFill>
              </a:rPr>
              <a:t> </a:t>
            </a:r>
            <a:endParaRPr lang="ru-RU" sz="2400" dirty="0">
              <a:solidFill>
                <a:schemeClr val="bg1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188640"/>
            <a:ext cx="7992888" cy="1979466"/>
          </a:xfrm>
        </p:spPr>
        <p:txBody>
          <a:bodyPr>
            <a:normAutofit/>
          </a:bodyPr>
          <a:lstStyle/>
          <a:p>
            <a:pPr algn="ctr"/>
            <a:r>
              <a:rPr lang="ru-RU" sz="3600" dirty="0" smtClean="0">
                <a:solidFill>
                  <a:schemeClr val="bg1"/>
                </a:solidFill>
              </a:rPr>
              <a:t>Объекты, названные в честь Кронекера</a:t>
            </a:r>
            <a:endParaRPr lang="ru-RU" sz="3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8463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323528" y="1556792"/>
            <a:ext cx="7320872" cy="4968552"/>
          </a:xfrm>
        </p:spPr>
        <p:txBody>
          <a:bodyPr>
            <a:noAutofit/>
          </a:bodyPr>
          <a:lstStyle/>
          <a:p>
            <a:r>
              <a:rPr lang="ru-RU" sz="2400" dirty="0" err="1" smtClean="0">
                <a:solidFill>
                  <a:schemeClr val="bg1"/>
                </a:solidFill>
              </a:rPr>
              <a:t>Альфредо</a:t>
            </a:r>
            <a:r>
              <a:rPr lang="ru-RU" sz="2400" dirty="0" smtClean="0">
                <a:solidFill>
                  <a:schemeClr val="bg1"/>
                </a:solidFill>
              </a:rPr>
              <a:t> </a:t>
            </a:r>
            <a:r>
              <a:rPr lang="ru-RU" sz="2400" dirty="0" err="1" smtClean="0">
                <a:solidFill>
                  <a:schemeClr val="bg1"/>
                </a:solidFill>
              </a:rPr>
              <a:t>Капелли</a:t>
            </a:r>
            <a:r>
              <a:rPr lang="ru-RU" sz="2400" dirty="0" smtClean="0">
                <a:solidFill>
                  <a:schemeClr val="bg1"/>
                </a:solidFill>
              </a:rPr>
              <a:t> — итальянский математик, член Национальной академии </a:t>
            </a:r>
            <a:r>
              <a:rPr lang="ru-RU" sz="2400" dirty="0" err="1" smtClean="0">
                <a:solidFill>
                  <a:schemeClr val="bg1"/>
                </a:solidFill>
              </a:rPr>
              <a:t>деи</a:t>
            </a:r>
            <a:r>
              <a:rPr lang="ru-RU" sz="2400" dirty="0" smtClean="0">
                <a:solidFill>
                  <a:schemeClr val="bg1"/>
                </a:solidFill>
              </a:rPr>
              <a:t> </a:t>
            </a:r>
            <a:r>
              <a:rPr lang="ru-RU" sz="2400" dirty="0" err="1" smtClean="0">
                <a:solidFill>
                  <a:schemeClr val="bg1"/>
                </a:solidFill>
              </a:rPr>
              <a:t>Линчеи</a:t>
            </a:r>
            <a:r>
              <a:rPr lang="ru-RU" sz="2400" dirty="0" smtClean="0">
                <a:solidFill>
                  <a:schemeClr val="bg1"/>
                </a:solidFill>
              </a:rPr>
              <a:t>. Известен прежде всего как открыватель тождества </a:t>
            </a:r>
            <a:r>
              <a:rPr lang="ru-RU" sz="2400" dirty="0" err="1" smtClean="0">
                <a:solidFill>
                  <a:schemeClr val="bg1"/>
                </a:solidFill>
              </a:rPr>
              <a:t>Капелли</a:t>
            </a:r>
            <a:r>
              <a:rPr lang="ru-RU" sz="2400" dirty="0" smtClean="0">
                <a:solidFill>
                  <a:schemeClr val="bg1"/>
                </a:solidFill>
              </a:rPr>
              <a:t>. </a:t>
            </a:r>
            <a:r>
              <a:rPr lang="ru-RU" sz="2400" dirty="0" err="1" smtClean="0">
                <a:solidFill>
                  <a:schemeClr val="bg1"/>
                </a:solidFill>
              </a:rPr>
              <a:t>Альфредо</a:t>
            </a:r>
            <a:r>
              <a:rPr lang="ru-RU" sz="2400" dirty="0" smtClean="0">
                <a:solidFill>
                  <a:schemeClr val="bg1"/>
                </a:solidFill>
              </a:rPr>
              <a:t> </a:t>
            </a:r>
            <a:r>
              <a:rPr lang="ru-RU" sz="2400" dirty="0" err="1" smtClean="0">
                <a:solidFill>
                  <a:schemeClr val="bg1"/>
                </a:solidFill>
              </a:rPr>
              <a:t>Капелли</a:t>
            </a:r>
            <a:r>
              <a:rPr lang="ru-RU" sz="2400" dirty="0" smtClean="0">
                <a:solidFill>
                  <a:schemeClr val="bg1"/>
                </a:solidFill>
              </a:rPr>
              <a:t> родился 5 августа 1855 года в Милане. </a:t>
            </a:r>
          </a:p>
          <a:p>
            <a:r>
              <a:rPr lang="ru-RU" sz="2400" dirty="0" smtClean="0">
                <a:solidFill>
                  <a:schemeClr val="bg1"/>
                </a:solidFill>
              </a:rPr>
              <a:t>1877 год - окончил Римский университет Ла </a:t>
            </a:r>
            <a:r>
              <a:rPr lang="ru-RU" sz="2400" dirty="0" err="1" smtClean="0">
                <a:solidFill>
                  <a:schemeClr val="bg1"/>
                </a:solidFill>
              </a:rPr>
              <a:t>Сапиенца</a:t>
            </a:r>
            <a:r>
              <a:rPr lang="ru-RU" sz="2400" dirty="0" smtClean="0">
                <a:solidFill>
                  <a:schemeClr val="bg1"/>
                </a:solidFill>
              </a:rPr>
              <a:t> и переехал в университет </a:t>
            </a:r>
            <a:r>
              <a:rPr lang="ru-RU" sz="2400" dirty="0" err="1" smtClean="0">
                <a:solidFill>
                  <a:schemeClr val="bg1"/>
                </a:solidFill>
              </a:rPr>
              <a:t>Павии</a:t>
            </a:r>
            <a:r>
              <a:rPr lang="ru-RU" sz="2400" dirty="0" smtClean="0">
                <a:solidFill>
                  <a:schemeClr val="bg1"/>
                </a:solidFill>
              </a:rPr>
              <a:t>. </a:t>
            </a:r>
          </a:p>
          <a:p>
            <a:r>
              <a:rPr lang="ru-RU" sz="2400" dirty="0" smtClean="0">
                <a:solidFill>
                  <a:schemeClr val="bg1"/>
                </a:solidFill>
              </a:rPr>
              <a:t>1881 год - профессор алгебраического анализа в университете Палермо. </a:t>
            </a:r>
          </a:p>
          <a:p>
            <a:r>
              <a:rPr lang="ru-RU" sz="2400" dirty="0" smtClean="0">
                <a:solidFill>
                  <a:schemeClr val="bg1"/>
                </a:solidFill>
              </a:rPr>
              <a:t>1886 год - возглавил кафедру алгебры в университете Неаполя</a:t>
            </a:r>
            <a:endParaRPr lang="ru-RU" sz="2400" dirty="0">
              <a:solidFill>
                <a:schemeClr val="bg1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332656"/>
            <a:ext cx="7560840" cy="1008112"/>
          </a:xfrm>
        </p:spPr>
        <p:txBody>
          <a:bodyPr>
            <a:normAutofit/>
          </a:bodyPr>
          <a:lstStyle/>
          <a:p>
            <a:pPr algn="ctr"/>
            <a:r>
              <a:rPr lang="ru-RU" sz="3600" dirty="0" err="1" smtClean="0">
                <a:solidFill>
                  <a:schemeClr val="bg1"/>
                </a:solidFill>
              </a:rPr>
              <a:t>Альфредо</a:t>
            </a:r>
            <a:r>
              <a:rPr lang="ru-RU" sz="3600" dirty="0" smtClean="0">
                <a:solidFill>
                  <a:schemeClr val="bg1"/>
                </a:solidFill>
              </a:rPr>
              <a:t> </a:t>
            </a:r>
            <a:r>
              <a:rPr lang="ru-RU" sz="3600" dirty="0" err="1" smtClean="0">
                <a:solidFill>
                  <a:schemeClr val="bg1"/>
                </a:solidFill>
              </a:rPr>
              <a:t>Капелли</a:t>
            </a:r>
            <a:endParaRPr lang="ru-RU" sz="3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0116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79512" y="2204864"/>
            <a:ext cx="8712968" cy="3886200"/>
          </a:xfrm>
        </p:spPr>
        <p:txBody>
          <a:bodyPr>
            <a:noAutofit/>
          </a:bodyPr>
          <a:lstStyle/>
          <a:p>
            <a:r>
              <a:rPr lang="ru-RU" sz="2400" dirty="0" smtClean="0">
                <a:solidFill>
                  <a:schemeClr val="bg1"/>
                </a:solidFill>
              </a:rPr>
              <a:t>Система линейных алгебраических уравнений совместна тогда и только тогда, когда ранг её основной матрицы равен рангу её расширенной матрицы, причём система имеет единственное решение, если ранг равен числу неизвестных, и бесконечное множество решений, если ранг меньше числа неизвестных.</a:t>
            </a:r>
            <a:endParaRPr lang="ru-RU" sz="2400" dirty="0">
              <a:solidFill>
                <a:schemeClr val="bg1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7624" y="188640"/>
            <a:ext cx="7390584" cy="1979466"/>
          </a:xfrm>
        </p:spPr>
        <p:txBody>
          <a:bodyPr>
            <a:normAutofit/>
          </a:bodyPr>
          <a:lstStyle/>
          <a:p>
            <a:pPr algn="ctr"/>
            <a:r>
              <a:rPr lang="ru-RU" sz="3600" dirty="0" smtClean="0">
                <a:solidFill>
                  <a:schemeClr val="bg1"/>
                </a:solidFill>
              </a:rPr>
              <a:t>Теорема Кронекера - </a:t>
            </a:r>
            <a:r>
              <a:rPr lang="ru-RU" sz="3600" dirty="0" err="1" smtClean="0">
                <a:solidFill>
                  <a:schemeClr val="bg1"/>
                </a:solidFill>
              </a:rPr>
              <a:t>Капелли</a:t>
            </a:r>
            <a:endParaRPr lang="ru-RU" sz="3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0081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395536" y="2204864"/>
            <a:ext cx="8229600" cy="3556992"/>
          </a:xfrm>
        </p:spPr>
        <p:txBody>
          <a:bodyPr>
            <a:normAutofit/>
          </a:bodyPr>
          <a:lstStyle/>
          <a:p>
            <a:r>
              <a:rPr lang="ru-RU" sz="2400" dirty="0" smtClean="0">
                <a:solidFill>
                  <a:schemeClr val="bg1"/>
                </a:solidFill>
              </a:rPr>
              <a:t>Количество главных переменных системы равно рангу системы.</a:t>
            </a:r>
          </a:p>
          <a:p>
            <a:r>
              <a:rPr lang="ru-RU" sz="2400" dirty="0" smtClean="0">
                <a:solidFill>
                  <a:schemeClr val="bg1"/>
                </a:solidFill>
              </a:rPr>
              <a:t>Совместная система будет определена (её решение единственно), если ранг системы равен числу всех её переменных.</a:t>
            </a:r>
            <a:endParaRPr lang="ru-RU" sz="2400" dirty="0">
              <a:solidFill>
                <a:schemeClr val="bg1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39752" y="116632"/>
            <a:ext cx="5184576" cy="1979466"/>
          </a:xfrm>
        </p:spPr>
        <p:txBody>
          <a:bodyPr>
            <a:normAutofit/>
          </a:bodyPr>
          <a:lstStyle/>
          <a:p>
            <a:pPr algn="ctr"/>
            <a:r>
              <a:rPr lang="ru-RU" sz="3600" dirty="0" smtClean="0">
                <a:solidFill>
                  <a:schemeClr val="bg1"/>
                </a:solidFill>
              </a:rPr>
              <a:t>Следствия</a:t>
            </a:r>
            <a:endParaRPr lang="ru-RU" sz="3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9736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492896"/>
            <a:ext cx="8229600" cy="1143000"/>
          </a:xfrm>
        </p:spPr>
        <p:txBody>
          <a:bodyPr>
            <a:noAutofit/>
          </a:bodyPr>
          <a:lstStyle/>
          <a:p>
            <a:pPr algn="ctr"/>
            <a:r>
              <a:rPr lang="ru-RU" sz="4800" dirty="0" smtClean="0">
                <a:solidFill>
                  <a:schemeClr val="bg1"/>
                </a:solidFill>
              </a:rPr>
              <a:t>Спасибо за внимание</a:t>
            </a:r>
            <a:endParaRPr lang="ru-RU" sz="4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6892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1_Кутюр">
  <a:themeElements>
    <a:clrScheme name="Кутюр">
      <a:dk1>
        <a:sysClr val="windowText" lastClr="000000"/>
      </a:dk1>
      <a:lt1>
        <a:sysClr val="window" lastClr="FFFFFF"/>
      </a:lt1>
      <a:dk2>
        <a:srgbClr val="37302A"/>
      </a:dk2>
      <a:lt2>
        <a:srgbClr val="D0CCB9"/>
      </a:lt2>
      <a:accent1>
        <a:srgbClr val="9E8E5C"/>
      </a:accent1>
      <a:accent2>
        <a:srgbClr val="A09781"/>
      </a:accent2>
      <a:accent3>
        <a:srgbClr val="85776D"/>
      </a:accent3>
      <a:accent4>
        <a:srgbClr val="AEAFA9"/>
      </a:accent4>
      <a:accent5>
        <a:srgbClr val="8D878B"/>
      </a:accent5>
      <a:accent6>
        <a:srgbClr val="6B6149"/>
      </a:accent6>
      <a:hlink>
        <a:srgbClr val="B6A272"/>
      </a:hlink>
      <a:folHlink>
        <a:srgbClr val="8A784F"/>
      </a:folHlink>
    </a:clrScheme>
    <a:fontScheme name="Смокинг">
      <a:maj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Кутюр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8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9050" h="3175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0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100000" r="100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30000"/>
                <a:satMod val="200000"/>
              </a:schemeClr>
              <a:schemeClr val="phClr">
                <a:tint val="2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radeshow">
  <a:themeElements>
    <a:clrScheme name="Tradeshow">
      <a:dk1>
        <a:srgbClr val="3F3F3F"/>
      </a:dk1>
      <a:lt1>
        <a:srgbClr val="FFFFFF"/>
      </a:lt1>
      <a:dk2>
        <a:srgbClr val="7DAFC3"/>
      </a:dk2>
      <a:lt2>
        <a:srgbClr val="E5E4DF"/>
      </a:lt2>
      <a:accent1>
        <a:srgbClr val="7C959A"/>
      </a:accent1>
      <a:accent2>
        <a:srgbClr val="DB8631"/>
      </a:accent2>
      <a:accent3>
        <a:srgbClr val="E3CC5A"/>
      </a:accent3>
      <a:accent4>
        <a:srgbClr val="ACADA8"/>
      </a:accent4>
      <a:accent5>
        <a:srgbClr val="927C61"/>
      </a:accent5>
      <a:accent6>
        <a:srgbClr val="B3B435"/>
      </a:accent6>
      <a:hlink>
        <a:srgbClr val="0079A4"/>
      </a:hlink>
      <a:folHlink>
        <a:srgbClr val="595959"/>
      </a:folHlink>
    </a:clrScheme>
    <a:fontScheme name="Tradeshow">
      <a:majorFont>
        <a:latin typeface="Arial Black"/>
        <a:ea typeface=""/>
        <a:cs typeface=""/>
        <a:font script="Jpan" typeface="ＭＳ Ｐゴシック"/>
        <a:font script="Hang" typeface="HY견고딕"/>
        <a:font script="Hans" typeface="宋体"/>
        <a:font script="Hant" typeface="新細明體"/>
        <a:font script="Arab" typeface="Tahoma"/>
        <a:font script="Hebr" typeface="Ta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ＭＳ Ｐゴシック"/>
        <a:font script="Hang" typeface="HY견명조"/>
        <a:font script="Hans" typeface="华文楷体"/>
        <a:font script="Hant" typeface="新細明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Tradeshow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300000"/>
              </a:schemeClr>
            </a:gs>
            <a:gs pos="35000">
              <a:schemeClr val="phClr">
                <a:tint val="45000"/>
                <a:satMod val="300000"/>
              </a:schemeClr>
            </a:gs>
            <a:gs pos="69000">
              <a:schemeClr val="phClr">
                <a:tint val="45000"/>
                <a:satMod val="350000"/>
              </a:schemeClr>
            </a:gs>
            <a:gs pos="100000">
              <a:schemeClr val="phClr">
                <a:tint val="60000"/>
                <a:satMod val="350000"/>
              </a:schemeClr>
            </a:gs>
          </a:gsLst>
          <a:path path="circle">
            <a:fillToRect l="50000" t="50000" r="100000" b="100000"/>
          </a:path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38475" cap="flat" cmpd="sng" algn="ctr">
          <a:solidFill>
            <a:schemeClr val="phClr"/>
          </a:solidFill>
          <a:prstDash val="solid"/>
        </a:ln>
        <a:ln w="548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4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55000"/>
              </a:srgbClr>
            </a:outerShdw>
          </a:effectLst>
          <a:scene3d>
            <a:camera prst="orthographicFront">
              <a:rot lat="0" lon="0" rev="0"/>
            </a:camera>
            <a:lightRig rig="brightRoom" dir="tl">
              <a:rot lat="0" lon="0" rev="3600000"/>
            </a:lightRig>
          </a:scene3d>
          <a:sp3d contourW="31750" prstMaterial="flat">
            <a:bevelT w="127000" h="254000" prst="angle"/>
            <a:contourClr>
              <a:schemeClr val="phClr">
                <a:shade val="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20000">
              <a:schemeClr val="phClr">
                <a:tint val="80000"/>
                <a:lumMod val="100000"/>
              </a:schemeClr>
            </a:gs>
            <a:gs pos="100000">
              <a:schemeClr val="phClr">
                <a:tint val="100000"/>
                <a:lumMod val="80000"/>
              </a:schemeClr>
            </a:gs>
          </a:gsLst>
          <a:path path="circle">
            <a:fillToRect l="50000" t="20000" r="100000" b="100000"/>
          </a:path>
        </a:gradFill>
        <a:gradFill rotWithShape="1">
          <a:gsLst>
            <a:gs pos="0">
              <a:schemeClr val="phClr">
                <a:tint val="100000"/>
                <a:lumMod val="100000"/>
              </a:schemeClr>
            </a:gs>
            <a:gs pos="100000">
              <a:schemeClr val="phClr">
                <a:shade val="100000"/>
                <a:lumMod val="60000"/>
              </a:schemeClr>
            </a:gs>
          </a:gsLst>
          <a:path path="circle">
            <a:fillToRect l="50000" t="2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Couture</Template>
  <TotalTime>87</TotalTime>
  <Words>248</Words>
  <Application>Microsoft Office PowerPoint</Application>
  <PresentationFormat>Экран (4:3)</PresentationFormat>
  <Paragraphs>24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7</vt:i4>
      </vt:variant>
    </vt:vector>
  </HeadingPairs>
  <TitlesOfParts>
    <vt:vector size="9" baseType="lpstr">
      <vt:lpstr>1_Кутюр</vt:lpstr>
      <vt:lpstr>Tradeshow</vt:lpstr>
      <vt:lpstr>Биография Леопольда Кронекера и Альфредо Капелли</vt:lpstr>
      <vt:lpstr>Леопольд Кронекер</vt:lpstr>
      <vt:lpstr>Объекты, названные в честь Кронекера</vt:lpstr>
      <vt:lpstr>Альфредо Капелли</vt:lpstr>
      <vt:lpstr>Теорема Кронекера - Капелли</vt:lpstr>
      <vt:lpstr>Следствия</vt:lpstr>
      <vt:lpstr>Спасибо за внимание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Биография Леопольда Кронекера и Альфредо Капелли</dc:title>
  <dc:creator>Вячеслав</dc:creator>
  <cp:lastModifiedBy>Вячеслав</cp:lastModifiedBy>
  <cp:revision>7</cp:revision>
  <dcterms:created xsi:type="dcterms:W3CDTF">2013-10-27T10:50:34Z</dcterms:created>
  <dcterms:modified xsi:type="dcterms:W3CDTF">2013-10-27T12:17:38Z</dcterms:modified>
</cp:coreProperties>
</file>