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3" autoAdjust="0"/>
    <p:restoredTop sz="94660"/>
  </p:normalViewPr>
  <p:slideViewPr>
    <p:cSldViewPr>
      <p:cViewPr varScale="1">
        <p:scale>
          <a:sx n="105" d="100"/>
          <a:sy n="105" d="100"/>
        </p:scale>
        <p:origin x="-8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rgbClr val="E6DCAC"/>
            </a:gs>
            <a:gs pos="100000">
              <a:srgbClr val="E6D78A"/>
            </a:gs>
            <a:gs pos="100000">
              <a:srgbClr val="C7AC4C"/>
            </a:gs>
            <a:gs pos="100000">
              <a:srgbClr val="E6D78A"/>
            </a:gs>
            <a:gs pos="98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2908" y="1628800"/>
            <a:ext cx="7473008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Карл Теодор Вильгельм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7585" y="2624138"/>
            <a:ext cx="5623655" cy="92333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ВЕЙЕРШТРАСС</a:t>
            </a:r>
            <a:endParaRPr lang="ru-RU" sz="54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5816" y="4293096"/>
            <a:ext cx="597666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</a:t>
            </a:r>
            <a:r>
              <a:rPr lang="ru-RU" sz="2000" b="1" i="1" u="sng" dirty="0" smtClean="0"/>
              <a:t>Выполнили</a:t>
            </a:r>
            <a:r>
              <a:rPr lang="en-US" sz="2000" b="1" i="1" u="sng" dirty="0" smtClean="0"/>
              <a:t>:</a:t>
            </a:r>
            <a:r>
              <a:rPr lang="en-US" sz="2000" b="1" dirty="0" smtClean="0"/>
              <a:t> </a:t>
            </a:r>
            <a:r>
              <a:rPr lang="ru-RU" sz="2000" b="1" dirty="0" smtClean="0"/>
              <a:t> </a:t>
            </a:r>
            <a:r>
              <a:rPr lang="ru-RU" dirty="0" err="1" smtClean="0"/>
              <a:t>Бахшалиев</a:t>
            </a:r>
            <a:r>
              <a:rPr lang="ru-RU" dirty="0" smtClean="0"/>
              <a:t> </a:t>
            </a:r>
            <a:r>
              <a:rPr lang="ru-RU" dirty="0" err="1" smtClean="0"/>
              <a:t>Тогрул</a:t>
            </a:r>
            <a:endParaRPr lang="ru-RU" dirty="0" smtClean="0"/>
          </a:p>
          <a:p>
            <a:r>
              <a:rPr lang="ru-RU" dirty="0" smtClean="0"/>
              <a:t>                                                                     </a:t>
            </a:r>
            <a:r>
              <a:rPr lang="ru-RU" dirty="0" err="1" smtClean="0"/>
              <a:t>Стержанова</a:t>
            </a:r>
            <a:r>
              <a:rPr lang="ru-RU" dirty="0" smtClean="0"/>
              <a:t> </a:t>
            </a:r>
            <a:r>
              <a:rPr lang="ru-RU" dirty="0" err="1" smtClean="0"/>
              <a:t>Ульяна</a:t>
            </a:r>
            <a:endParaRPr lang="ru-RU" dirty="0" smtClean="0"/>
          </a:p>
          <a:p>
            <a:r>
              <a:rPr lang="ru-RU" dirty="0" smtClean="0"/>
              <a:t>                                                                                                </a:t>
            </a:r>
            <a:r>
              <a:rPr lang="ru-RU" sz="1600" b="1" i="1" dirty="0" smtClean="0"/>
              <a:t>Гр.2Л21</a:t>
            </a:r>
            <a:endParaRPr lang="en-US" sz="1600" b="1" i="1" dirty="0" smtClean="0"/>
          </a:p>
          <a:p>
            <a:r>
              <a:rPr lang="en-US" sz="1600" b="1" i="1" dirty="0" smtClean="0"/>
              <a:t> </a:t>
            </a:r>
            <a:r>
              <a:rPr lang="ru-RU" sz="1600" b="1" i="1" smtClean="0"/>
              <a:t>                                              </a:t>
            </a:r>
            <a:r>
              <a:rPr lang="ru-RU" sz="2000" b="1" i="1" u="sng" smtClean="0"/>
              <a:t>Проверила</a:t>
            </a:r>
            <a:r>
              <a:rPr lang="en-US" sz="2000" b="1" i="1" u="sng" dirty="0" smtClean="0"/>
              <a:t>:</a:t>
            </a:r>
            <a:r>
              <a:rPr lang="ru-RU" sz="2000" b="1" i="1" u="sng" dirty="0" smtClean="0"/>
              <a:t>  </a:t>
            </a:r>
            <a:r>
              <a:rPr lang="ru-RU" sz="1600" i="1" dirty="0" err="1" smtClean="0"/>
              <a:t>Тарбокова</a:t>
            </a:r>
            <a:r>
              <a:rPr lang="ru-RU" sz="1600" i="1" dirty="0" smtClean="0"/>
              <a:t> Т.В.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xmlns="" val="3752116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499" y="1844824"/>
            <a:ext cx="8229600" cy="3384376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ru-RU" sz="1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400" i="1" dirty="0" smtClean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Вейерштрасс </a:t>
            </a:r>
            <a:r>
              <a:rPr lang="ru-RU" sz="1400" i="1" dirty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Карл Теодор Вильгельм (1815-1897) В 1815г. в семье секретаря бургомистра городка Вестфалии </a:t>
            </a:r>
            <a:r>
              <a:rPr lang="ru-RU" sz="1400" i="1" dirty="0" err="1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Остенфельда</a:t>
            </a:r>
            <a:r>
              <a:rPr lang="ru-RU" sz="1400" i="1" dirty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 Вильгельма Вейерштрасса 31 октября родился первенец Карл-</a:t>
            </a:r>
            <a:r>
              <a:rPr lang="ru-RU" sz="1400" i="1" dirty="0" err="1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Теордор</a:t>
            </a:r>
            <a:r>
              <a:rPr lang="ru-RU" sz="1400" i="1" dirty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-Вильгельм Вейерштрасс. </a:t>
            </a:r>
            <a:endParaRPr lang="ru-RU" sz="1400" i="1" dirty="0" smtClean="0">
              <a:latin typeface="Arial Unicode MS" pitchFamily="34" charset="-128"/>
              <a:ea typeface="Arial Unicode MS" pitchFamily="34" charset="-128"/>
              <a:cs typeface="Andalus" pitchFamily="18" charset="-78"/>
            </a:endParaRPr>
          </a:p>
          <a:p>
            <a:r>
              <a:rPr lang="ru-RU" sz="1400" i="1" dirty="0" smtClean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Уже </a:t>
            </a:r>
            <a:r>
              <a:rPr lang="ru-RU" sz="1400" i="1" dirty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в гимнастические годы он увлекался математикой. Сверх школьной программы изучил интегральное исчисление, геометрические работы </a:t>
            </a:r>
            <a:r>
              <a:rPr lang="ru-RU" sz="1400" i="1" dirty="0" err="1" smtClean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Я.Штейнера</a:t>
            </a:r>
            <a:r>
              <a:rPr lang="ru-RU" sz="1400" i="1" dirty="0" smtClean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 . </a:t>
            </a:r>
          </a:p>
          <a:p>
            <a:r>
              <a:rPr lang="ru-RU" sz="1400" i="1" dirty="0" smtClean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Через 4 года после начала учебы, не подавая заявления о допуске к экзаменам, без свидетельства об окончании университета Карл покинул Бонн и появился в родительском доме. Продолжить дальнейшее обучение не позволяло материальное положение семьи. Карлу посоветовали подготовиться к сдаче экзаменов на звание учителя. </a:t>
            </a:r>
          </a:p>
          <a:p>
            <a:r>
              <a:rPr lang="ru-RU" sz="1400" i="1" dirty="0" smtClean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В </a:t>
            </a:r>
            <a:r>
              <a:rPr lang="ru-RU" sz="1400" i="1" dirty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1839г. он зачислен в </a:t>
            </a:r>
            <a:r>
              <a:rPr lang="ru-RU" sz="1400" i="1" dirty="0" err="1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Мюнстерскую</a:t>
            </a:r>
            <a:r>
              <a:rPr lang="ru-RU" sz="1400" i="1" dirty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 академию, где слушал лекции только </a:t>
            </a:r>
            <a:r>
              <a:rPr lang="ru-RU" sz="1400" i="1" dirty="0" err="1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Гудермана</a:t>
            </a:r>
            <a:r>
              <a:rPr lang="ru-RU" sz="1400" i="1" dirty="0">
                <a:latin typeface="Arial Unicode MS" pitchFamily="34" charset="-128"/>
                <a:ea typeface="Arial Unicode MS" pitchFamily="34" charset="-128"/>
                <a:cs typeface="Andalus" pitchFamily="18" charset="-78"/>
              </a:rPr>
              <a:t>. После сдачи письменных экзаменов состоялись устные и пробные лекции в различных старших классах гимназии. После блестяще сданных экзаменов 25-летний Вейерштрасс получил право на преподавания в гимназиях.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188640"/>
            <a:ext cx="4265078" cy="1015663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Биография</a:t>
            </a:r>
            <a:endParaRPr lang="ru-RU" sz="6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2206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620688"/>
            <a:ext cx="5688632" cy="54735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64691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363272" cy="6192688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i="1" dirty="0"/>
              <a:t>В католической прогимназии небольшого </a:t>
            </a:r>
            <a:endParaRPr lang="ru-RU" sz="1800" i="1" dirty="0" smtClean="0"/>
          </a:p>
          <a:p>
            <a:pPr marL="0" indent="0">
              <a:buNone/>
            </a:pPr>
            <a:r>
              <a:rPr lang="ru-RU" sz="1800" i="1" dirty="0" smtClean="0"/>
              <a:t>городка </a:t>
            </a:r>
            <a:r>
              <a:rPr lang="ru-RU" sz="1800" i="1" dirty="0" err="1"/>
              <a:t>Дрейч</a:t>
            </a:r>
            <a:r>
              <a:rPr lang="ru-RU" sz="1800" i="1" dirty="0"/>
              <a:t>-Крон он получил </a:t>
            </a:r>
            <a:r>
              <a:rPr lang="ru-RU" sz="1800" i="1" dirty="0" smtClean="0"/>
              <a:t>должность</a:t>
            </a:r>
          </a:p>
          <a:p>
            <a:pPr marL="0" indent="0">
              <a:buNone/>
            </a:pPr>
            <a:r>
              <a:rPr lang="ru-RU" sz="1800" i="1" dirty="0" smtClean="0"/>
              <a:t> </a:t>
            </a:r>
            <a:r>
              <a:rPr lang="ru-RU" sz="1800" i="1" dirty="0"/>
              <a:t>штатного </a:t>
            </a:r>
            <a:r>
              <a:rPr lang="ru-RU" sz="1800" i="1" dirty="0" smtClean="0"/>
              <a:t>учителя</a:t>
            </a:r>
          </a:p>
          <a:p>
            <a:pPr marL="0" indent="0">
              <a:buNone/>
            </a:pPr>
            <a:r>
              <a:rPr lang="ru-RU" sz="1800" i="1" dirty="0" smtClean="0"/>
              <a:t>В </a:t>
            </a:r>
            <a:r>
              <a:rPr lang="ru-RU" sz="1800" i="1" dirty="0"/>
              <a:t>1870г. у 55-летнего </a:t>
            </a:r>
            <a:r>
              <a:rPr lang="ru-RU" sz="1800" i="1" dirty="0" smtClean="0"/>
              <a:t>Вейерштрасса </a:t>
            </a:r>
          </a:p>
          <a:p>
            <a:pPr marL="0" indent="0">
              <a:buNone/>
            </a:pPr>
            <a:r>
              <a:rPr lang="ru-RU" sz="1800" i="1" dirty="0" smtClean="0"/>
              <a:t>появилась </a:t>
            </a:r>
            <a:r>
              <a:rPr lang="ru-RU" sz="1800" i="1" dirty="0"/>
              <a:t>ученица из </a:t>
            </a:r>
            <a:r>
              <a:rPr lang="ru-RU" sz="1800" i="1" dirty="0" smtClean="0"/>
              <a:t>России- </a:t>
            </a:r>
            <a:r>
              <a:rPr lang="ru-RU" sz="1800" i="1" dirty="0" err="1" smtClean="0"/>
              <a:t>С.В.Ковалевская</a:t>
            </a:r>
            <a:r>
              <a:rPr lang="ru-RU" sz="1800" i="1" dirty="0" smtClean="0"/>
              <a:t> </a:t>
            </a:r>
            <a:r>
              <a:rPr lang="ru-RU" sz="1800" i="1" dirty="0"/>
              <a:t>.</a:t>
            </a:r>
            <a:r>
              <a:rPr lang="ru-RU" sz="1800" b="1" i="1" dirty="0"/>
              <a:t> </a:t>
            </a:r>
            <a:endParaRPr lang="ru-RU" sz="1800" i="1" dirty="0"/>
          </a:p>
          <a:p>
            <a:pPr marL="0" indent="0">
              <a:buNone/>
            </a:pPr>
            <a:r>
              <a:rPr lang="ru-RU" sz="1800" i="1" dirty="0"/>
              <a:t>В1881г. его избрали членом Лондонского </a:t>
            </a:r>
            <a:endParaRPr lang="ru-RU" sz="1800" i="1" dirty="0" smtClean="0"/>
          </a:p>
          <a:p>
            <a:pPr marL="0" indent="0">
              <a:buNone/>
            </a:pPr>
            <a:r>
              <a:rPr lang="ru-RU" sz="1800" i="1" dirty="0" smtClean="0"/>
              <a:t>королевского </a:t>
            </a:r>
            <a:r>
              <a:rPr lang="ru-RU" sz="1800" i="1" dirty="0"/>
              <a:t>общества.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i="1" dirty="0" smtClean="0"/>
              <a:t>В конце 1886г. Парижская академия объявила </a:t>
            </a:r>
          </a:p>
          <a:p>
            <a:pPr marL="0" indent="0">
              <a:buNone/>
            </a:pPr>
            <a:r>
              <a:rPr lang="ru-RU" sz="1800" i="1" dirty="0" smtClean="0"/>
              <a:t>конкурс на премию </a:t>
            </a:r>
            <a:r>
              <a:rPr lang="ru-RU" sz="1800" i="1" dirty="0" err="1" smtClean="0"/>
              <a:t>Бордена</a:t>
            </a:r>
            <a:r>
              <a:rPr lang="ru-RU" sz="1800" i="1" dirty="0" smtClean="0"/>
              <a:t>, которая в 1888г. </a:t>
            </a:r>
          </a:p>
          <a:p>
            <a:pPr marL="0" indent="0">
              <a:buNone/>
            </a:pPr>
            <a:r>
              <a:rPr lang="ru-RU" sz="1800" i="1" dirty="0" smtClean="0"/>
              <a:t>будет присуждена тому, кто усовершенствует </a:t>
            </a:r>
          </a:p>
          <a:p>
            <a:pPr marL="0" indent="0">
              <a:buNone/>
            </a:pPr>
            <a:r>
              <a:rPr lang="ru-RU" sz="1800" i="1" dirty="0" smtClean="0"/>
              <a:t>в каком-нибудь важном пункте </a:t>
            </a:r>
          </a:p>
          <a:p>
            <a:pPr marL="0" indent="0">
              <a:buNone/>
            </a:pPr>
            <a:r>
              <a:rPr lang="ru-RU" sz="1800" i="1" dirty="0" smtClean="0"/>
              <a:t>теорию движения твердого тела. В конкурсе </a:t>
            </a:r>
          </a:p>
          <a:p>
            <a:pPr marL="0" indent="0">
              <a:buNone/>
            </a:pPr>
            <a:r>
              <a:rPr lang="ru-RU" sz="1800" i="1" dirty="0" smtClean="0"/>
              <a:t>решила принять участие Софья Васильевна. Она исследовала задачу </a:t>
            </a:r>
          </a:p>
          <a:p>
            <a:pPr marL="0" indent="0">
              <a:buNone/>
            </a:pPr>
            <a:r>
              <a:rPr lang="ru-RU" sz="1800" i="1" dirty="0" smtClean="0"/>
              <a:t>о вращении твердого тела около неподвижной точки. </a:t>
            </a:r>
          </a:p>
          <a:p>
            <a:pPr marL="0" indent="0">
              <a:buNone/>
            </a:pPr>
            <a:r>
              <a:rPr lang="ru-RU" sz="1800" i="1" dirty="0" smtClean="0"/>
              <a:t>В </a:t>
            </a:r>
            <a:r>
              <a:rPr lang="ru-RU" sz="1800" i="1" dirty="0"/>
              <a:t>декабре 1888г. комиссия единодушно присудила премию Ковалевской. Ее победа очень обрадовала Вейерштрасса.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620688"/>
            <a:ext cx="2448272" cy="373001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271429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5478"/>
            <a:ext cx="8229600" cy="621585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000" i="1" dirty="0" smtClean="0">
              <a:latin typeface="+mj-lt"/>
            </a:endParaRPr>
          </a:p>
          <a:p>
            <a:endParaRPr lang="ru-RU" sz="2000" i="1" dirty="0" smtClean="0">
              <a:latin typeface="+mj-lt"/>
            </a:endParaRPr>
          </a:p>
          <a:p>
            <a:r>
              <a:rPr lang="ru-RU" sz="2000" i="1" dirty="0" smtClean="0">
                <a:latin typeface="+mj-lt"/>
              </a:rPr>
              <a:t>В </a:t>
            </a:r>
            <a:r>
              <a:rPr lang="ru-RU" sz="2000" b="1" i="1" dirty="0">
                <a:latin typeface="+mj-lt"/>
              </a:rPr>
              <a:t>1889г.</a:t>
            </a:r>
            <a:r>
              <a:rPr lang="ru-RU" sz="2000" i="1" dirty="0">
                <a:latin typeface="+mj-lt"/>
              </a:rPr>
              <a:t> был очень тяжелым. В феврале </a:t>
            </a:r>
            <a:endParaRPr lang="ru-RU" sz="2000" i="1" dirty="0" smtClean="0">
              <a:latin typeface="+mj-lt"/>
            </a:endParaRP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Вейерштрасс </a:t>
            </a:r>
            <a:r>
              <a:rPr lang="ru-RU" sz="2000" i="1" dirty="0">
                <a:latin typeface="+mj-lt"/>
              </a:rPr>
              <a:t>сильно заболел, только </a:t>
            </a:r>
            <a:endParaRPr lang="ru-RU" sz="2000" i="1" dirty="0" smtClean="0">
              <a:latin typeface="+mj-lt"/>
            </a:endParaRP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лежа </a:t>
            </a:r>
            <a:r>
              <a:rPr lang="ru-RU" sz="2000" i="1" dirty="0">
                <a:latin typeface="+mj-lt"/>
              </a:rPr>
              <a:t>он не чувствовал недомогания. </a:t>
            </a:r>
            <a:endParaRPr lang="ru-RU" sz="2000" i="1" dirty="0" smtClean="0">
              <a:latin typeface="+mj-lt"/>
            </a:endParaRP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10 </a:t>
            </a:r>
            <a:r>
              <a:rPr lang="ru-RU" sz="2000" i="1" dirty="0">
                <a:latin typeface="+mj-lt"/>
              </a:rPr>
              <a:t>февраля 1891г. в возрасте </a:t>
            </a:r>
            <a:r>
              <a:rPr lang="ru-RU" sz="2000" i="1" dirty="0" smtClean="0">
                <a:latin typeface="+mj-lt"/>
              </a:rPr>
              <a:t>41 года</a:t>
            </a:r>
            <a:r>
              <a:rPr lang="ru-RU" sz="2000" i="1" dirty="0">
                <a:latin typeface="+mj-lt"/>
              </a:rPr>
              <a:t> </a:t>
            </a:r>
            <a:endParaRPr lang="ru-RU" sz="2000" i="1" dirty="0" smtClean="0">
              <a:latin typeface="+mj-lt"/>
            </a:endParaRPr>
          </a:p>
          <a:p>
            <a:pPr marL="0" indent="0">
              <a:buNone/>
            </a:pPr>
            <a:r>
              <a:rPr lang="ru-RU" sz="2000" i="1" dirty="0" err="1" smtClean="0">
                <a:latin typeface="+mj-lt"/>
              </a:rPr>
              <a:t>С.В.Ковалевская</a:t>
            </a:r>
            <a:r>
              <a:rPr lang="ru-RU" sz="2000" i="1" dirty="0">
                <a:latin typeface="+mj-lt"/>
              </a:rPr>
              <a:t> умерла. Вейерштрасс </a:t>
            </a:r>
            <a:endParaRPr lang="ru-RU" sz="2000" i="1" dirty="0" smtClean="0">
              <a:latin typeface="+mj-lt"/>
            </a:endParaRP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был </a:t>
            </a:r>
            <a:r>
              <a:rPr lang="ru-RU" sz="2000" i="1" dirty="0">
                <a:latin typeface="+mj-lt"/>
              </a:rPr>
              <a:t>так потрясен известием о </a:t>
            </a:r>
            <a:r>
              <a:rPr lang="ru-RU" sz="2000" i="1" dirty="0" smtClean="0">
                <a:latin typeface="+mj-lt"/>
              </a:rPr>
              <a:t>кончине</a:t>
            </a: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 </a:t>
            </a:r>
            <a:r>
              <a:rPr lang="ru-RU" sz="2000" i="1" dirty="0">
                <a:latin typeface="+mj-lt"/>
              </a:rPr>
              <a:t>своей ученицы, что родные стали </a:t>
            </a:r>
            <a:endParaRPr lang="ru-RU" sz="2000" i="1" dirty="0" smtClean="0">
              <a:latin typeface="+mj-lt"/>
            </a:endParaRP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беспокоиться </a:t>
            </a:r>
            <a:r>
              <a:rPr lang="ru-RU" sz="2000" i="1" dirty="0">
                <a:latin typeface="+mj-lt"/>
              </a:rPr>
              <a:t>за его жизнь. Среди венков</a:t>
            </a:r>
            <a:r>
              <a:rPr lang="ru-RU" sz="2000" i="1" dirty="0" smtClean="0">
                <a:latin typeface="+mj-lt"/>
              </a:rPr>
              <a:t>,</a:t>
            </a: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 </a:t>
            </a:r>
            <a:r>
              <a:rPr lang="ru-RU" sz="2000" i="1" dirty="0">
                <a:latin typeface="+mj-lt"/>
              </a:rPr>
              <a:t>возложенных ан гроб Ковалевской, </a:t>
            </a:r>
            <a:endParaRPr lang="ru-RU" sz="2000" i="1" dirty="0" smtClean="0">
              <a:latin typeface="+mj-lt"/>
            </a:endParaRP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был </a:t>
            </a:r>
            <a:r>
              <a:rPr lang="ru-RU" sz="2000" i="1" dirty="0">
                <a:latin typeface="+mj-lt"/>
              </a:rPr>
              <a:t>венок из белых лилий с короткой </a:t>
            </a:r>
            <a:endParaRPr lang="ru-RU" sz="2000" i="1" dirty="0" smtClean="0">
              <a:latin typeface="+mj-lt"/>
            </a:endParaRPr>
          </a:p>
          <a:p>
            <a:pPr marL="0" indent="0">
              <a:buNone/>
            </a:pPr>
            <a:r>
              <a:rPr lang="ru-RU" sz="2000" i="1" dirty="0" smtClean="0">
                <a:latin typeface="+mj-lt"/>
              </a:rPr>
              <a:t>надписью </a:t>
            </a:r>
            <a:r>
              <a:rPr lang="ru-RU" sz="2000" i="1" dirty="0">
                <a:latin typeface="+mj-lt"/>
              </a:rPr>
              <a:t>"Соне от Вейерштрасса". В период 1892-1896гг. Вейерштрасс занимался изданием своих трудов. В начале 1897г. он заболел гриппом, который перешел в воспаление легких. 19 февраля 1897г. он скончался.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404664"/>
            <a:ext cx="2808312" cy="395015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xmlns="" val="3182302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165304"/>
            <a:ext cx="8229600" cy="432048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Последние годы жизни Вейерштрасса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260648"/>
            <a:ext cx="4032448" cy="56886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07097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7952" y="2551836"/>
            <a:ext cx="8308108" cy="8309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  <a:reflection blurRad="6350" stA="50000" endA="295" endPos="92000" dist="101600" dir="5400000" sy="-100000" algn="bl" rotWithShape="0"/>
          </a:effectLst>
          <a:scene3d>
            <a:camera prst="obliqueTopLef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ДОСТИЖЕНИЯ В МАТЕМАТИКЕ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511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177" y="188640"/>
            <a:ext cx="8614792" cy="6192688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sz="1600" i="1" dirty="0" smtClean="0"/>
              <a:t>Лекции </a:t>
            </a:r>
            <a:r>
              <a:rPr lang="ru-RU" sz="1600" i="1" dirty="0"/>
              <a:t>и научные статьи Вейерштрасса посвящены математическому анализу, теории аналитических функций, вариационному исчислению, дифференциальной геометрии и линейной алгебре. Большое значение для математики имеет разрабатывавшаяся Вейерштрассом система логического обоснования математического анализа, основанная на построенной им теории действительных чисел. </a:t>
            </a:r>
            <a:endParaRPr lang="ru-RU" sz="1600" i="1" dirty="0" smtClean="0"/>
          </a:p>
          <a:p>
            <a:r>
              <a:rPr lang="ru-RU" sz="1600" i="1" dirty="0" smtClean="0"/>
              <a:t>Значительное </a:t>
            </a:r>
            <a:r>
              <a:rPr lang="ru-RU" sz="1600" i="1" dirty="0"/>
              <a:t>место в работах Вейерштрасса занимает теория аналитических функций. </a:t>
            </a:r>
            <a:endParaRPr lang="ru-RU" sz="1600" i="1" dirty="0" smtClean="0"/>
          </a:p>
          <a:p>
            <a:r>
              <a:rPr lang="ru-RU" sz="1600" i="1" dirty="0" smtClean="0"/>
              <a:t>Ему </a:t>
            </a:r>
            <a:r>
              <a:rPr lang="ru-RU" sz="1600" i="1" dirty="0"/>
              <a:t>принадлежат: теорема о том, что функцию, аналитическую в круговом кольце, можно разложить в </a:t>
            </a:r>
            <a:r>
              <a:rPr lang="ru-RU" sz="1600" i="1" dirty="0" smtClean="0"/>
              <a:t>степенной </a:t>
            </a:r>
            <a:r>
              <a:rPr lang="ru-RU" sz="1600" i="1" dirty="0"/>
              <a:t>ряд по целым положительным и отрицательным степеням </a:t>
            </a:r>
            <a:r>
              <a:rPr lang="ru-RU" sz="1600" i="1" dirty="0" smtClean="0"/>
              <a:t>переменной.</a:t>
            </a:r>
            <a:endParaRPr lang="ru-RU" sz="1600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0405" y="500545"/>
            <a:ext cx="4891995" cy="3216487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xmlns="" val="4146434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3673687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/>
              <a:t>В линейной алгебре Вейерштрассу принадлежит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построение </a:t>
            </a:r>
            <a:r>
              <a:rPr lang="ru-RU" sz="2000" dirty="0"/>
              <a:t>теории элементарных делителей,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относящейся </a:t>
            </a:r>
            <a:r>
              <a:rPr lang="ru-RU" sz="2000" dirty="0"/>
              <a:t>к приведению матриц к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каноническому </a:t>
            </a:r>
            <a:r>
              <a:rPr lang="ru-RU" sz="2000" dirty="0"/>
              <a:t>виду и имеющей большое значение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для </a:t>
            </a:r>
            <a:r>
              <a:rPr lang="ru-RU" sz="2000" dirty="0"/>
              <a:t>теории систем линейных, в том числе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дифференциальных</a:t>
            </a:r>
            <a:r>
              <a:rPr lang="ru-RU" sz="2000" dirty="0"/>
              <a:t>, уравнений</a:t>
            </a:r>
          </a:p>
          <a:p>
            <a:r>
              <a:rPr lang="ru-RU" sz="2000" dirty="0"/>
              <a:t>Учениками Вейерштрасса были</a:t>
            </a:r>
            <a:r>
              <a:rPr lang="ru-RU" sz="2000" dirty="0" smtClean="0"/>
              <a:t>:</a:t>
            </a:r>
          </a:p>
          <a:p>
            <a:pPr marL="0" indent="0">
              <a:buNone/>
            </a:pPr>
            <a:r>
              <a:rPr lang="ru-RU" sz="2000" dirty="0"/>
              <a:t> </a:t>
            </a:r>
            <a:r>
              <a:rPr lang="ru-RU" sz="2000" dirty="0" err="1"/>
              <a:t>С.В.Ковалевская</a:t>
            </a:r>
            <a:r>
              <a:rPr lang="ru-RU" sz="2000" dirty="0"/>
              <a:t>, </a:t>
            </a:r>
            <a:r>
              <a:rPr lang="ru-RU" sz="2000" dirty="0" smtClean="0"/>
              <a:t>Г</a:t>
            </a:r>
            <a:r>
              <a:rPr lang="ru-RU" sz="2000" dirty="0"/>
              <a:t>. </a:t>
            </a:r>
            <a:r>
              <a:rPr lang="ru-RU" sz="2000" dirty="0" err="1"/>
              <a:t>Миттаг-Леффлер</a:t>
            </a:r>
            <a:r>
              <a:rPr lang="ru-RU" sz="2000" dirty="0"/>
              <a:t>, К. Шварц, И. Фукс, Ф. </a:t>
            </a:r>
            <a:r>
              <a:rPr lang="ru-RU" sz="2000" dirty="0" err="1"/>
              <a:t>Шоттки</a:t>
            </a:r>
            <a:r>
              <a:rPr lang="ru-RU" sz="2000" dirty="0"/>
              <a:t>, Л. </a:t>
            </a:r>
            <a:r>
              <a:rPr lang="ru-RU" sz="2000" dirty="0" err="1"/>
              <a:t>Кенигсбергер</a:t>
            </a:r>
            <a:r>
              <a:rPr lang="ru-RU" sz="2000" dirty="0"/>
              <a:t> и другие.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192" y="1231923"/>
            <a:ext cx="2187123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8430721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315</Words>
  <Application>Microsoft Office PowerPoint</Application>
  <PresentationFormat>Экран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Последние годы жизни Вейерштрасса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Тогрул</dc:creator>
  <cp:lastModifiedBy>studentgegh</cp:lastModifiedBy>
  <cp:revision>10</cp:revision>
  <dcterms:created xsi:type="dcterms:W3CDTF">2012-10-18T16:00:34Z</dcterms:created>
  <dcterms:modified xsi:type="dcterms:W3CDTF">2012-10-25T06:59:06Z</dcterms:modified>
</cp:coreProperties>
</file>