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90" r:id="rId2"/>
    <p:sldId id="301" r:id="rId3"/>
    <p:sldId id="298" r:id="rId4"/>
    <p:sldId id="299" r:id="rId5"/>
    <p:sldId id="256" r:id="rId6"/>
    <p:sldId id="288" r:id="rId7"/>
    <p:sldId id="302" r:id="rId8"/>
    <p:sldId id="287" r:id="rId9"/>
    <p:sldId id="303" r:id="rId10"/>
    <p:sldId id="293" r:id="rId11"/>
    <p:sldId id="261" r:id="rId12"/>
    <p:sldId id="263" r:id="rId13"/>
    <p:sldId id="262" r:id="rId14"/>
    <p:sldId id="264" r:id="rId15"/>
    <p:sldId id="278" r:id="rId16"/>
    <p:sldId id="265" r:id="rId17"/>
    <p:sldId id="267" r:id="rId18"/>
    <p:sldId id="268" r:id="rId19"/>
    <p:sldId id="270" r:id="rId20"/>
    <p:sldId id="272" r:id="rId21"/>
    <p:sldId id="273" r:id="rId22"/>
    <p:sldId id="281" r:id="rId23"/>
    <p:sldId id="283" r:id="rId24"/>
    <p:sldId id="277" r:id="rId25"/>
    <p:sldId id="282" r:id="rId26"/>
    <p:sldId id="271" r:id="rId27"/>
    <p:sldId id="297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262" autoAdjust="0"/>
  </p:normalViewPr>
  <p:slideViewPr>
    <p:cSldViewPr>
      <p:cViewPr varScale="1">
        <p:scale>
          <a:sx n="76" d="100"/>
          <a:sy n="76" d="100"/>
        </p:scale>
        <p:origin x="90" y="5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CDBA9-6D87-4DFD-8B51-04D58DBA1914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F8E47E-1FCC-4371-9112-043B7B485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207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– то, что может быть в недрах (основание для поиска)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Запасы – то, что найдено (основание для разведки)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F8E47E-1FCC-4371-9112-043B7B4851B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636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Д – А – по мере изученности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Начальные – до разработки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Извлекаемые – то, что может быть добыто</a:t>
            </a:r>
          </a:p>
          <a:p>
            <a:pPr marL="0" indent="0" algn="just">
              <a:buNone/>
            </a:pPr>
            <a:r>
              <a:rPr lang="ru-RU" i="1" dirty="0" smtClean="0"/>
              <a:t>В соответствии с действующей классификацией </a:t>
            </a:r>
            <a:r>
              <a:rPr lang="ru-RU" b="1" i="1" dirty="0" smtClean="0"/>
              <a:t>запасы</a:t>
            </a:r>
            <a:r>
              <a:rPr lang="ru-RU" i="1" dirty="0" smtClean="0"/>
              <a:t> нефти, газа, конденсата и содержащихся в них компонентов, имеющих промышленное значение по степени изученности подразделяются на разведанные - категории А, В и С</a:t>
            </a:r>
            <a:r>
              <a:rPr lang="ru-RU" i="1" baseline="-25000" dirty="0" smtClean="0"/>
              <a:t>1</a:t>
            </a:r>
            <a:r>
              <a:rPr lang="ru-RU" i="1" dirty="0" smtClean="0"/>
              <a:t> и предварительно оцененные - категория С</a:t>
            </a:r>
            <a:r>
              <a:rPr lang="ru-RU" i="1" baseline="-25000" dirty="0" smtClean="0"/>
              <a:t>2</a:t>
            </a:r>
            <a:r>
              <a:rPr lang="ru-RU" i="1" dirty="0" smtClean="0"/>
              <a:t>.</a:t>
            </a:r>
            <a:r>
              <a:rPr lang="ru-RU" dirty="0" smtClean="0"/>
              <a:t> </a:t>
            </a:r>
          </a:p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b="1" i="1" dirty="0" smtClean="0"/>
              <a:t>Ресурсы</a:t>
            </a:r>
            <a:r>
              <a:rPr lang="ru-RU" i="1" dirty="0" smtClean="0"/>
              <a:t> нефти и газа по степени их обоснованности подразделяются на перспективные - категория С</a:t>
            </a:r>
            <a:r>
              <a:rPr lang="ru-RU" i="1" baseline="-25000" dirty="0" smtClean="0"/>
              <a:t>3</a:t>
            </a:r>
            <a:r>
              <a:rPr lang="ru-RU" i="1" dirty="0" smtClean="0"/>
              <a:t> и прогнозные локализованные - категория Д</a:t>
            </a:r>
            <a:r>
              <a:rPr lang="ru-RU" i="1" baseline="-25000" dirty="0" smtClean="0"/>
              <a:t>1</a:t>
            </a:r>
            <a:r>
              <a:rPr lang="ru-RU" i="1" dirty="0" smtClean="0"/>
              <a:t>л и прогнозные - категории Д</a:t>
            </a:r>
            <a:r>
              <a:rPr lang="ru-RU" i="1" baseline="-25000" dirty="0" smtClean="0"/>
              <a:t>1 </a:t>
            </a:r>
            <a:r>
              <a:rPr lang="ru-RU" i="1" dirty="0" smtClean="0"/>
              <a:t>иД</a:t>
            </a:r>
            <a:r>
              <a:rPr lang="ru-RU" i="1" baseline="-25000" dirty="0" smtClean="0"/>
              <a:t>2</a:t>
            </a:r>
            <a:r>
              <a:rPr lang="ru-RU" i="1" dirty="0" smtClean="0"/>
              <a:t>. </a:t>
            </a:r>
          </a:p>
          <a:p>
            <a:pPr marL="0" indent="0">
              <a:buNone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F8E47E-1FCC-4371-9112-043B7B4851B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195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F8E47E-1FCC-4371-9112-043B7B4851B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427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F8E47E-1FCC-4371-9112-043B7B4851B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641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0034-A30E-4632-98FC-52EECD2E5473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B589A-C949-415A-83DA-B37B8FE10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0034-A30E-4632-98FC-52EECD2E5473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B589A-C949-415A-83DA-B37B8FE10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0034-A30E-4632-98FC-52EECD2E5473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B589A-C949-415A-83DA-B37B8FE10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0034-A30E-4632-98FC-52EECD2E5473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B589A-C949-415A-83DA-B37B8FE10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0034-A30E-4632-98FC-52EECD2E5473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B589A-C949-415A-83DA-B37B8FE10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0034-A30E-4632-98FC-52EECD2E5473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B589A-C949-415A-83DA-B37B8FE10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0034-A30E-4632-98FC-52EECD2E5473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B589A-C949-415A-83DA-B37B8FE10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0034-A30E-4632-98FC-52EECD2E5473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B589A-C949-415A-83DA-B37B8FE10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0034-A30E-4632-98FC-52EECD2E5473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B589A-C949-415A-83DA-B37B8FE10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0034-A30E-4632-98FC-52EECD2E5473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B589A-C949-415A-83DA-B37B8FE10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0034-A30E-4632-98FC-52EECD2E5473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B589A-C949-415A-83DA-B37B8FE10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C0034-A30E-4632-98FC-52EECD2E5473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B589A-C949-415A-83DA-B37B8FE10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en-US" sz="1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СТАДИЙНОСТЬ ГЕОЛОГО-РАЗВЕДОЧНЫХ РАБОТ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НЕФТЬ И ГАЗ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654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Ð°ÑÑÐ¸Ð½ÐºÐ¸ Ð¿Ð¾ Ð·Ð°Ð¿ÑÐ¾ÑÑ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209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-459432"/>
            <a:ext cx="9036496" cy="1083273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/>
              <a:t>	</a:t>
            </a:r>
          </a:p>
          <a:p>
            <a:pPr marL="0" indent="0" algn="just">
              <a:buNone/>
            </a:pPr>
            <a:r>
              <a:rPr lang="ru-RU" b="1" dirty="0" smtClean="0"/>
              <a:t>	</a:t>
            </a:r>
            <a:r>
              <a:rPr lang="ru-RU" sz="2800" b="1" dirty="0" smtClean="0"/>
              <a:t>Геологоразведочные </a:t>
            </a:r>
            <a:r>
              <a:rPr lang="ru-RU" sz="2800" b="1" dirty="0"/>
              <a:t>работы (геологоразведочный процесс)</a:t>
            </a:r>
            <a:r>
              <a:rPr lang="ru-RU" sz="2800" dirty="0"/>
              <a:t> - это совокупность взаимосвязанных, применяемых в определенной последовательности работ по изучению недр, обеспечивающих подготовку разве­данных запасов нефти, газового конденсата и природного газа для промышленного освоения.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 algn="just">
              <a:buNone/>
            </a:pPr>
            <a:r>
              <a:rPr lang="ru-RU" sz="2800" dirty="0" smtClean="0"/>
              <a:t>	Деление </a:t>
            </a:r>
            <a:r>
              <a:rPr lang="ru-RU" sz="2800" dirty="0"/>
              <a:t>геологоразведочного процесса на этапы и стадии имеет целью установле­ние рациональной последовательности выполнения различных видов работ и общих принципов оценки их результатов на единой методической основе для повышения эффективности исполь­зования недр.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123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reyter V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2511772"/>
            <a:ext cx="3087295" cy="422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5422" y="29815"/>
            <a:ext cx="58767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222222"/>
                </a:solidFill>
                <a:latin typeface="Arial" panose="020B0604020202020204" pitchFamily="34" charset="0"/>
              </a:rPr>
              <a:t>Крейтер</a:t>
            </a:r>
            <a:r>
              <a:rPr lang="ru-RU" sz="2400" b="1" dirty="0">
                <a:solidFill>
                  <a:srgbClr val="222222"/>
                </a:solidFill>
                <a:latin typeface="Arial" panose="020B0604020202020204" pitchFamily="34" charset="0"/>
              </a:rPr>
              <a:t> Владимир </a:t>
            </a:r>
            <a:r>
              <a:rPr lang="ru-RU" sz="24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Михайлович - 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43944"/>
              </p:ext>
            </p:extLst>
          </p:nvPr>
        </p:nvGraphicFramePr>
        <p:xfrm>
          <a:off x="1547665" y="5301208"/>
          <a:ext cx="3960440" cy="1330973"/>
        </p:xfrm>
        <a:graphic>
          <a:graphicData uri="http://schemas.openxmlformats.org/drawingml/2006/table">
            <a:tbl>
              <a:tblPr/>
              <a:tblGrid>
                <a:gridCol w="39604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30931">
                <a:tc>
                  <a:txBody>
                    <a:bodyPr/>
                    <a:lstStyle/>
                    <a:p>
                      <a:pPr fontAlgn="t"/>
                      <a:r>
                        <a:rPr lang="ru-RU" b="1" dirty="0">
                          <a:effectLst/>
                        </a:rPr>
                        <a:t>24 октября 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 ноября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ru-RU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1897 г.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5213">
                <a:tc>
                  <a:txBody>
                    <a:bodyPr/>
                    <a:lstStyle/>
                    <a:p>
                      <a:pPr fontAlgn="t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Кузнецк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Томская губерния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Российская империя,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(ныне 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Новокузнецк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Кемеровской области)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364088" y="116632"/>
            <a:ext cx="36724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учёный-геолог, доктор геолого-минералогических наук (1940), профессор (1935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основоположников учения о поисках и разведке полезных ископаемых в СССР, создатель научной школы.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5422" y="760028"/>
            <a:ext cx="486862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Схема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последовательного ведения геологоразведочных работ впервые была предложена в 1935 г.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отражала сложившуюся к тому времени практику этих работ.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дальнейшем данная схема геологоразведочных работ с последующей детализацией и уточнениями послужила основой для разработки схем поисково-разведочных работ на конкретные типы полезных ископаемых.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Следует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отметить, что во многих странах (США, Франция, Канада и др.) используются (хотя официально и не утверждены) схемы стадийности, в основных чертах совпадающие со схемой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В.М.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Крейтера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5422" y="764704"/>
            <a:ext cx="486862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Схема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последовательного ведения геологоразведочных работ впервые была предложена в 1935 г.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отражала сложившуюся к тому времени практику этих работ.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дальнейшем данная схема геологоразведочных работ с последующей детализацией и уточнениями послужила основой для разработки схем поисково-разведочных работ на конкретные типы полезных ископаемых.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Следует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отметить, что во многих странах (США, Франция, Канада и др.) используются (хотя официально и не утверждены) схемы стадийности, в основных чертах совпадающие со схемой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В.М.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Крейтера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292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Ð°ÑÑÐ¸Ð½ÐºÐ¸ Ð¿Ð¾ Ð·Ð°Ð¿ÑÐ¾ÑÑ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56" y="13414"/>
            <a:ext cx="9148556" cy="684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u="sng" dirty="0" smtClean="0"/>
              <a:t>Принципы геологоразведки</a:t>
            </a: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4929411"/>
          </a:xfrm>
        </p:spPr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последовательных приближений (к цели)</a:t>
            </a:r>
          </a:p>
          <a:p>
            <a:pPr marL="514350" indent="-514350" algn="just">
              <a:buAutoNum type="arabicPeriod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рациональной полноты исследований</a:t>
            </a:r>
          </a:p>
          <a:p>
            <a:pPr marL="514350" indent="-514350" algn="just">
              <a:buAutoNum type="arabicPeriod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равной достоверности (равномерности) исследований</a:t>
            </a:r>
          </a:p>
          <a:p>
            <a:pPr marL="514350" indent="-514350" algn="just">
              <a:buAutoNum type="arabicPeriod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наименьших затрат средств и времени</a:t>
            </a:r>
          </a:p>
          <a:p>
            <a:pPr marL="514350" indent="-514350" algn="just">
              <a:buAutoNum type="arabicPeriod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наименьших затрат трудовых ресурсов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9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Ð°ÑÑÐ¸Ð½ÐºÐ¸ Ð¿Ð¾ Ð·Ð°Ð¿ÑÐ¾ÑÑ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00" y="0"/>
            <a:ext cx="9122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453336"/>
          </a:xfr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sz="2400" dirty="0" smtClean="0"/>
              <a:t>	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Непрерывный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процесс изучения земных недр с целью выявления месторождений нефти и газа и их подготовки к промышленному освоению условно делится на ряд этапов и стадий.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Этапы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стадии различаются по масштабу и характеру объекта изучения, по задачам и видам работ и ожидаемым результатам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цели такой дифференциации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определение рациональной последовательности решения задач различного уровня, оценка эффективности и качества работ на каждой промежуточной стадии и планирование последующих работ.</a:t>
            </a:r>
          </a:p>
          <a:p>
            <a:pPr>
              <a:buNone/>
            </a:pPr>
            <a:endParaRPr lang="ru-RU" sz="2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37476" y="3115927"/>
            <a:ext cx="2736303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558791" y="3115817"/>
            <a:ext cx="2260973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поисково-оценочный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294496" y="3115927"/>
            <a:ext cx="2493882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разведочный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3113946" y="3501009"/>
            <a:ext cx="366076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5883559" y="3501009"/>
            <a:ext cx="368420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ÐÐ°ÑÑÐ¸Ð½ÐºÐ¸ Ð¿Ð¾ Ð·Ð°Ð¿ÑÐ¾ÑÑ ÑÐ¾Ð½ Ð´Ð»Ñ Ð¿ÑÐµÐ·ÐµÐ½ÑÐ°ÑÐ¸Ð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Суть стадийности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геологоразведочных работ состоит в том, что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начало каждой стадии находится в зависимости от результатов предыдущей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стадии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ten\Desktop\2-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510" y="1477685"/>
            <a:ext cx="4576979" cy="5380315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698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ÐÐ°ÑÑÐ¸Ð½ÐºÐ¸ Ð¿Ð¾ Ð·Ð°Ð¿ÑÐ¾ÑÑ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" y="0"/>
            <a:ext cx="9122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и запасы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2" y="820278"/>
            <a:ext cx="8784976" cy="521744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со степенью геологической изученности и степени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промышленному освоению все концентрированные скопления УВ в недрах подразделяются на две группы: запасы и ресурсы.</a:t>
            </a:r>
          </a:p>
          <a:p>
            <a:pPr marL="0" indent="0" algn="just">
              <a:buNone/>
            </a:pP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количество УВ, находящихся в НГБ, НГП, НГО,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НГР,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перспективных участках и НГК в виде скоплений нефти, газа и конденсата, величина которых доступна для оценки и объективного прогноза их величины на основании геологических данных, результатов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разработки открытых месторождений.</a:t>
            </a:r>
          </a:p>
          <a:p>
            <a:pPr marL="0" indent="0">
              <a:buNone/>
            </a:pP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количество нефти, газа и конденсата и содержащихся в них компонентов, заключенных в открытых месторождениях и подсчитанных по результатам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геологоразведочных работ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разработки.</a:t>
            </a: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307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ÐÐ°ÑÑÐ¸Ð½ÐºÐ¸ Ð¿Ð¾ Ð·Ð°Ð¿ÑÐ¾ÑÑ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72" y="20186"/>
            <a:ext cx="9214165" cy="683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59046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063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ÐÐ°ÑÑÐ¸Ð½ÐºÐ¸ Ð¿Ð¾ Ð·Ð°Ð¿ÑÐ¾ÑÑ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019" y="0"/>
            <a:ext cx="9229112" cy="684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этап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2312" y="776440"/>
            <a:ext cx="90116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изучение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основных закономерностей геологического строения слабо исследованных осадочных бассейнов и их участков, а также отдельных литолого-стратиграфических комплексов, оценка перспектив их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нефтегазоносности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определение первоочередных районов и литолого-стратиграфических комплексов для постановки поисковых работ на нефть и газ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</a:t>
            </a:r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8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нефтегазоносности</a:t>
            </a:r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СТАДИИ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нефтегазоносности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нефтегазонакопления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проводится до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 пор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пока существуют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благоприятные предпосылки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обнаружения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новых перспективных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комплексов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неосвоенных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глубинах 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нефтегазонакопления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слабоизученных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419872" y="3284984"/>
            <a:ext cx="546360" cy="14988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985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ÐÐ°ÑÑÐ¸Ð½ÐºÐ¸ Ð¿Ð¾ Ð·Ð°Ð¿ÑÐ¾ÑÑ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36"/>
            <a:ext cx="9229112" cy="684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этап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РАБОТ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осадочные бассейны и их части.</a:t>
            </a:r>
          </a:p>
          <a:p>
            <a:pPr marL="0" indent="0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Геологические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Выявление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литолого-стратиграфических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комплексов, структурных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этажей, ярусов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структурно-фациальных зон,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характера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этапов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геотектонического развития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тектоническое районирование.</a:t>
            </a:r>
          </a:p>
          <a:p>
            <a:pPr marL="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i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Нефтегеологические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Выделение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нефтегазоперспективных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(резервуаров)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зон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возможного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нефтегазонакопления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нефтегазогеологическое районирование.</a:t>
            </a:r>
          </a:p>
          <a:p>
            <a:pPr marL="0" indent="0" algn="just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Прогнозные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Качественная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количественная оценка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нефтегазоносности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Производственные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Выбор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направлений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первоочередных объектов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дальнейших исследований.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618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рогноз </a:t>
            </a:r>
            <a:r>
              <a:rPr lang="ru-RU" sz="28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нефтегазоносности</a:t>
            </a:r>
            <a:r>
              <a:rPr lang="ru-RU" u="sng" dirty="0" smtClean="0"/>
              <a:t/>
            </a:r>
            <a:br>
              <a:rPr lang="ru-RU" u="sng" dirty="0" smtClean="0"/>
            </a:br>
            <a:endParaRPr lang="ru-RU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		</a:t>
            </a:r>
            <a:endParaRPr lang="ru-RU" sz="2400" dirty="0"/>
          </a:p>
          <a:p>
            <a:pPr>
              <a:buNone/>
            </a:pPr>
            <a:r>
              <a:rPr lang="ru-RU" sz="1600" b="1" dirty="0"/>
              <a:t>Схема стадийности </a:t>
            </a:r>
            <a:r>
              <a:rPr lang="ru-RU" sz="1600" b="1" dirty="0" err="1"/>
              <a:t>геолого-разведочных</a:t>
            </a:r>
            <a:r>
              <a:rPr lang="ru-RU" sz="1600" b="1" dirty="0"/>
              <a:t> работ на нефть и </a:t>
            </a:r>
            <a:r>
              <a:rPr lang="ru-RU" sz="1600" b="1" dirty="0" smtClean="0"/>
              <a:t>газ</a:t>
            </a:r>
            <a:endParaRPr lang="en-US" sz="1600" b="1" dirty="0" smtClean="0"/>
          </a:p>
          <a:p>
            <a:pPr>
              <a:buNone/>
            </a:pPr>
            <a:endParaRPr lang="ru-RU" sz="1600" dirty="0"/>
          </a:p>
          <a:p>
            <a:pPr>
              <a:buNone/>
            </a:pPr>
            <a:endParaRPr lang="ru-RU" sz="1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517502"/>
              </p:ext>
            </p:extLst>
          </p:nvPr>
        </p:nvGraphicFramePr>
        <p:xfrm>
          <a:off x="0" y="908721"/>
          <a:ext cx="9144000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604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636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485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Стадия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Объекты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изучения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Основные задачи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Итоговая оценка ресурсов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2407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Прогноз</a:t>
                      </a:r>
                    </a:p>
                    <a:p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нефтегазоносности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Осадочные бассейны и их части</a:t>
                      </a:r>
                    </a:p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1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. Выявление литолого-стратиграфических комплексов, структурных этажей, ярусов и структурно-фациальных зон, определение характера основных этапов геотектонического развития, тектоническое районирование.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br>
                        <a:rPr lang="ru-RU" sz="16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 Выделение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нефтегазоперспективных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комплексов (резервуаров) и зон возможного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нефтегазонакопления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, нефтегазогеологическое районирование.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br>
                        <a:rPr lang="ru-RU" sz="16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3. Качественная и количественная оценка перспектив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нефтегазоносности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br>
                        <a:rPr lang="ru-RU" sz="16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4. Выбор основных направлений и первоочередных объектов дальнейших исследований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Д2,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частично Д1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418058"/>
          </a:xfrm>
        </p:spPr>
        <p:txBody>
          <a:bodyPr>
            <a:noAutofit/>
          </a:bodyPr>
          <a:lstStyle/>
          <a:p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зон </a:t>
            </a:r>
            <a:r>
              <a:rPr lang="ru-RU" sz="2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нефтегазонакопления</a:t>
            </a:r>
            <a:endParaRPr lang="ru-RU" sz="2800" u="sng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2272928"/>
              </p:ext>
            </p:extLst>
          </p:nvPr>
        </p:nvGraphicFramePr>
        <p:xfrm>
          <a:off x="1" y="508288"/>
          <a:ext cx="9143999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24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877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036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353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Стадия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Объекты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изучения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Основные задачи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Итоговая оценка ресурсов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6479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Оценка зон </a:t>
                      </a:r>
                      <a:r>
                        <a:rPr lang="ru-RU" sz="1400" dirty="0" err="1" smtClean="0"/>
                        <a:t>нефтегазонакопления</a:t>
                      </a:r>
                      <a:endParaRPr lang="ru-RU" sz="1400" dirty="0" smtClean="0"/>
                    </a:p>
                    <a:p>
                      <a:pPr algn="just"/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err="1" smtClean="0"/>
                        <a:t>Нефтегазоперспективные</a:t>
                      </a:r>
                      <a:r>
                        <a:rPr lang="ru-RU" sz="1400" dirty="0" smtClean="0"/>
                        <a:t> зоны и зоны </a:t>
                      </a:r>
                      <a:r>
                        <a:rPr lang="ru-RU" sz="1400" dirty="0" err="1" smtClean="0"/>
                        <a:t>нефтегазонакопления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1. </a:t>
                      </a:r>
                      <a:r>
                        <a:rPr lang="ru-RU" sz="1600" dirty="0" smtClean="0"/>
                        <a:t>Выявление субрегиональных и зональных структурных соотношений между различными </a:t>
                      </a:r>
                      <a:r>
                        <a:rPr lang="ru-RU" sz="1600" dirty="0" err="1" smtClean="0"/>
                        <a:t>нефтегазоперспективными</a:t>
                      </a:r>
                      <a:r>
                        <a:rPr lang="ru-RU" sz="1600" dirty="0" smtClean="0"/>
                        <a:t> и литолого-стратиграфическими комплексами, основных закономерностей распределения свойств пород-коллекторов и </a:t>
                      </a:r>
                      <a:r>
                        <a:rPr lang="ru-RU" sz="1600" dirty="0" err="1" smtClean="0"/>
                        <a:t>флюидоупоров</a:t>
                      </a:r>
                      <a:r>
                        <a:rPr lang="ru-RU" sz="1600" dirty="0" smtClean="0"/>
                        <a:t> и изменения их свойств.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2.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Выделение наиболее крупных ловушек и уточнение нефтегазогеологического районирования.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3.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Количественная оценка перспектив </a:t>
                      </a:r>
                      <a:r>
                        <a:rPr lang="ru-RU" sz="1600" dirty="0" err="1" smtClean="0"/>
                        <a:t>нефтегазоносности</a:t>
                      </a:r>
                      <a:r>
                        <a:rPr lang="ru-RU" sz="1600" dirty="0" smtClean="0"/>
                        <a:t>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4.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Выбор районов и установление очередности проведения на них поисковых работ</a:t>
                      </a:r>
                    </a:p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Д1, </a:t>
                      </a:r>
                    </a:p>
                    <a:p>
                      <a:r>
                        <a:rPr lang="ru-RU" sz="1400" dirty="0" smtClean="0"/>
                        <a:t>частично Д2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ÐÐ°ÑÑÐ¸Ð½ÐºÐ¸ Ð¿Ð¾ Ð·Ð°Ð¿ÑÐ¾ÑÑ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8686800" cy="6336704"/>
          </a:xfr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endParaRPr lang="ru-RU" sz="2400" dirty="0"/>
          </a:p>
          <a:p>
            <a:pPr algn="just">
              <a:buNone/>
            </a:pPr>
            <a:r>
              <a:rPr lang="ru-RU" sz="2600" dirty="0"/>
              <a:t>	</a:t>
            </a:r>
            <a:r>
              <a:rPr lang="ru-RU" sz="2600" dirty="0" smtClean="0"/>
              <a:t>	</a:t>
            </a: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Региональный этап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изучения недр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предшествует поисковому этапу и проводится до тех пор, пока существуют благоприятные предпосылки для обнаружения новых перспективных комплексов на неосвоенных глубинах и зон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нефтегазонакопления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слабоизученных районах. 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пределах нефтегазоносных районов региональные работы могут проводиться одновременно с поисково-оценочными и разведочными работами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По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результатам региональных работ проводят конкурсы или аукционы на право пользования недрами по лицензиям на геологическое изучение или совмещенным лицензиям.</a:t>
            </a:r>
          </a:p>
          <a:p>
            <a:pPr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Объектами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лицензирования могут быть перспективные нефтегазоносные районы и выявленные объекты.</a:t>
            </a:r>
          </a:p>
          <a:p>
            <a:pPr algn="just">
              <a:buNone/>
            </a:pPr>
            <a:endParaRPr lang="ru-RU" sz="28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Поисково-оценочный этап</a:t>
            </a:r>
            <a:endParaRPr lang="ru-RU" sz="2800" u="sng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445624" cy="5289451"/>
          </a:xfr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		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поисково-оценочного этапа -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обнаружение новых месторождений нефти и газа или новых залежей на ранее открытых месторождениях и оценка их промышленной значимости.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Геологоразведочные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работы на данном этапе проводятся по лицензии на геологическое изучение недр, удостоверяющей право на ведение поисков и оценки месторождений (залежей), или по совмещенной лицензии, включающей несколько видов пользования недрами (поиски, разведка, добыча).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48680"/>
            <a:ext cx="8507288" cy="5577483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400" dirty="0" smtClean="0"/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Типовой комплекс работ поисково-оценочного этапа включает: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дешифрирование материалов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аэрофото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и космических съемок локального и детального уровней генерализации; 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структурно - геологическую (структурно - геоморфологическую съемки); </a:t>
            </a:r>
          </a:p>
          <a:p>
            <a:pPr lvl="0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гравиразведку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магниторазведку и электроразведку; 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сейсморазведку по системе взаимоувязанных профилей; 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бурение структурных скважин; 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специальные работы и исследования по прогнозу геологического разреза и прямым поискам. </a:t>
            </a:r>
          </a:p>
          <a:p>
            <a:pPr lvl="1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	Поисково-оценочный этап разделяется на стадию выявления и подготовки объектов к поисковому бурению и стадию поиска и оценки месторождений (залежей).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00" y="0"/>
            <a:ext cx="9252520" cy="1143000"/>
          </a:xfrm>
        </p:spPr>
        <p:txBody>
          <a:bodyPr>
            <a:normAutofit fontScale="90000"/>
          </a:bodyPr>
          <a:lstStyle/>
          <a:p>
            <a:r>
              <a:rPr lang="ru-RU" sz="3100" b="1" u="sng" dirty="0">
                <a:solidFill>
                  <a:srgbClr val="FF0000"/>
                </a:solidFill>
              </a:rPr>
              <a:t>Выявление и подготовка объектов к поисковому бурению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579273"/>
              </p:ext>
            </p:extLst>
          </p:nvPr>
        </p:nvGraphicFramePr>
        <p:xfrm>
          <a:off x="0" y="772288"/>
          <a:ext cx="9144000" cy="6099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6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843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636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84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Стадия</a:t>
                      </a:r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Объекты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изучения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Основные задачи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Итоговая оценка ресурсов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105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Выявление и подготовка объектов к поисковому бурению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Районы с установленной или возможной </a:t>
                      </a:r>
                      <a:r>
                        <a:rPr lang="ru-RU" dirty="0" err="1" smtClean="0"/>
                        <a:t>нефтегазоносностью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Выявленные ловушки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 Выявление условий залегания и других геолого-геофизических свойств нефтегазоносных и </a:t>
                      </a:r>
                      <a:r>
                        <a:rPr lang="ru-RU" sz="1600" dirty="0" err="1" smtClean="0"/>
                        <a:t>нефтегазоперспективных</a:t>
                      </a:r>
                      <a:r>
                        <a:rPr lang="ru-RU" sz="1600" dirty="0" smtClean="0"/>
                        <a:t> комплексов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2 Выявление перспективных ловушек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3. Детализация выявленных перспективных ловушек, позволяющая прогнозировать пространственное положение залежей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4 Количественная оценка ресурсов на объектах, подготовленных к поисковому бурению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5 Выбор объектов и определение очередности их ввода в поисковое бурение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Локализованные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Д0, Д1, частично Д2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794304" cy="1008112"/>
          </a:xfrm>
        </p:spPr>
        <p:txBody>
          <a:bodyPr>
            <a:noAutofit/>
          </a:bodyPr>
          <a:lstStyle/>
          <a:p>
            <a:r>
              <a:rPr lang="ru-RU" sz="2800" b="1" u="sng" dirty="0">
                <a:solidFill>
                  <a:srgbClr val="FF0000"/>
                </a:solidFill>
              </a:rPr>
              <a:t>Поиск и </a:t>
            </a:r>
            <a:r>
              <a:rPr lang="ru-RU" sz="2800" b="1" u="sng" dirty="0" smtClean="0">
                <a:solidFill>
                  <a:srgbClr val="FF0000"/>
                </a:solidFill>
              </a:rPr>
              <a:t>оценка месторождений (залежей</a:t>
            </a:r>
            <a:r>
              <a:rPr lang="ru-RU" sz="2800" b="1" u="sng" dirty="0">
                <a:solidFill>
                  <a:srgbClr val="FF0000"/>
                </a:solidFill>
              </a:rPr>
              <a:t>)</a:t>
            </a:r>
            <a:br>
              <a:rPr lang="ru-RU" sz="2800" b="1" u="sng" dirty="0">
                <a:solidFill>
                  <a:srgbClr val="FF0000"/>
                </a:solidFill>
              </a:rPr>
            </a:br>
            <a:endParaRPr lang="ru-RU" sz="2800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3676587"/>
              </p:ext>
            </p:extLst>
          </p:nvPr>
        </p:nvGraphicFramePr>
        <p:xfrm>
          <a:off x="0" y="548680"/>
          <a:ext cx="9144000" cy="604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8884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831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901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Стадия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Объекты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изучения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Основные задачи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Итоговая оценка ресурсов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52282">
                <a:tc>
                  <a:txBody>
                    <a:bodyPr/>
                    <a:lstStyle/>
                    <a:p>
                      <a:r>
                        <a:rPr lang="ru-RU" dirty="0" smtClean="0"/>
                        <a:t>Поиск и оценка</a:t>
                      </a:r>
                    </a:p>
                    <a:p>
                      <a:r>
                        <a:rPr lang="ru-RU" dirty="0" smtClean="0"/>
                        <a:t>месторождений</a:t>
                      </a:r>
                    </a:p>
                    <a:p>
                      <a:r>
                        <a:rPr lang="ru-RU" dirty="0" smtClean="0"/>
                        <a:t>(залежей)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Подготовленные ловушки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Открытые</a:t>
                      </a:r>
                    </a:p>
                    <a:p>
                      <a:r>
                        <a:rPr lang="ru-RU" dirty="0" smtClean="0"/>
                        <a:t>месторождения (залежи)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1. </a:t>
                      </a:r>
                      <a:r>
                        <a:rPr lang="ru-RU" sz="1600" dirty="0" smtClean="0"/>
                        <a:t>Выявление в разрезе нефтегазоносных и перспективных комплексов коллекторов и покрышек и определение их геолого-геофизических свойств (параметров)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2 Выделение, опробование и испытание </a:t>
                      </a:r>
                      <a:r>
                        <a:rPr lang="ru-RU" sz="1600" dirty="0" err="1" smtClean="0"/>
                        <a:t>нефтегазоперспективных</a:t>
                      </a:r>
                      <a:r>
                        <a:rPr lang="ru-RU" sz="1600" dirty="0" smtClean="0"/>
                        <a:t> пластов и горизонтов, получение промышленных притоков нефти и газа и установление свойств флюидов и фильтрационно-емкостных характеристик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3. Выбор объектов для проведения </a:t>
                      </a:r>
                      <a:r>
                        <a:rPr lang="ru-RU" sz="1600" dirty="0" err="1" smtClean="0"/>
                        <a:t>детализационных</a:t>
                      </a:r>
                      <a:r>
                        <a:rPr lang="ru-RU" sz="1600" dirty="0" smtClean="0"/>
                        <a:t> геофизических и оценочных работ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4 Установление основных характеристик месторождений (залежей) </a:t>
                      </a:r>
                      <a:br>
                        <a:rPr lang="ru-RU" sz="1600" dirty="0" smtClean="0"/>
                      </a:br>
                      <a:r>
                        <a:rPr lang="ru-RU" sz="1600" i="1" dirty="0" smtClean="0"/>
                        <a:t>5</a:t>
                      </a:r>
                      <a:r>
                        <a:rPr lang="ru-RU" sz="1600" dirty="0" smtClean="0"/>
                        <a:t> Подсчет запасов месторождений (залежей)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6 Выбор объектов и этажей разведки</a:t>
                      </a:r>
                    </a:p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С2,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частично С1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		</a:t>
            </a:r>
            <a:endParaRPr lang="ru-RU" sz="2400" dirty="0" smtClean="0"/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Стадия поиска и оценки месторождений (залежей) считается завершенной, если степень изученности позволяет подсчитать запасы по категориям C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C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провести оценку промышленной значимости месторождений (залежей). </a:t>
            </a:r>
          </a:p>
          <a:p>
            <a:pPr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Соотношение запасов категорий C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C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достигаемое по завершению стадии оценки, должно обеспечивать достоверное определение масштаба (класса крупности) оцениваемой залежи.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ряде случаев на мелких объектах простого строения задачи оценки месторождения решаются по результатам поискового бурения.</a:t>
            </a:r>
          </a:p>
          <a:p>
            <a:pPr algn="just"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РАЗВЕДОЧНЫЙ ЭТАП</a:t>
            </a:r>
            <a:endParaRPr lang="ru-RU" sz="28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517632" cy="5217443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 smtClean="0"/>
              <a:t>		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разведочного этапа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изучение характеристик месторождений (залежей), обеспечивающее составление технологической схемы месторождения нефти или проекта опытно-промышленной эксплуатации месторождений газа. 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В соответствии с задачами разведочно-эксплуатационного этапа выделяются стадия разведки и опытно-промышленной эксплуатации и стадия эксплуатационной разведки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доизучение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процессе разработки).</a:t>
            </a:r>
          </a:p>
          <a:p>
            <a:pPr algn="just"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Стадия </a:t>
            </a:r>
            <a:r>
              <a:rPr lang="ru-RU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разведки и опытно-промышленной эксплуатации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1168049"/>
              </p:ext>
            </p:extLst>
          </p:nvPr>
        </p:nvGraphicFramePr>
        <p:xfrm>
          <a:off x="179512" y="1609164"/>
          <a:ext cx="8507288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8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56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545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117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Стадия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Объекты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изучения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Основные задачи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Итоговая оценка ресурсов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4083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Разведка и опытно-промышленная эксплуатация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Промышленные месторождения (залежи)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 </a:t>
                      </a:r>
                      <a:r>
                        <a:rPr lang="ru-RU" sz="1600" dirty="0" smtClean="0"/>
                        <a:t>Определение очередности проведения опытно-промышленной эксплуатации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2 Опытно-промышленная эксплуатация для получения данных и параметров для составления технологической схемы разработки месторождений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3 Перевод запасов категории </a:t>
                      </a:r>
                      <a:r>
                        <a:rPr lang="ru-RU" sz="1600" i="0" dirty="0" smtClean="0"/>
                        <a:t>С2</a:t>
                      </a:r>
                      <a:r>
                        <a:rPr lang="ru-RU" sz="1600" dirty="0" smtClean="0"/>
                        <a:t> в категорию С1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В, С1, частично С2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589038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Стадия </a:t>
            </a:r>
            <a:r>
              <a:rPr lang="ru-RU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эксплуатационной разведки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13560"/>
              </p:ext>
            </p:extLst>
          </p:nvPr>
        </p:nvGraphicFramePr>
        <p:xfrm>
          <a:off x="228600" y="985403"/>
          <a:ext cx="8686800" cy="4423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6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123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3853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081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Стадия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Объекты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изучения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Основные задачи</a:t>
                      </a:r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Итоговая оценка ресурсов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3441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Эксплуатационная разведка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Разрабатываемые месторождения (залежи)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1. </a:t>
                      </a:r>
                      <a:r>
                        <a:rPr lang="ru-RU" sz="1600" dirty="0" err="1" smtClean="0"/>
                        <a:t>Доразведка</a:t>
                      </a:r>
                      <a:r>
                        <a:rPr lang="ru-RU" sz="1600" dirty="0" smtClean="0"/>
                        <a:t> разрабатываемых объектов (залежей)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2. Разведка второстепенных горизонтов, куполов, блоков, участков месторождений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3. Подготовка запасов более высоких категорий, их уточнение и дифференциации применительно к методам повышения коэффициента извлечения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4. Перевод запасов категории С1 в категории А и В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А, В, частично С1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28600" y="591901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стадии эксплуатационной разведки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исходных данных для уточнения технологической схемы или составления проекта разработки.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435280" cy="5649491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процессе разведки решаются следующие вопросы: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уточнение положения контактов газ - нефть - вода и контуров залежей; </a:t>
            </a:r>
          </a:p>
          <a:p>
            <a:pPr lvl="1"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уточнение дебитов нефти, газа, конденсата, воды, установление пластового давления, давления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насыщения и коэффициентов продуктивности скважин; </a:t>
            </a:r>
          </a:p>
          <a:p>
            <a:pPr lvl="1"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исследование гидродинамической связи залежей с законтурной областью; </a:t>
            </a:r>
          </a:p>
          <a:p>
            <a:pPr lvl="1"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уточнение изменчивости емкостно-фильтрационных характеристик коллекторов; </a:t>
            </a:r>
          </a:p>
          <a:p>
            <a:pPr lvl="1"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уточнение изменчивости физико-химических свойств флюидов по площади и разрезу залежи;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    -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изучение характеристик продуктивных пластов,   определяющих выбор методов воздействия на залежь и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призабойную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зону с целью повышения коэффициентов извлечения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>
              <a:buNone/>
            </a:pPr>
            <a:r>
              <a:rPr lang="ru-RU" dirty="0" smtClean="0"/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Этап разведки месторождения (залежи) завершается получением информации, достаточной для составления технологической схемы разработки месторождения (залежи) нефти или проекта опытно - промышленной эксплуатации месторождений (залежи) газа.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По результатам работ на этапе разведки приводится систематизация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геолого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геофизических материалов и составляются: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отчет по подсчету запасов нефти, конденсата, природного газа и попутных компонентов;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технике - экономическое обоснование величин коэффициентов извлечения нефти и конденсата.</a:t>
            </a:r>
            <a:r>
              <a:rPr lang="ru-RU" dirty="0" smtClean="0"/>
              <a:t> </a:t>
            </a:r>
            <a:endParaRPr lang="ru-RU" sz="4000" dirty="0" smtClean="0"/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9036496" cy="6264696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	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Решение задач некоторых стадий можно совмещать. Так, на стадии региональных исследований на отдельных площадях могут проводиться поисковые работы.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В районах активного ведения поисковых и разведочных работ региональные исследования могут возобновляться для изучения принципиально новых типов залежей с применением более совершенных технических средств.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Поиски и разведка могут совмещаться при ведении работ на конкретной площади. После открытия одной из залежей поиски могут продолжаться в других продуктивных горизонтах. 	После введения в эксплуатацию одной из залежей разведочные и даже поисковые работы могут проводиться на других залежах данного месторождения. Главное при этом - сохранение четкой последовательности выполняемых исследований. Нарушение такой последовательности приводи</a:t>
            </a:r>
            <a:r>
              <a:rPr lang="ru-RU" sz="2400" dirty="0" smtClean="0"/>
              <a:t>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снижению эффективности поисково-разведочных работ.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Типовой комплекс работ включает:</a:t>
            </a:r>
          </a:p>
          <a:p>
            <a:pPr algn="just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- бурение разведочных, а в ряде случаев и опережающих эксплуатационных скважин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переинтерпретацию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геолого-геофизических материалов с учетом данных по пробуренным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скважинам;</a:t>
            </a:r>
          </a:p>
          <a:p>
            <a:pPr lvl="0" algn="just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-проведение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детализационных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геолого-геофизических работ на площади и в скважинах; </a:t>
            </a:r>
          </a:p>
          <a:p>
            <a:pPr lvl="0" algn="just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-проведение пробной эксплуатации залежи.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endParaRPr lang="ru-RU" sz="1400" dirty="0" smtClean="0"/>
          </a:p>
          <a:p>
            <a:endParaRPr lang="ru-RU" sz="1400" dirty="0" smtClean="0"/>
          </a:p>
          <a:p>
            <a:endParaRPr lang="ru-RU" sz="4100" dirty="0" smtClean="0"/>
          </a:p>
          <a:p>
            <a:pPr algn="just">
              <a:buNone/>
            </a:pPr>
            <a:r>
              <a:rPr lang="ru-RU" sz="4100" b="1" dirty="0" smtClean="0"/>
              <a:t>		</a:t>
            </a:r>
            <a:r>
              <a:rPr lang="ru-RU" sz="4100" dirty="0" smtClean="0">
                <a:latin typeface="Times New Roman" pitchFamily="18" charset="0"/>
                <a:cs typeface="Times New Roman" pitchFamily="18" charset="0"/>
              </a:rPr>
              <a:t>В процессе выполнения работ решаются следующие основные задачи:</a:t>
            </a:r>
          </a:p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уточнение модели строения пластов (горизонтов) объекта;</a:t>
            </a:r>
          </a:p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уточнение положения контактов газ - нефть - вода;</a:t>
            </a:r>
          </a:p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уточнение параметров изменчивости фильтрационно-емкостных характеристик пластов-коллекторов по площади и разрезу;</a:t>
            </a:r>
          </a:p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уточнение изменчивости физико-химических свойств флюидов;</a:t>
            </a:r>
          </a:p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уточнение величины и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категорийности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запасов;</a:t>
            </a:r>
          </a:p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разведка второстепенных горизонтов, куполов, блоков, участков месторождений:</a:t>
            </a:r>
          </a:p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перевод запасов категории C</a:t>
            </a:r>
            <a:r>
              <a:rPr lang="ru-RU" sz="3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в категорию В. а категории В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категорию А, дифференциация их применительно к методам извлечения.</a:t>
            </a:r>
          </a:p>
          <a:p>
            <a:pPr algn="just"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		По результатам работ на данной стадии составляется отчет о проведенных работах с уточнением величины извлекаемых запасов нефти, газа и конденсата и корректировкой технологических параметров разработки.</a:t>
            </a:r>
          </a:p>
          <a:p>
            <a:pPr>
              <a:buNone/>
            </a:pPr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1453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612</TotalTime>
  <Words>557</Words>
  <Application>Microsoft Office PowerPoint</Application>
  <PresentationFormat>Экран (4:3)</PresentationFormat>
  <Paragraphs>204</Paragraphs>
  <Slides>27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Тема Office</vt:lpstr>
      <vt:lpstr>Лекция 7.</vt:lpstr>
      <vt:lpstr>Презентация PowerPoint</vt:lpstr>
      <vt:lpstr>Презентация PowerPoint</vt:lpstr>
      <vt:lpstr>Принципы геологоразведки</vt:lpstr>
      <vt:lpstr>Презентация PowerPoint</vt:lpstr>
      <vt:lpstr>Суть стадийности геологоразведочных работ состоит в том, что начало каждой стадии находится в зависимости от результатов предыдущей стадии</vt:lpstr>
      <vt:lpstr>Ресурсы и запасы</vt:lpstr>
      <vt:lpstr>Презентация PowerPoint</vt:lpstr>
      <vt:lpstr>Региональный этап</vt:lpstr>
      <vt:lpstr>Региональный этап</vt:lpstr>
      <vt:lpstr>Прогноз нефтегазоносности </vt:lpstr>
      <vt:lpstr>Оценка зон нефтегазонакопления</vt:lpstr>
      <vt:lpstr>Презентация PowerPoint</vt:lpstr>
      <vt:lpstr>Поисково-оценочный этап</vt:lpstr>
      <vt:lpstr>Презентация PowerPoint</vt:lpstr>
      <vt:lpstr>Выявление и подготовка объектов к поисковому бурению </vt:lpstr>
      <vt:lpstr>Поиск и оценка месторождений (залежей) </vt:lpstr>
      <vt:lpstr>Презентация PowerPoint</vt:lpstr>
      <vt:lpstr>РАЗВЕДОЧНЫЙ ЭТАП</vt:lpstr>
      <vt:lpstr>Стадия разведки и опытно-промышленной эксплуатации</vt:lpstr>
      <vt:lpstr>Стадия эксплуатационной разведки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ТПУ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tentg</dc:creator>
  <cp:lastModifiedBy>Тен Татьяна Георгиевна</cp:lastModifiedBy>
  <cp:revision>71</cp:revision>
  <dcterms:created xsi:type="dcterms:W3CDTF">2012-02-07T08:38:57Z</dcterms:created>
  <dcterms:modified xsi:type="dcterms:W3CDTF">2022-06-09T09:16:40Z</dcterms:modified>
</cp:coreProperties>
</file>