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6"/>
  </p:notesMasterIdLst>
  <p:sldIdLst>
    <p:sldId id="268" r:id="rId2"/>
    <p:sldId id="257" r:id="rId3"/>
    <p:sldId id="258" r:id="rId4"/>
    <p:sldId id="270" r:id="rId5"/>
    <p:sldId id="259" r:id="rId6"/>
    <p:sldId id="279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61" r:id="rId15"/>
    <p:sldId id="260" r:id="rId16"/>
    <p:sldId id="262" r:id="rId17"/>
    <p:sldId id="263" r:id="rId18"/>
    <p:sldId id="264" r:id="rId19"/>
    <p:sldId id="266" r:id="rId20"/>
    <p:sldId id="265" r:id="rId21"/>
    <p:sldId id="267" r:id="rId22"/>
    <p:sldId id="269" r:id="rId23"/>
    <p:sldId id="256" r:id="rId24"/>
    <p:sldId id="271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9838" autoAdjust="0"/>
  </p:normalViewPr>
  <p:slideViewPr>
    <p:cSldViewPr snapToGrid="0">
      <p:cViewPr varScale="1">
        <p:scale>
          <a:sx n="97" d="100"/>
          <a:sy n="97" d="100"/>
        </p:scale>
        <p:origin x="10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904A63-3DCD-43A3-B948-CD74BD28F58A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B93C8-FFC9-4B9E-9559-87EC5B6D26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477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B93C8-FFC9-4B9E-9559-87EC5B6D265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109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B93C8-FFC9-4B9E-9559-87EC5B6D265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663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B93C8-FFC9-4B9E-9559-87EC5B6D265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927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5B5C9FF-6F08-47BD-B47D-9E59820DFCD2}" type="slidenum">
              <a:rPr lang="ru-RU" altLang="ru-RU"/>
              <a:pPr eaLnBrk="1" hangingPunct="1"/>
              <a:t>6</a:t>
            </a:fld>
            <a:endParaRPr lang="ru-RU" altLang="ru-RU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441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3F45EDE-FE07-4040-A103-D1E92B44E44B}" type="slidenum">
              <a:rPr lang="ru-RU" altLang="ru-RU"/>
              <a:pPr eaLnBrk="1" hangingPunct="1"/>
              <a:t>7</a:t>
            </a:fld>
            <a:endParaRPr lang="ru-RU" altLang="ru-RU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15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C860008-CE60-43F7-B298-DED390DB61B9}" type="slidenum">
              <a:rPr lang="ru-RU" altLang="ru-RU"/>
              <a:pPr eaLnBrk="1" hangingPunct="1"/>
              <a:t>8</a:t>
            </a:fld>
            <a:endParaRPr lang="ru-RU" altLang="ru-RU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46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FA2679A-3F37-446B-A196-1B1427ACE50C}" type="slidenum">
              <a:rPr lang="ru-RU" altLang="ru-RU"/>
              <a:pPr eaLnBrk="1" hangingPunct="1"/>
              <a:t>9</a:t>
            </a:fld>
            <a:endParaRPr lang="ru-RU" altLang="ru-RU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8510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2722B88-B44B-4B7B-8417-0777EE53F547}" type="slidenum">
              <a:rPr lang="ru-RU" altLang="ru-RU"/>
              <a:pPr eaLnBrk="1" hangingPunct="1"/>
              <a:t>10</a:t>
            </a:fld>
            <a:endParaRPr lang="ru-RU" altLang="ru-RU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487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D844097-2ED8-4E66-BD0B-4A80C28FCE45}" type="slidenum">
              <a:rPr lang="ru-RU" altLang="ru-RU"/>
              <a:pPr eaLnBrk="1" hangingPunct="1"/>
              <a:t>11</a:t>
            </a:fld>
            <a:endParaRPr lang="ru-RU" altLang="ru-RU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300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D451F87-7C58-44FA-911E-AE38C1AFE399}" type="slidenum">
              <a:rPr lang="ru-RU" altLang="ru-RU"/>
              <a:pPr eaLnBrk="1" hangingPunct="1"/>
              <a:t>12</a:t>
            </a:fld>
            <a:endParaRPr lang="ru-RU" altLang="ru-RU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038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E36B9D8-D2B2-44D5-8981-9B71214A9081}" type="slidenum">
              <a:rPr lang="ru-RU" altLang="ru-RU"/>
              <a:pPr eaLnBrk="1" hangingPunct="1"/>
              <a:t>13</a:t>
            </a:fld>
            <a:endParaRPr lang="ru-RU" altLang="ru-RU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9123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Системно-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литмологические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исследования основываются на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послойном описании разреза, поэтому при использовании ГИС за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породный слой принимается тело с более и менее однородной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промыслово-геофизической характеристикой. Выделение слоев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различного литологического состава по ГИС базируется на выявлении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связи физических свойств с их составом и отражением на различного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рода каротажных диаграммах.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B93C8-FFC9-4B9E-9559-87EC5B6D265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7740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этой толще в качестве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маркирующих горизонтов разного уровня выделяются сверху вниз: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аргиллиты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баженовской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свиты, породы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барабинской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пачки, угольный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пласт У1, глины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нижневасюганской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подсвиты и угольный пласт У2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B93C8-FFC9-4B9E-9559-87EC5B6D265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391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3657-C825-4D38-8534-B341DBFFBFA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7C83-3010-424A-8DD8-95E642E05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089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3657-C825-4D38-8534-B341DBFFBFA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7C83-3010-424A-8DD8-95E642E05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41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3657-C825-4D38-8534-B341DBFFBFA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7C83-3010-424A-8DD8-95E642E05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612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3657-C825-4D38-8534-B341DBFFBFA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7C83-3010-424A-8DD8-95E642E05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18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3657-C825-4D38-8534-B341DBFFBFA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7C83-3010-424A-8DD8-95E642E05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410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3657-C825-4D38-8534-B341DBFFBFA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7C83-3010-424A-8DD8-95E642E05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36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3657-C825-4D38-8534-B341DBFFBFA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7C83-3010-424A-8DD8-95E642E05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247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3657-C825-4D38-8534-B341DBFFBFA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7C83-3010-424A-8DD8-95E642E05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715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3657-C825-4D38-8534-B341DBFFBFA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7C83-3010-424A-8DD8-95E642E05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283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3657-C825-4D38-8534-B341DBFFBFA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7C83-3010-424A-8DD8-95E642E05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655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3657-C825-4D38-8534-B341DBFFBFA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7C83-3010-424A-8DD8-95E642E05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631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3657-C825-4D38-8534-B341DBFFBFA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7C83-3010-424A-8DD8-95E642E05314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014290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3657-C825-4D38-8534-B341DBFFBFA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7C83-3010-424A-8DD8-95E642E05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64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3657-C825-4D38-8534-B341DBFFBFA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7C83-3010-424A-8DD8-95E642E05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415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3657-C825-4D38-8534-B341DBFFBFA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7C83-3010-424A-8DD8-95E642E05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635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3657-C825-4D38-8534-B341DBFFBFA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7C83-3010-424A-8DD8-95E642E05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165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3657-C825-4D38-8534-B341DBFFBFA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7C83-3010-424A-8DD8-95E642E05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032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9233657-C825-4D38-8534-B341DBFFBFA6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FF97C83-3010-424A-8DD8-95E642E05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790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G"/><Relationship Id="rId9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2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12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12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33.jpeg"/><Relationship Id="rId10" Type="http://schemas.openxmlformats.org/officeDocument/2006/relationships/image" Target="../media/image28.jpeg"/><Relationship Id="rId4" Type="http://schemas.openxmlformats.org/officeDocument/2006/relationships/image" Target="../media/image32.jpeg"/><Relationship Id="rId9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0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41790" y="1561673"/>
            <a:ext cx="11568700" cy="384834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ПРАКТИКУМ По дисциплине </a:t>
            </a:r>
          </a:p>
          <a:p>
            <a:pPr marL="0" indent="0">
              <a:buNone/>
            </a:pPr>
            <a:r>
              <a:rPr lang="ru-RU" sz="2800" b="1" dirty="0" smtClean="0"/>
              <a:t>Геология, поиски и разведка месторождений углеводородов</a:t>
            </a:r>
            <a:endParaRPr lang="ru-RU" sz="28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38200" y="0"/>
            <a:ext cx="1033327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295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019" y="101598"/>
            <a:ext cx="10515600" cy="94817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Геологические задачи,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решаемые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геофизическими методами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1600" y="1049770"/>
            <a:ext cx="11569700" cy="540644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Интерпретация"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разъяснение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толкование в геологических терминах смысла того или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иного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высказывания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в геофизике − это истолкование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информации,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полученной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физическом исследовании скважин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Геофизические </a:t>
            </a:r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исследования скважин применяются </a:t>
            </a:r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 решения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геологических и технических задач, связанных с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поисками, </a:t>
            </a:r>
          </a:p>
          <a:p>
            <a:pPr marL="0" indent="0">
              <a:buNone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разведкой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разработкой месторождений полезных ископаемых,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 а также с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изучением гидрогеологических 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других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особенностей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Исследуемых районов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1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широкое применение геофизические методы получили </a:t>
            </a:r>
          </a:p>
          <a:p>
            <a:pPr marL="0" indent="0">
              <a:buNone/>
            </a:pPr>
            <a:r>
              <a:rPr lang="ru-RU" sz="1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изучении нефтяных и газовых скважин в процессе их бурения, </a:t>
            </a:r>
          </a:p>
          <a:p>
            <a:pPr marL="0" indent="0">
              <a:buNone/>
            </a:pPr>
            <a:r>
              <a:rPr lang="ru-RU" sz="1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опробования и эксплуатации</a:t>
            </a:r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just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основных направлений исследования осадочной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толщи скважинными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геофизическими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методами является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 геологической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среды, вскрытой этой скважиной, т.е.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геологического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разреза скважины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9" t="10864" b="9796"/>
          <a:stretch/>
        </p:blipFill>
        <p:spPr>
          <a:xfrm>
            <a:off x="7876025" y="2051511"/>
            <a:ext cx="4305597" cy="28800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4-конечная звезда 3"/>
          <p:cNvSpPr/>
          <p:nvPr/>
        </p:nvSpPr>
        <p:spPr>
          <a:xfrm>
            <a:off x="472612" y="5239821"/>
            <a:ext cx="492018" cy="523982"/>
          </a:xfrm>
          <a:prstGeom prst="star4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525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273" y="365125"/>
            <a:ext cx="1103052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изучении геологических разрезов скважин геофизическими методами решаются следующие основные задачи: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273" y="1927225"/>
            <a:ext cx="11536218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0" i="0" u="none" strike="noStrike" baseline="0" dirty="0" smtClean="0">
                <a:solidFill>
                  <a:srgbClr val="FF0000"/>
                </a:solidFill>
              </a:rPr>
              <a:t>•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геофизическое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расчленение разреза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геофизических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коррелятивов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(реперов);</a:t>
            </a:r>
          </a:p>
          <a:p>
            <a:pPr marL="0" indent="0" algn="just">
              <a:buNone/>
            </a:pPr>
            <a:r>
              <a:rPr lang="ru-RU" b="0" i="0" u="none" strike="noStrike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литологическая характеристика пород, слагающих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разрезы скважин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b="0" i="0" u="none" strike="noStrike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коллекторов и изучение их свойств 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пористости, проницаемости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глинистости и др.);</a:t>
            </a:r>
          </a:p>
          <a:p>
            <a:pPr marL="0" indent="0" algn="just">
              <a:buNone/>
            </a:pPr>
            <a:r>
              <a:rPr lang="ru-RU" b="0" i="0" u="none" strike="noStrike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объемного содержания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флюидов,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заполняющих поровое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пространство коллекторов (нефть, газ, вода);</a:t>
            </a:r>
          </a:p>
          <a:p>
            <a:pPr marL="0" indent="0" algn="just">
              <a:buNone/>
            </a:pPr>
            <a:r>
              <a:rPr lang="ru-RU" b="0" i="0" u="none" strike="noStrike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интервалов с высокой концентрацией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других полезных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ископаемых, имеющих промышленный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уголь, руды, соль и др.).</a:t>
            </a:r>
          </a:p>
        </p:txBody>
      </p:sp>
    </p:spTree>
    <p:extLst>
      <p:ext uri="{BB962C8B-B14F-4D97-AF65-F5344CB8AC3E}">
        <p14:creationId xmlns:p14="http://schemas.microsoft.com/office/powerpoint/2010/main" val="255937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44200" cy="1325563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175" y="2366963"/>
            <a:ext cx="4565649" cy="3424237"/>
          </a:xfr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116029"/>
              </p:ext>
            </p:extLst>
          </p:nvPr>
        </p:nvGraphicFramePr>
        <p:xfrm>
          <a:off x="328054" y="113273"/>
          <a:ext cx="11424864" cy="6604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2432"/>
                <a:gridCol w="5712432"/>
              </a:tblGrid>
              <a:tr h="44916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КЕРН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ГИС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5705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1. Детальная литолого-минералогическая характеристика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2. Точное определение физических и фильтрационно-емкостных параметров отдельных типов пород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3. Точечный отбор и малые размеры образцов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4. Недостаточная представительность для гетерогенных формаций 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dirty="0" smtClean="0"/>
                        <a:t>1.Упрощенная литологическая модель геологического разреза </a:t>
                      </a:r>
                    </a:p>
                    <a:p>
                      <a:pPr marL="0" indent="0">
                        <a:buNone/>
                      </a:pPr>
                      <a:r>
                        <a:rPr lang="ru-RU" dirty="0" smtClean="0"/>
                        <a:t>2. Приближенная оценка физических и фильтрационно-емкостных свойств </a:t>
                      </a:r>
                    </a:p>
                    <a:p>
                      <a:pPr marL="0" indent="0">
                        <a:buNone/>
                      </a:pPr>
                      <a:r>
                        <a:rPr lang="ru-RU" dirty="0" smtClean="0"/>
                        <a:t>3. Непрерывные измерения по всему стволу скважины </a:t>
                      </a:r>
                    </a:p>
                    <a:p>
                      <a:pPr marL="0" indent="0">
                        <a:buNone/>
                      </a:pPr>
                      <a:r>
                        <a:rPr lang="ru-RU" dirty="0" smtClean="0"/>
                        <a:t>4. Оценка объемных параметров геологической формации в целом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51310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Основой для интерпретации ГИС являются лабораторные исследования керна, по которым эталонируются результаты обработки каротажа. </a:t>
                      </a:r>
                      <a:br>
                        <a:rPr lang="ru-RU" sz="20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Поэтому лабораторному исследованию керна придается исключительно важное значение</a:t>
                      </a:r>
                      <a:r>
                        <a:rPr lang="ru-RU" sz="20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20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20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2000" b="1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9" t="15622" r="13232" b="23097"/>
          <a:stretch/>
        </p:blipFill>
        <p:spPr>
          <a:xfrm>
            <a:off x="4358718" y="2748588"/>
            <a:ext cx="1546118" cy="220856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0" t="13064" r="32525" b="19057"/>
          <a:stretch/>
        </p:blipFill>
        <p:spPr>
          <a:xfrm>
            <a:off x="2404753" y="2748588"/>
            <a:ext cx="1557647" cy="2208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3" t="14173" r="23706" b="18675"/>
          <a:stretch/>
        </p:blipFill>
        <p:spPr>
          <a:xfrm>
            <a:off x="439081" y="2748587"/>
            <a:ext cx="1548521" cy="21863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 flipV="1">
            <a:off x="13574987" y="-2919734"/>
            <a:ext cx="403717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8315988"/>
              </p:ext>
            </p:extLst>
          </p:nvPr>
        </p:nvGraphicFramePr>
        <p:xfrm>
          <a:off x="9374140" y="2739508"/>
          <a:ext cx="1630652" cy="23792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r:id="rId8" imgW="5705475" imgH="8324850" progId="CorelDraw.Graphic.8">
                  <p:embed/>
                </p:oleObj>
              </mc:Choice>
              <mc:Fallback>
                <p:oleObj r:id="rId8" imgW="5705475" imgH="8324850" progId="CorelDraw.Graphic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74140" y="2739508"/>
                        <a:ext cx="1630652" cy="237928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4101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731534"/>
            <a:ext cx="11277600" cy="51726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u="sng" dirty="0"/>
              <a:t>На основании этих данных производятся все остальные работы</a:t>
            </a:r>
            <a:r>
              <a:rPr lang="ru-RU" sz="1800" b="1" dirty="0"/>
              <a:t>:</a:t>
            </a:r>
          </a:p>
          <a:p>
            <a:pPr marL="0" indent="0">
              <a:buNone/>
            </a:pPr>
            <a:r>
              <a:rPr lang="ru-RU" sz="1400" b="1" dirty="0"/>
              <a:t>1) </a:t>
            </a:r>
            <a:r>
              <a:rPr lang="ru-RU" sz="1600" b="1" dirty="0"/>
              <a:t>разрез данной скважины сопоставляется с разрезами </a:t>
            </a:r>
            <a:r>
              <a:rPr lang="ru-RU" sz="1600" b="1" dirty="0" smtClean="0"/>
              <a:t>соседних скважин</a:t>
            </a:r>
            <a:r>
              <a:rPr lang="ru-RU" sz="1600" b="1" dirty="0"/>
              <a:t>;</a:t>
            </a:r>
          </a:p>
          <a:p>
            <a:pPr marL="0" indent="0">
              <a:buNone/>
            </a:pPr>
            <a:r>
              <a:rPr lang="ru-RU" sz="1600" b="1" dirty="0"/>
              <a:t>2) изучается геологическое строение площади;</a:t>
            </a:r>
          </a:p>
          <a:p>
            <a:pPr marL="0" indent="0">
              <a:buNone/>
            </a:pPr>
            <a:r>
              <a:rPr lang="ru-RU" sz="1600" b="1" dirty="0"/>
              <a:t>3) выясняется форма и пространственное </a:t>
            </a:r>
            <a:r>
              <a:rPr lang="ru-RU" sz="1600" b="1" dirty="0" smtClean="0"/>
              <a:t>распространение выявленных </a:t>
            </a:r>
          </a:p>
          <a:p>
            <a:pPr marL="0" indent="0">
              <a:buNone/>
            </a:pPr>
            <a:r>
              <a:rPr lang="ru-RU" sz="1600" b="1" dirty="0" smtClean="0"/>
              <a:t>продуктивных </a:t>
            </a:r>
            <a:r>
              <a:rPr lang="ru-RU" sz="1600" b="1" dirty="0"/>
              <a:t>пластов;</a:t>
            </a:r>
          </a:p>
          <a:p>
            <a:pPr marL="0" indent="0">
              <a:buNone/>
            </a:pPr>
            <a:r>
              <a:rPr lang="ru-RU" sz="1600" b="1" dirty="0"/>
              <a:t>4) намечаются интервалы перфорации;</a:t>
            </a:r>
          </a:p>
          <a:p>
            <a:pPr marL="0" indent="0">
              <a:buNone/>
            </a:pPr>
            <a:r>
              <a:rPr lang="ru-RU" sz="1600" b="1" dirty="0"/>
              <a:t>5) подсчитываются запасы месторождения;</a:t>
            </a:r>
          </a:p>
          <a:p>
            <a:pPr marL="0" indent="0">
              <a:buNone/>
            </a:pPr>
            <a:r>
              <a:rPr lang="ru-RU" sz="1600" b="1" dirty="0"/>
              <a:t>6) составляется проект разработки залежи;</a:t>
            </a:r>
          </a:p>
          <a:p>
            <a:pPr marL="0" indent="0">
              <a:buNone/>
            </a:pPr>
            <a:r>
              <a:rPr lang="ru-RU" sz="1600" b="1" dirty="0"/>
              <a:t>7) осуществляется эксплуатация выявленных </a:t>
            </a:r>
            <a:r>
              <a:rPr lang="ru-RU" sz="1600" b="1" dirty="0" smtClean="0"/>
              <a:t>продуктивных пластов</a:t>
            </a:r>
            <a:r>
              <a:rPr lang="ru-RU" sz="1600" b="1" dirty="0"/>
              <a:t>.</a:t>
            </a:r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pPr marL="0" indent="0">
              <a:buNone/>
            </a:pPr>
            <a:r>
              <a:rPr lang="ru-RU" sz="1400" b="1" i="1" dirty="0" smtClean="0">
                <a:solidFill>
                  <a:srgbClr val="FF0000"/>
                </a:solidFill>
              </a:rPr>
              <a:t>Таким </a:t>
            </a:r>
            <a:r>
              <a:rPr lang="ru-RU" sz="1400" b="1" i="1" dirty="0">
                <a:solidFill>
                  <a:srgbClr val="FF0000"/>
                </a:solidFill>
              </a:rPr>
              <a:t>образом, данные геофизических методов </a:t>
            </a:r>
            <a:r>
              <a:rPr lang="ru-RU" sz="1400" b="1" i="1" dirty="0" smtClean="0">
                <a:solidFill>
                  <a:srgbClr val="FF0000"/>
                </a:solidFill>
              </a:rPr>
              <a:t>исследования скважин </a:t>
            </a:r>
            <a:r>
              <a:rPr lang="ru-RU" sz="1400" b="1" i="1" dirty="0">
                <a:solidFill>
                  <a:srgbClr val="FF0000"/>
                </a:solidFill>
              </a:rPr>
              <a:t>позволяют </a:t>
            </a:r>
            <a:endParaRPr lang="ru-RU" sz="1400" b="1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1400" b="1" i="1" dirty="0" smtClean="0">
                <a:solidFill>
                  <a:srgbClr val="FF0000"/>
                </a:solidFill>
              </a:rPr>
              <a:t>определить </a:t>
            </a:r>
            <a:r>
              <a:rPr lang="ru-RU" sz="1400" b="1" i="1" dirty="0">
                <a:solidFill>
                  <a:srgbClr val="FF0000"/>
                </a:solidFill>
              </a:rPr>
              <a:t>геологическое строение </a:t>
            </a:r>
            <a:r>
              <a:rPr lang="ru-RU" sz="1400" b="1" i="1" dirty="0" smtClean="0">
                <a:solidFill>
                  <a:srgbClr val="FF0000"/>
                </a:solidFill>
              </a:rPr>
              <a:t>месторождений и </a:t>
            </a:r>
            <a:r>
              <a:rPr lang="ru-RU" sz="1400" b="1" i="1" dirty="0">
                <a:solidFill>
                  <a:srgbClr val="FF0000"/>
                </a:solidFill>
              </a:rPr>
              <a:t>продуктивных горизонтов </a:t>
            </a:r>
            <a:endParaRPr lang="ru-RU" sz="1400" b="1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1400" b="1" i="1" dirty="0" smtClean="0">
                <a:solidFill>
                  <a:srgbClr val="FF0000"/>
                </a:solidFill>
              </a:rPr>
              <a:t>как </a:t>
            </a:r>
            <a:r>
              <a:rPr lang="ru-RU" sz="1400" b="1" i="1" dirty="0">
                <a:solidFill>
                  <a:srgbClr val="FF0000"/>
                </a:solidFill>
              </a:rPr>
              <a:t>в локальном, так и в </a:t>
            </a:r>
            <a:r>
              <a:rPr lang="ru-RU" sz="1400" b="1" i="1" dirty="0" smtClean="0">
                <a:solidFill>
                  <a:srgbClr val="FF0000"/>
                </a:solidFill>
              </a:rPr>
              <a:t>региональном масштабах</a:t>
            </a:r>
            <a:r>
              <a:rPr lang="ru-RU" sz="1400" b="1" i="1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4" name="Picture 5" descr="J:\Ломакин Диплом\Новая папка Ломакин\скв 450 последнее.jpg"/>
          <p:cNvPicPr>
            <a:picLocks noChangeAspect="1" noChangeArrowheads="1"/>
          </p:cNvPicPr>
          <p:nvPr/>
        </p:nvPicPr>
        <p:blipFill rotWithShape="1">
          <a:blip r:embed="rId3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58" b="949"/>
          <a:stretch/>
        </p:blipFill>
        <p:spPr bwMode="auto">
          <a:xfrm>
            <a:off x="8404260" y="0"/>
            <a:ext cx="3787739" cy="679292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661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9A76BDE-350D-43B9-A4CB-E9C9BB1CB001}" type="slidenum">
              <a:rPr lang="ru-RU" altLang="ru-RU"/>
              <a:pPr eaLnBrk="1" hangingPunct="1"/>
              <a:t>6</a:t>
            </a:fld>
            <a:endParaRPr lang="ru-RU" altLang="ru-RU"/>
          </a:p>
        </p:txBody>
      </p:sp>
      <p:pic>
        <p:nvPicPr>
          <p:cNvPr id="32771" name="Picture 2" descr="Структурный разрезЮра-Палеозой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77" y="369888"/>
            <a:ext cx="7531678" cy="636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4"/>
          <p:cNvSpPr txBox="1">
            <a:spLocks noChangeArrowheads="1"/>
          </p:cNvSpPr>
          <p:nvPr/>
        </p:nvSpPr>
        <p:spPr bwMode="auto">
          <a:xfrm>
            <a:off x="4343400" y="184944"/>
            <a:ext cx="77204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Геологический разрез (Томская область)</a:t>
            </a:r>
          </a:p>
        </p:txBody>
      </p:sp>
    </p:spTree>
    <p:extLst>
      <p:ext uri="{BB962C8B-B14F-4D97-AF65-F5344CB8AC3E}">
        <p14:creationId xmlns:p14="http://schemas.microsoft.com/office/powerpoint/2010/main" val="427447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 descr="Структурный разрезЮра-Палеозой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82" y="533104"/>
            <a:ext cx="2643188" cy="6316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3" name="TextBox 4"/>
          <p:cNvSpPr txBox="1">
            <a:spLocks noChangeArrowheads="1"/>
          </p:cNvSpPr>
          <p:nvPr/>
        </p:nvSpPr>
        <p:spPr bwMode="auto">
          <a:xfrm>
            <a:off x="2988470" y="71439"/>
            <a:ext cx="83439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 smtClean="0"/>
              <a:t>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Литолого-стратиграфическая характеристика 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разреза</a:t>
            </a:r>
          </a:p>
          <a:p>
            <a:pPr algn="ctr" eaLnBrk="1" hangingPunct="1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(на примере </a:t>
            </a:r>
            <a:r>
              <a:rPr lang="ru-RU" alt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Урманской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площади)</a:t>
            </a: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906001" y="2311847"/>
            <a:ext cx="6563366" cy="34163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buFont typeface="Wingdings" pitchFamily="2" charset="2"/>
              <a:buChar char="Ø"/>
              <a:defRPr/>
            </a:pPr>
            <a:r>
              <a:rPr lang="ru-RU" dirty="0"/>
              <a:t> отложения осадочного чехла платформы (юрская система</a:t>
            </a:r>
            <a:r>
              <a:rPr lang="ru-RU" dirty="0" smtClean="0"/>
              <a:t>)</a:t>
            </a: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buFont typeface="Wingdings" pitchFamily="2" charset="2"/>
              <a:buChar char="Ø"/>
              <a:defRPr/>
            </a:pPr>
            <a:r>
              <a:rPr lang="ru-RU" dirty="0"/>
              <a:t> отложения коры выветривания (</a:t>
            </a:r>
            <a:r>
              <a:rPr lang="ru-RU" dirty="0" err="1" smtClean="0"/>
              <a:t>триассовая</a:t>
            </a:r>
            <a:r>
              <a:rPr lang="ru-RU" dirty="0" smtClean="0"/>
              <a:t> </a:t>
            </a:r>
            <a:r>
              <a:rPr lang="ru-RU" dirty="0"/>
              <a:t>система)</a:t>
            </a:r>
          </a:p>
          <a:p>
            <a:pPr>
              <a:buFont typeface="Wingdings" pitchFamily="2" charset="2"/>
              <a:buChar char="Ø"/>
              <a:defRPr/>
            </a:pPr>
            <a:endParaRPr lang="ru-RU" dirty="0"/>
          </a:p>
          <a:p>
            <a:pPr>
              <a:buFont typeface="Wingdings" pitchFamily="2" charset="2"/>
              <a:buChar char="Ø"/>
              <a:defRPr/>
            </a:pPr>
            <a:endParaRPr lang="ru-RU" dirty="0"/>
          </a:p>
          <a:p>
            <a:pPr>
              <a:buFont typeface="Wingdings" pitchFamily="2" charset="2"/>
              <a:buChar char="Ø"/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en-US" dirty="0"/>
          </a:p>
          <a:p>
            <a:pPr>
              <a:buFont typeface="Wingdings" pitchFamily="2" charset="2"/>
              <a:buChar char="Ø"/>
              <a:defRPr/>
            </a:pPr>
            <a:r>
              <a:rPr lang="ru-RU" dirty="0" smtClean="0"/>
              <a:t>палеозойские породы фундамента</a:t>
            </a:r>
            <a:endParaRPr lang="ru-RU" dirty="0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3131345" y="1191802"/>
            <a:ext cx="85939" cy="1900077"/>
          </a:xfrm>
          <a:prstGeom prst="rightBrac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3202782" y="3582149"/>
            <a:ext cx="142875" cy="571500"/>
          </a:xfrm>
          <a:prstGeom prst="rightBrac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3217284" y="5209428"/>
            <a:ext cx="142875" cy="642938"/>
          </a:xfrm>
          <a:prstGeom prst="rightBrac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90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79855F6-1FF8-4DC4-A42E-389C7867C31C}" type="slidenum">
              <a:rPr lang="ru-RU" altLang="ru-RU"/>
              <a:pPr eaLnBrk="1" hangingPunct="1"/>
              <a:t>8</a:t>
            </a:fld>
            <a:endParaRPr lang="ru-RU" altLang="ru-RU"/>
          </a:p>
        </p:txBody>
      </p:sp>
      <p:pic>
        <p:nvPicPr>
          <p:cNvPr id="6147" name="Рисунок 3" descr="Структурный разрезЮра-Палеозой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763" y="426967"/>
            <a:ext cx="2643188" cy="6316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4489806" y="71439"/>
            <a:ext cx="67884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 smtClean="0"/>
              <a:t> </a:t>
            </a:r>
            <a:r>
              <a:rPr lang="ru-RU" altLang="ru-RU" b="1" dirty="0"/>
              <a:t>Литолого-стратиграфическая характеристика разреза</a:t>
            </a:r>
          </a:p>
        </p:txBody>
      </p:sp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640" y="3737849"/>
            <a:ext cx="3992562" cy="1457325"/>
          </a:xfrm>
          <a:prstGeom prst="rect">
            <a:avLst/>
          </a:prstGeom>
          <a:noFill/>
          <a:ln w="22225">
            <a:solidFill>
              <a:srgbClr val="0000F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095501" y="5572126"/>
            <a:ext cx="1357313" cy="500063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151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5011" y="3565525"/>
            <a:ext cx="1698625" cy="2682875"/>
          </a:xfrm>
          <a:prstGeom prst="rect">
            <a:avLst/>
          </a:prstGeom>
          <a:noFill/>
          <a:ln w="25400">
            <a:solidFill>
              <a:srgbClr val="0000F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738563" y="5357813"/>
            <a:ext cx="500062" cy="785812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6153" name="Группа 14"/>
          <p:cNvGrpSpPr>
            <a:grpSpLocks/>
          </p:cNvGrpSpPr>
          <p:nvPr/>
        </p:nvGrpSpPr>
        <p:grpSpPr bwMode="auto">
          <a:xfrm>
            <a:off x="4887149" y="5357813"/>
            <a:ext cx="1714500" cy="1357312"/>
            <a:chOff x="2643174" y="5500702"/>
            <a:chExt cx="1714512" cy="1357298"/>
          </a:xfrm>
        </p:grpSpPr>
        <p:pic>
          <p:nvPicPr>
            <p:cNvPr id="6165" name="Рисунок 12" descr="Строматопораты.jp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926" y="5500702"/>
              <a:ext cx="1081086" cy="1077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6" name="TextBox 13"/>
            <p:cNvSpPr txBox="1">
              <a:spLocks noChangeArrowheads="1"/>
            </p:cNvSpPr>
            <p:nvPr/>
          </p:nvSpPr>
          <p:spPr bwMode="auto">
            <a:xfrm>
              <a:off x="2643174" y="6611779"/>
              <a:ext cx="171451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1000" b="1" i="1"/>
                <a:t>Строматопораты</a:t>
              </a:r>
            </a:p>
          </p:txBody>
        </p:sp>
      </p:grpSp>
      <p:grpSp>
        <p:nvGrpSpPr>
          <p:cNvPr id="6154" name="Группа 17"/>
          <p:cNvGrpSpPr>
            <a:grpSpLocks/>
          </p:cNvGrpSpPr>
          <p:nvPr/>
        </p:nvGrpSpPr>
        <p:grpSpPr bwMode="auto">
          <a:xfrm>
            <a:off x="6349235" y="5357813"/>
            <a:ext cx="1714500" cy="1357312"/>
            <a:chOff x="4071934" y="5500702"/>
            <a:chExt cx="1714512" cy="1357298"/>
          </a:xfrm>
        </p:grpSpPr>
        <p:pic>
          <p:nvPicPr>
            <p:cNvPr id="6163" name="Рисунок 15" descr="Фораминифера.jp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0562" y="5500702"/>
              <a:ext cx="757232" cy="934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4" name="TextBox 16"/>
            <p:cNvSpPr txBox="1">
              <a:spLocks noChangeArrowheads="1"/>
            </p:cNvSpPr>
            <p:nvPr/>
          </p:nvSpPr>
          <p:spPr bwMode="auto">
            <a:xfrm>
              <a:off x="4071934" y="6611779"/>
              <a:ext cx="171451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1000" b="1" i="1"/>
                <a:t>Фораминиферы</a:t>
              </a:r>
            </a:p>
          </p:txBody>
        </p:sp>
      </p:grpSp>
      <p:grpSp>
        <p:nvGrpSpPr>
          <p:cNvPr id="6155" name="Группа 20"/>
          <p:cNvGrpSpPr>
            <a:grpSpLocks/>
          </p:cNvGrpSpPr>
          <p:nvPr/>
        </p:nvGrpSpPr>
        <p:grpSpPr bwMode="auto">
          <a:xfrm>
            <a:off x="7826423" y="5351462"/>
            <a:ext cx="1714500" cy="1428750"/>
            <a:chOff x="5429256" y="5429264"/>
            <a:chExt cx="1714512" cy="1428736"/>
          </a:xfrm>
        </p:grpSpPr>
        <p:pic>
          <p:nvPicPr>
            <p:cNvPr id="6161" name="Рисунок 18" descr="Кораллы.jp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6446" y="5429264"/>
              <a:ext cx="985838" cy="1049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2" name="TextBox 19"/>
            <p:cNvSpPr txBox="1">
              <a:spLocks noChangeArrowheads="1"/>
            </p:cNvSpPr>
            <p:nvPr/>
          </p:nvSpPr>
          <p:spPr bwMode="auto">
            <a:xfrm>
              <a:off x="5429256" y="6611779"/>
              <a:ext cx="171451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1000" b="1" i="1" dirty="0"/>
                <a:t>Кораллы</a:t>
              </a:r>
            </a:p>
          </p:txBody>
        </p:sp>
      </p:grpSp>
      <p:sp>
        <p:nvSpPr>
          <p:cNvPr id="6156" name="TextBox 21"/>
          <p:cNvSpPr txBox="1">
            <a:spLocks noChangeArrowheads="1"/>
          </p:cNvSpPr>
          <p:nvPr/>
        </p:nvSpPr>
        <p:spPr bwMode="auto">
          <a:xfrm>
            <a:off x="4987787" y="374356"/>
            <a:ext cx="5929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Arial" charset="0"/>
              </a:rPr>
              <a:t>Палеозойская эра. Девонская система.</a:t>
            </a:r>
          </a:p>
          <a:p>
            <a:pPr algn="ctr">
              <a:defRPr/>
            </a:pPr>
            <a:r>
              <a:rPr lang="ru-RU" sz="1400" b="1" dirty="0">
                <a:latin typeface="Arial" charset="0"/>
              </a:rPr>
              <a:t>Герасимовская свита (</a:t>
            </a:r>
            <a:r>
              <a:rPr lang="en-US" sz="1400" b="1" dirty="0">
                <a:latin typeface="Arial" charset="0"/>
              </a:rPr>
              <a:t>D</a:t>
            </a:r>
            <a:r>
              <a:rPr lang="en-US" sz="1050" b="1" dirty="0">
                <a:latin typeface="Arial" charset="0"/>
              </a:rPr>
              <a:t>2</a:t>
            </a:r>
            <a:r>
              <a:rPr lang="en-US" sz="1400" b="1" dirty="0">
                <a:latin typeface="Arial" charset="0"/>
              </a:rPr>
              <a:t>gr)</a:t>
            </a:r>
            <a:endParaRPr lang="ru-RU" sz="1400" b="1" dirty="0">
              <a:latin typeface="Arial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 rot="19566357">
            <a:off x="3358558" y="5061045"/>
            <a:ext cx="1939341" cy="146050"/>
          </a:xfrm>
          <a:prstGeom prst="rightArrow">
            <a:avLst/>
          </a:prstGeom>
          <a:effectLst>
            <a:outerShdw blurRad="76200" dist="254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147517" y="925797"/>
            <a:ext cx="6606119" cy="255454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пределах Урманской площади палеозой представлен породами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девона. Породы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герасимовской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свиты – наиболее древние породы, вскрытые бурением.</a:t>
            </a:r>
          </a:p>
          <a:p>
            <a:pPr algn="just">
              <a:defRPr/>
            </a:pP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Разрез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 карбонатными фациями мелководного шельфа, сложен кремовыми и серыми известняками и доломитами (массивными и слоистыми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Обстановка осадконакопления: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рифогенно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-аккумулятивная.</a:t>
            </a:r>
          </a:p>
          <a:p>
            <a:pPr algn="just">
              <a:defRPr/>
            </a:pP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Известняки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герасимовской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свиты согласно перекрыты отложениями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лугинецкой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свиты.</a:t>
            </a:r>
          </a:p>
        </p:txBody>
      </p:sp>
    </p:spTree>
    <p:extLst>
      <p:ext uri="{BB962C8B-B14F-4D97-AF65-F5344CB8AC3E}">
        <p14:creationId xmlns:p14="http://schemas.microsoft.com/office/powerpoint/2010/main" val="211337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09CAB01-F38A-4D89-AC1D-A31E7F8F2B86}" type="slidenum">
              <a:rPr lang="ru-RU" altLang="ru-RU"/>
              <a:pPr eaLnBrk="1" hangingPunct="1"/>
              <a:t>9</a:t>
            </a:fld>
            <a:endParaRPr lang="ru-RU" altLang="ru-RU"/>
          </a:p>
        </p:txBody>
      </p:sp>
      <p:pic>
        <p:nvPicPr>
          <p:cNvPr id="7171" name="Рисунок 3" descr="Структурный разрезЮра-Палеозой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469901"/>
            <a:ext cx="2643188" cy="6316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2" name="TextBox 4"/>
          <p:cNvSpPr txBox="1">
            <a:spLocks noChangeArrowheads="1"/>
          </p:cNvSpPr>
          <p:nvPr/>
        </p:nvSpPr>
        <p:spPr bwMode="auto">
          <a:xfrm>
            <a:off x="3848047" y="40344"/>
            <a:ext cx="8215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 smtClean="0"/>
              <a:t>Литолого-стратиграфическая </a:t>
            </a:r>
            <a:r>
              <a:rPr lang="ru-RU" altLang="ru-RU" b="1" dirty="0"/>
              <a:t>характеристика разреза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95501" y="5143501"/>
            <a:ext cx="1357313" cy="500063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738563" y="5143501"/>
            <a:ext cx="500062" cy="500063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175" name="TextBox 21"/>
          <p:cNvSpPr txBox="1">
            <a:spLocks noChangeArrowheads="1"/>
          </p:cNvSpPr>
          <p:nvPr/>
        </p:nvSpPr>
        <p:spPr bwMode="auto">
          <a:xfrm>
            <a:off x="4667250" y="366424"/>
            <a:ext cx="6610976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Arial" charset="0"/>
              </a:rPr>
              <a:t>Палеозойская эра. Девонская </a:t>
            </a:r>
            <a:r>
              <a:rPr lang="ru-RU" sz="1400" b="1" dirty="0" smtClean="0">
                <a:latin typeface="Arial" charset="0"/>
              </a:rPr>
              <a:t>система </a:t>
            </a:r>
            <a:endParaRPr lang="ru-RU" sz="1400" b="1" dirty="0">
              <a:latin typeface="Arial" charset="0"/>
            </a:endParaRPr>
          </a:p>
          <a:p>
            <a:pPr algn="ctr">
              <a:defRPr/>
            </a:pPr>
            <a:r>
              <a:rPr lang="ru-RU" sz="1400" b="1" dirty="0" err="1">
                <a:latin typeface="Arial" charset="0"/>
              </a:rPr>
              <a:t>Лугинецкая</a:t>
            </a:r>
            <a:r>
              <a:rPr lang="ru-RU" sz="1400" b="1" dirty="0">
                <a:latin typeface="Arial" charset="0"/>
              </a:rPr>
              <a:t> свита (</a:t>
            </a:r>
            <a:r>
              <a:rPr lang="en-US" sz="1400" b="1" dirty="0">
                <a:latin typeface="Arial" charset="0"/>
              </a:rPr>
              <a:t>D</a:t>
            </a:r>
            <a:r>
              <a:rPr lang="en-US" sz="1050" b="1" dirty="0">
                <a:latin typeface="Arial" charset="0"/>
              </a:rPr>
              <a:t>3</a:t>
            </a:r>
            <a:r>
              <a:rPr lang="en-US" sz="1400" b="1" dirty="0">
                <a:latin typeface="Arial" charset="0"/>
              </a:rPr>
              <a:t>lg</a:t>
            </a:r>
            <a:r>
              <a:rPr lang="en-US" sz="1400" b="1" dirty="0" smtClean="0">
                <a:latin typeface="Arial" charset="0"/>
              </a:rPr>
              <a:t>)</a:t>
            </a:r>
            <a:endParaRPr lang="ru-RU" sz="1400" b="1" dirty="0">
              <a:latin typeface="Arial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 rot="19566357">
            <a:off x="3132663" y="4738236"/>
            <a:ext cx="1430769" cy="216540"/>
          </a:xfrm>
          <a:prstGeom prst="rightArrow">
            <a:avLst/>
          </a:prstGeom>
          <a:effectLst>
            <a:outerShdw blurRad="76200" dist="254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717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9" b="8813"/>
          <a:stretch>
            <a:fillRect/>
          </a:stretch>
        </p:blipFill>
        <p:spPr bwMode="auto">
          <a:xfrm>
            <a:off x="4524373" y="4139167"/>
            <a:ext cx="4664191" cy="1185298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Рисунок 23" descr="Керн_Лугинецкая_Палеозой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08"/>
          <a:stretch>
            <a:fillRect/>
          </a:stretch>
        </p:blipFill>
        <p:spPr bwMode="auto">
          <a:xfrm>
            <a:off x="10263877" y="4189948"/>
            <a:ext cx="1749425" cy="2214563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81" name="Группа 24"/>
          <p:cNvGrpSpPr>
            <a:grpSpLocks/>
          </p:cNvGrpSpPr>
          <p:nvPr/>
        </p:nvGrpSpPr>
        <p:grpSpPr bwMode="auto">
          <a:xfrm>
            <a:off x="6116197" y="5492271"/>
            <a:ext cx="1714500" cy="1357312"/>
            <a:chOff x="4071934" y="5500702"/>
            <a:chExt cx="1714512" cy="1357298"/>
          </a:xfrm>
        </p:grpSpPr>
        <p:pic>
          <p:nvPicPr>
            <p:cNvPr id="7189" name="Рисунок 25" descr="Фораминифера.jp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0562" y="5500702"/>
              <a:ext cx="757232" cy="934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90" name="TextBox 26"/>
            <p:cNvSpPr txBox="1">
              <a:spLocks noChangeArrowheads="1"/>
            </p:cNvSpPr>
            <p:nvPr/>
          </p:nvSpPr>
          <p:spPr bwMode="auto">
            <a:xfrm>
              <a:off x="4071934" y="6611779"/>
              <a:ext cx="171451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1000" b="1" i="1"/>
                <a:t>Фораминиферы</a:t>
              </a:r>
            </a:p>
          </p:txBody>
        </p:sp>
      </p:grpSp>
      <p:grpSp>
        <p:nvGrpSpPr>
          <p:cNvPr id="7182" name="Группа 27"/>
          <p:cNvGrpSpPr>
            <a:grpSpLocks/>
          </p:cNvGrpSpPr>
          <p:nvPr/>
        </p:nvGrpSpPr>
        <p:grpSpPr bwMode="auto">
          <a:xfrm>
            <a:off x="7901505" y="5500688"/>
            <a:ext cx="1643062" cy="1310495"/>
            <a:chOff x="5429256" y="5429264"/>
            <a:chExt cx="1714512" cy="1456091"/>
          </a:xfrm>
        </p:grpSpPr>
        <p:pic>
          <p:nvPicPr>
            <p:cNvPr id="7187" name="Рисунок 28" descr="Кораллы.jp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6446" y="5429264"/>
              <a:ext cx="985838" cy="1049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8" name="TextBox 29"/>
            <p:cNvSpPr txBox="1">
              <a:spLocks noChangeArrowheads="1"/>
            </p:cNvSpPr>
            <p:nvPr/>
          </p:nvSpPr>
          <p:spPr bwMode="auto">
            <a:xfrm>
              <a:off x="5429256" y="6611779"/>
              <a:ext cx="1714512" cy="273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1000" b="1" i="1"/>
                <a:t>Кораллы</a:t>
              </a:r>
            </a:p>
          </p:txBody>
        </p:sp>
      </p:grpSp>
      <p:grpSp>
        <p:nvGrpSpPr>
          <p:cNvPr id="7183" name="Группа 32"/>
          <p:cNvGrpSpPr>
            <a:grpSpLocks/>
          </p:cNvGrpSpPr>
          <p:nvPr/>
        </p:nvGrpSpPr>
        <p:grpSpPr bwMode="auto">
          <a:xfrm>
            <a:off x="4629385" y="5500688"/>
            <a:ext cx="1714500" cy="1357312"/>
            <a:chOff x="2714612" y="5500702"/>
            <a:chExt cx="1714512" cy="1357298"/>
          </a:xfrm>
        </p:grpSpPr>
        <p:pic>
          <p:nvPicPr>
            <p:cNvPr id="7185" name="Рисунок 30" descr="Мшанки_палеозой.jp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3240" y="5500702"/>
              <a:ext cx="711983" cy="825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6" name="TextBox 31"/>
            <p:cNvSpPr txBox="1">
              <a:spLocks noChangeArrowheads="1"/>
            </p:cNvSpPr>
            <p:nvPr/>
          </p:nvSpPr>
          <p:spPr bwMode="auto">
            <a:xfrm>
              <a:off x="2714612" y="6611779"/>
              <a:ext cx="171451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1000" b="1" i="1"/>
                <a:t>Мшанки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474317" y="915956"/>
            <a:ext cx="7538985" cy="30469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отложениям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лугинецкой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свиты приурочен пласт продуктивный пласт М1.</a:t>
            </a:r>
          </a:p>
          <a:p>
            <a:pPr algn="just">
              <a:defRPr/>
            </a:pP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Осадконакопление пород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лугинецкой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свиты происходило в условиях шельфового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склона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Разрез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представлены различными фациями: от лагунных до морских бассейновых.</a:t>
            </a:r>
          </a:p>
          <a:p>
            <a:pPr algn="just">
              <a:defRPr/>
            </a:pP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Породы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представлены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основном тонкозернистыми доломитами и известняками (подошва свиты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оолитовыми известняками (краевые фации платформы) и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строматолитовыми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биостромами (лагунные фации).</a:t>
            </a:r>
          </a:p>
          <a:p>
            <a:pPr algn="just">
              <a:defRPr/>
            </a:pP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Вскрытая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свиты: 207 м. </a:t>
            </a:r>
          </a:p>
          <a:p>
            <a:pPr algn="just">
              <a:defRPr/>
            </a:pP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карбонатных отложениях девона с угловым несогласием залегают породы коры выветривания</a:t>
            </a:r>
          </a:p>
        </p:txBody>
      </p:sp>
    </p:spTree>
    <p:extLst>
      <p:ext uri="{BB962C8B-B14F-4D97-AF65-F5344CB8AC3E}">
        <p14:creationId xmlns:p14="http://schemas.microsoft.com/office/powerpoint/2010/main" val="68195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0448F6D-B5A4-4E27-B3A3-74C856DD1D57}" type="slidenum">
              <a:rPr lang="ru-RU" altLang="ru-RU"/>
              <a:pPr eaLnBrk="1" hangingPunct="1"/>
              <a:t>10</a:t>
            </a:fld>
            <a:endParaRPr lang="ru-RU" altLang="ru-RU"/>
          </a:p>
        </p:txBody>
      </p:sp>
      <p:pic>
        <p:nvPicPr>
          <p:cNvPr id="8195" name="Рисунок 3" descr="Структурный разрезЮра-Палеозой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469901"/>
            <a:ext cx="2643188" cy="6316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6" name="TextBox 4"/>
          <p:cNvSpPr txBox="1">
            <a:spLocks noChangeArrowheads="1"/>
          </p:cNvSpPr>
          <p:nvPr/>
        </p:nvSpPr>
        <p:spPr bwMode="auto">
          <a:xfrm>
            <a:off x="3738563" y="77789"/>
            <a:ext cx="8215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 smtClean="0"/>
              <a:t>Литолого-стратиграфическая </a:t>
            </a:r>
            <a:r>
              <a:rPr lang="ru-RU" altLang="ru-RU" b="1" dirty="0"/>
              <a:t>характеристика разреза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95501" y="3571876"/>
            <a:ext cx="1357313" cy="214313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738563" y="3571875"/>
            <a:ext cx="500062" cy="285750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199" name="TextBox 21"/>
          <p:cNvSpPr txBox="1">
            <a:spLocks noChangeArrowheads="1"/>
          </p:cNvSpPr>
          <p:nvPr/>
        </p:nvSpPr>
        <p:spPr bwMode="auto">
          <a:xfrm>
            <a:off x="5738813" y="500064"/>
            <a:ext cx="49257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b="1" dirty="0"/>
              <a:t>Палеозойская </a:t>
            </a:r>
            <a:r>
              <a:rPr lang="ru-RU" altLang="ru-RU" sz="1400" b="1" dirty="0" smtClean="0"/>
              <a:t>эра </a:t>
            </a:r>
            <a:endParaRPr lang="ru-RU" altLang="ru-RU" sz="1400" b="1" dirty="0"/>
          </a:p>
          <a:p>
            <a:pPr algn="ctr" eaLnBrk="1" hangingPunct="1"/>
            <a:r>
              <a:rPr lang="ru-RU" altLang="ru-RU" sz="1400" b="1" dirty="0"/>
              <a:t>Кора </a:t>
            </a:r>
            <a:r>
              <a:rPr lang="ru-RU" altLang="ru-RU" sz="1400" b="1" dirty="0" smtClean="0"/>
              <a:t>выветривания</a:t>
            </a:r>
            <a:endParaRPr lang="ru-RU" altLang="ru-RU" sz="1400" b="1" dirty="0"/>
          </a:p>
        </p:txBody>
      </p:sp>
      <p:sp>
        <p:nvSpPr>
          <p:cNvPr id="23" name="Стрелка вправо 22"/>
          <p:cNvSpPr/>
          <p:nvPr/>
        </p:nvSpPr>
        <p:spPr>
          <a:xfrm rot="2089919">
            <a:off x="2578620" y="4232261"/>
            <a:ext cx="2128943" cy="152076"/>
          </a:xfrm>
          <a:prstGeom prst="rightArrow">
            <a:avLst/>
          </a:prstGeom>
          <a:effectLst>
            <a:outerShdw blurRad="76200" dist="254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203" name="Рисунок 19" descr="Кора выветривания_Палеозой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00"/>
          <a:stretch>
            <a:fillRect/>
          </a:stretch>
        </p:blipFill>
        <p:spPr bwMode="auto">
          <a:xfrm>
            <a:off x="4560273" y="4268790"/>
            <a:ext cx="3448050" cy="714375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Рисунок 20" descr="Керн Кора выветривания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091"/>
          <a:stretch>
            <a:fillRect/>
          </a:stretch>
        </p:blipFill>
        <p:spPr bwMode="auto">
          <a:xfrm>
            <a:off x="8612419" y="4268790"/>
            <a:ext cx="2333625" cy="1285875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5" name="Рисунок 24" descr="Споры и пыльца _ Кора выветривания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273" y="5078696"/>
            <a:ext cx="1178540" cy="1309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6" name="TextBox 27"/>
          <p:cNvSpPr txBox="1">
            <a:spLocks noChangeArrowheads="1"/>
          </p:cNvSpPr>
          <p:nvPr/>
        </p:nvSpPr>
        <p:spPr bwMode="auto">
          <a:xfrm>
            <a:off x="4342379" y="6438655"/>
            <a:ext cx="17145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000" b="1" i="1" dirty="0"/>
              <a:t>Споры и пыльца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11849" y="1170937"/>
            <a:ext cx="7500937" cy="28007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пород коры выветривания достигает 38 метров и связана с локальными особенностями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палеорельефа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существовавшего в период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предмезозойского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перерыва в осадконакоплении.</a:t>
            </a:r>
          </a:p>
          <a:p>
            <a:pPr>
              <a:defRPr/>
            </a:pP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Кора выветривания представлена железистыми и бокситосодержащими породами серого и бурого цвета. Оолиты составляют до 70% общей массы  пород коры выветривания.</a:t>
            </a:r>
          </a:p>
          <a:p>
            <a:pPr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отложениям коры выветривания приурочен продуктивный пласт М. Породы пласта М перекрыты породами нижнеюрских отложений.</a:t>
            </a:r>
          </a:p>
          <a:p>
            <a:pPr>
              <a:defRPr/>
            </a:pPr>
            <a:endParaRPr lang="ru-RU" sz="1600" b="1" i="1" dirty="0"/>
          </a:p>
        </p:txBody>
      </p:sp>
    </p:spTree>
    <p:extLst>
      <p:ext uri="{BB962C8B-B14F-4D97-AF65-F5344CB8AC3E}">
        <p14:creationId xmlns:p14="http://schemas.microsoft.com/office/powerpoint/2010/main" val="169407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5918308-0B45-4607-9D43-8A1899566BD7}" type="slidenum">
              <a:rPr lang="ru-RU" altLang="ru-RU"/>
              <a:pPr eaLnBrk="1" hangingPunct="1"/>
              <a:t>11</a:t>
            </a:fld>
            <a:endParaRPr lang="ru-RU" altLang="ru-RU"/>
          </a:p>
        </p:txBody>
      </p:sp>
      <p:pic>
        <p:nvPicPr>
          <p:cNvPr id="9219" name="Рисунок 3" descr="Структурный разрезЮра-Палеозой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469901"/>
            <a:ext cx="2643188" cy="6316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0" name="TextBox 4"/>
          <p:cNvSpPr txBox="1">
            <a:spLocks noChangeArrowheads="1"/>
          </p:cNvSpPr>
          <p:nvPr/>
        </p:nvSpPr>
        <p:spPr bwMode="auto">
          <a:xfrm>
            <a:off x="4859676" y="166968"/>
            <a:ext cx="67398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 smtClean="0"/>
              <a:t>Литолого-стратиграфическая </a:t>
            </a:r>
            <a:r>
              <a:rPr lang="ru-RU" altLang="ru-RU" b="1" dirty="0"/>
              <a:t>характеристика разреза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95501" y="2928939"/>
            <a:ext cx="1357313" cy="642937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738563" y="2928939"/>
            <a:ext cx="500062" cy="642937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23" name="TextBox 21"/>
          <p:cNvSpPr txBox="1">
            <a:spLocks noChangeArrowheads="1"/>
          </p:cNvSpPr>
          <p:nvPr/>
        </p:nvSpPr>
        <p:spPr bwMode="auto">
          <a:xfrm>
            <a:off x="5551627" y="469901"/>
            <a:ext cx="57864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b="1" dirty="0"/>
              <a:t>Мезозойская эра. Юрская система. Нижний отдел. </a:t>
            </a:r>
            <a:endParaRPr lang="ru-RU" altLang="ru-RU" sz="1400" b="1" dirty="0" smtClean="0"/>
          </a:p>
          <a:p>
            <a:pPr algn="ctr" eaLnBrk="1" hangingPunct="1"/>
            <a:r>
              <a:rPr lang="ru-RU" altLang="ru-RU" sz="1400" b="1" dirty="0" err="1" smtClean="0"/>
              <a:t>Урманская</a:t>
            </a:r>
            <a:r>
              <a:rPr lang="ru-RU" altLang="ru-RU" sz="1400" b="1" dirty="0"/>
              <a:t>, </a:t>
            </a:r>
            <a:r>
              <a:rPr lang="ru-RU" altLang="ru-RU" sz="1400" b="1" dirty="0" err="1"/>
              <a:t>тогурская</a:t>
            </a:r>
            <a:r>
              <a:rPr lang="ru-RU" altLang="ru-RU" sz="1400" b="1" dirty="0"/>
              <a:t>, </a:t>
            </a:r>
            <a:r>
              <a:rPr lang="ru-RU" altLang="ru-RU" sz="1400" b="1" dirty="0" err="1"/>
              <a:t>салатская</a:t>
            </a:r>
            <a:r>
              <a:rPr lang="ru-RU" altLang="ru-RU" sz="1400" b="1" dirty="0"/>
              <a:t> свиты (</a:t>
            </a:r>
            <a:r>
              <a:rPr lang="en-US" altLang="ru-RU" sz="1400" b="1" dirty="0"/>
              <a:t>J</a:t>
            </a:r>
            <a:r>
              <a:rPr lang="en-US" altLang="ru-RU" sz="1000" b="1" dirty="0"/>
              <a:t>1</a:t>
            </a:r>
            <a:r>
              <a:rPr lang="en-US" altLang="ru-RU" sz="1400" b="1" dirty="0"/>
              <a:t>ur, J</a:t>
            </a:r>
            <a:r>
              <a:rPr lang="en-US" altLang="ru-RU" sz="900" b="1" dirty="0"/>
              <a:t>1</a:t>
            </a:r>
            <a:r>
              <a:rPr lang="en-US" altLang="ru-RU" sz="1400" b="1" dirty="0"/>
              <a:t>tg, J</a:t>
            </a:r>
            <a:r>
              <a:rPr lang="en-US" altLang="ru-RU" sz="900" b="1" dirty="0"/>
              <a:t>1-2</a:t>
            </a:r>
            <a:r>
              <a:rPr lang="en-US" altLang="ru-RU" sz="1400" b="1" dirty="0"/>
              <a:t>sl)</a:t>
            </a:r>
            <a:r>
              <a:rPr lang="ru-RU" altLang="ru-RU" sz="1400" b="1" dirty="0"/>
              <a:t>.</a:t>
            </a:r>
          </a:p>
        </p:txBody>
      </p:sp>
      <p:sp>
        <p:nvSpPr>
          <p:cNvPr id="23" name="Стрелка вправо 22"/>
          <p:cNvSpPr/>
          <p:nvPr/>
        </p:nvSpPr>
        <p:spPr>
          <a:xfrm rot="20465028">
            <a:off x="3163507" y="2797813"/>
            <a:ext cx="1430769" cy="216540"/>
          </a:xfrm>
          <a:prstGeom prst="rightArrow">
            <a:avLst/>
          </a:prstGeom>
          <a:effectLst>
            <a:outerShdw blurRad="76200" dist="254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9227" name="Рисунок 12" descr="Нижняя юра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1" y="1423989"/>
            <a:ext cx="4017963" cy="1647825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Рисунок 13" descr="Керн_нижняя юра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189" y="1428751"/>
            <a:ext cx="2860335" cy="1643063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452939" y="3738564"/>
            <a:ext cx="7146585" cy="255454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Разрез нижнеюрских отложений представлен фациями морского мелководья и береговыми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фациями. 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Осадконакопление происходило в прибрежно-континентальных условиях с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умеренно теплым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гумидным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климатом.</a:t>
            </a:r>
          </a:p>
          <a:p>
            <a:pPr algn="just">
              <a:defRPr/>
            </a:pP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Разрез сложен песчаниками, переслаивающимися с углистыми и битуминозными аргиллитами.</a:t>
            </a:r>
          </a:p>
          <a:p>
            <a:pPr algn="just">
              <a:defRPr/>
            </a:pP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отложениям салатской свиты приурочен продуктивный пласт Ю15.</a:t>
            </a:r>
          </a:p>
        </p:txBody>
      </p:sp>
    </p:spTree>
    <p:extLst>
      <p:ext uri="{BB962C8B-B14F-4D97-AF65-F5344CB8AC3E}">
        <p14:creationId xmlns:p14="http://schemas.microsoft.com/office/powerpoint/2010/main" val="299410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99670C9-73A3-4213-9799-DAFF1A7812EA}" type="slidenum">
              <a:rPr lang="ru-RU" altLang="ru-RU"/>
              <a:pPr eaLnBrk="1" hangingPunct="1"/>
              <a:t>12</a:t>
            </a:fld>
            <a:endParaRPr lang="ru-RU" altLang="ru-RU"/>
          </a:p>
        </p:txBody>
      </p:sp>
      <p:pic>
        <p:nvPicPr>
          <p:cNvPr id="10243" name="Рисунок 3" descr="Структурный разрезЮра-Палеозой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469901"/>
            <a:ext cx="2643188" cy="6316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4" name="TextBox 4"/>
          <p:cNvSpPr txBox="1">
            <a:spLocks noChangeArrowheads="1"/>
          </p:cNvSpPr>
          <p:nvPr/>
        </p:nvSpPr>
        <p:spPr bwMode="auto">
          <a:xfrm>
            <a:off x="1666876" y="71439"/>
            <a:ext cx="8215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 smtClean="0"/>
              <a:t>Литолого-стратиграфическая </a:t>
            </a:r>
            <a:r>
              <a:rPr lang="ru-RU" altLang="ru-RU" b="1" dirty="0"/>
              <a:t>характеристика разреза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95501" y="1143000"/>
            <a:ext cx="1357313" cy="1714500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738563" y="1143000"/>
            <a:ext cx="500062" cy="1714500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47" name="TextBox 21"/>
          <p:cNvSpPr txBox="1">
            <a:spLocks noChangeArrowheads="1"/>
          </p:cNvSpPr>
          <p:nvPr/>
        </p:nvSpPr>
        <p:spPr bwMode="auto">
          <a:xfrm>
            <a:off x="4524375" y="547689"/>
            <a:ext cx="6000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Arial" charset="0"/>
              </a:rPr>
              <a:t>Мезозойские отложения. Юрская система. Средний отдел. Тюменская свита</a:t>
            </a:r>
            <a:r>
              <a:rPr lang="en-US" sz="1400" b="1" dirty="0">
                <a:latin typeface="Arial" charset="0"/>
              </a:rPr>
              <a:t> (J</a:t>
            </a:r>
            <a:r>
              <a:rPr lang="en-US" sz="1050" b="1" dirty="0">
                <a:latin typeface="Arial" charset="0"/>
              </a:rPr>
              <a:t>2</a:t>
            </a:r>
            <a:r>
              <a:rPr lang="en-US" sz="1400" b="1" dirty="0">
                <a:latin typeface="Arial" charset="0"/>
              </a:rPr>
              <a:t>tm)</a:t>
            </a:r>
            <a:endParaRPr lang="ru-RU" sz="1400" b="1" dirty="0">
              <a:latin typeface="Arial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 rot="935394">
            <a:off x="3135414" y="1605913"/>
            <a:ext cx="1430769" cy="216540"/>
          </a:xfrm>
          <a:prstGeom prst="rightArrow">
            <a:avLst/>
          </a:prstGeom>
          <a:effectLst>
            <a:outerShdw blurRad="76200" dist="254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0251" name="Рисунок 19" descr="Средняя юра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814" y="1111250"/>
            <a:ext cx="2428875" cy="2000250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Рисунок 20" descr="Керн_средняя юра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76" y="1111250"/>
            <a:ext cx="3000375" cy="2000250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253" name="Группа 36"/>
          <p:cNvGrpSpPr>
            <a:grpSpLocks/>
          </p:cNvGrpSpPr>
          <p:nvPr/>
        </p:nvGrpSpPr>
        <p:grpSpPr bwMode="auto">
          <a:xfrm>
            <a:off x="5524500" y="3254375"/>
            <a:ext cx="3760788" cy="1460500"/>
            <a:chOff x="3097588" y="3286124"/>
            <a:chExt cx="3760428" cy="1460667"/>
          </a:xfrm>
        </p:grpSpPr>
        <p:sp>
          <p:nvSpPr>
            <p:cNvPr id="10255" name="TextBox 37"/>
            <p:cNvSpPr txBox="1">
              <a:spLocks noChangeArrowheads="1"/>
            </p:cNvSpPr>
            <p:nvPr/>
          </p:nvSpPr>
          <p:spPr bwMode="auto">
            <a:xfrm>
              <a:off x="4000496" y="4500570"/>
              <a:ext cx="171451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1000" b="1" i="1"/>
                <a:t>Папоротниковые</a:t>
              </a:r>
            </a:p>
          </p:txBody>
        </p:sp>
        <p:grpSp>
          <p:nvGrpSpPr>
            <p:cNvPr id="10256" name="Группа 23"/>
            <p:cNvGrpSpPr>
              <a:grpSpLocks/>
            </p:cNvGrpSpPr>
            <p:nvPr/>
          </p:nvGrpSpPr>
          <p:grpSpPr bwMode="auto">
            <a:xfrm>
              <a:off x="3097588" y="3286124"/>
              <a:ext cx="3760428" cy="1173252"/>
              <a:chOff x="3000364" y="3286124"/>
              <a:chExt cx="3760428" cy="1173252"/>
            </a:xfrm>
          </p:grpSpPr>
          <p:pic>
            <p:nvPicPr>
              <p:cNvPr id="10257" name="Рисунок 39" descr="Папоротнии_нижняя юра.jp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00364" y="3286124"/>
                <a:ext cx="863598" cy="1145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58" name="Рисунок 40" descr="Папоротнии_Юра.jp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29058" y="3286124"/>
                <a:ext cx="857256" cy="1143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59" name="Рисунок 41" descr="Папоротник3и_Юра.jpg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7752" y="3286124"/>
                <a:ext cx="1071570" cy="1173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60" name="Рисунок 42" descr="Папорот_Юра.png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62473" y="3286124"/>
                <a:ext cx="798319" cy="1143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8" name="TextBox 17"/>
          <p:cNvSpPr txBox="1"/>
          <p:nvPr/>
        </p:nvSpPr>
        <p:spPr>
          <a:xfrm>
            <a:off x="4469001" y="4714875"/>
            <a:ext cx="7346338" cy="206210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Разрез среднеюрских отложений представлен континентальными фациями. </a:t>
            </a:r>
          </a:p>
          <a:p>
            <a:pPr>
              <a:defRPr/>
            </a:pP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Осадконакопление происходило в условиях сильно выровненного рельефа.</a:t>
            </a:r>
          </a:p>
          <a:p>
            <a:pPr>
              <a:defRPr/>
            </a:pP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Разрез представляет собой неоднородную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песчано-алевролито-глинистую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толщу с выдержанными прослоями углистых аргиллитов и углей.</a:t>
            </a:r>
          </a:p>
          <a:p>
            <a:pPr>
              <a:defRPr/>
            </a:pP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отложениям тюменской свиты приурочен продуктивный пласт Ю14.</a:t>
            </a:r>
          </a:p>
        </p:txBody>
      </p:sp>
    </p:spTree>
    <p:extLst>
      <p:ext uri="{BB962C8B-B14F-4D97-AF65-F5344CB8AC3E}">
        <p14:creationId xmlns:p14="http://schemas.microsoft.com/office/powerpoint/2010/main" val="93861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3ED4E5D-3F94-49EF-B3D1-D8D2B7AA4FF9}" type="slidenum">
              <a:rPr lang="ru-RU" altLang="ru-RU"/>
              <a:pPr eaLnBrk="1" hangingPunct="1"/>
              <a:t>13</a:t>
            </a:fld>
            <a:endParaRPr lang="ru-RU" altLang="ru-RU"/>
          </a:p>
        </p:txBody>
      </p:sp>
      <p:pic>
        <p:nvPicPr>
          <p:cNvPr id="11267" name="Рисунок 3" descr="Структурный разрезЮра-Палеозой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469901"/>
            <a:ext cx="2643188" cy="6316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8" name="TextBox 4"/>
          <p:cNvSpPr txBox="1">
            <a:spLocks noChangeArrowheads="1"/>
          </p:cNvSpPr>
          <p:nvPr/>
        </p:nvSpPr>
        <p:spPr bwMode="auto">
          <a:xfrm>
            <a:off x="1666876" y="71439"/>
            <a:ext cx="8215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/>
              <a:t>2. Литолого-стратиграфическая характеристика разреза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95501" y="928688"/>
            <a:ext cx="1357313" cy="500062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738563" y="928688"/>
            <a:ext cx="500062" cy="500062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271" name="TextBox 21"/>
          <p:cNvSpPr txBox="1">
            <a:spLocks noChangeArrowheads="1"/>
          </p:cNvSpPr>
          <p:nvPr/>
        </p:nvSpPr>
        <p:spPr bwMode="auto">
          <a:xfrm>
            <a:off x="4657177" y="550587"/>
            <a:ext cx="61637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Arial" charset="0"/>
              </a:rPr>
              <a:t>Мезозойские отложения. Юрская система. Верхний отдел. Васюганская, георгиевская </a:t>
            </a:r>
            <a:r>
              <a:rPr lang="ru-RU" sz="1400" b="1" dirty="0" err="1">
                <a:latin typeface="Arial" charset="0"/>
              </a:rPr>
              <a:t>баженовская</a:t>
            </a:r>
            <a:r>
              <a:rPr lang="ru-RU" sz="1400" b="1" dirty="0">
                <a:latin typeface="Arial" charset="0"/>
              </a:rPr>
              <a:t> свиты</a:t>
            </a:r>
            <a:r>
              <a:rPr lang="en-US" sz="1400" b="1" dirty="0">
                <a:latin typeface="Arial" charset="0"/>
              </a:rPr>
              <a:t> (J</a:t>
            </a:r>
            <a:r>
              <a:rPr lang="en-US" sz="1050" b="1" dirty="0">
                <a:latin typeface="Arial" charset="0"/>
              </a:rPr>
              <a:t>2-3</a:t>
            </a:r>
            <a:r>
              <a:rPr lang="en-US" sz="1400" b="1" dirty="0">
                <a:latin typeface="Arial" charset="0"/>
              </a:rPr>
              <a:t>vs, J</a:t>
            </a:r>
            <a:r>
              <a:rPr lang="en-US" sz="1050" b="1" dirty="0">
                <a:latin typeface="Arial" charset="0"/>
              </a:rPr>
              <a:t>3</a:t>
            </a:r>
            <a:r>
              <a:rPr lang="en-US" sz="1400" b="1" dirty="0">
                <a:latin typeface="Arial" charset="0"/>
              </a:rPr>
              <a:t>gr, J</a:t>
            </a:r>
            <a:r>
              <a:rPr lang="en-US" sz="1050" b="1" dirty="0">
                <a:latin typeface="Arial" charset="0"/>
              </a:rPr>
              <a:t>3</a:t>
            </a:r>
            <a:r>
              <a:rPr lang="en-US" sz="1400" b="1" dirty="0">
                <a:latin typeface="Arial" charset="0"/>
              </a:rPr>
              <a:t>bg)</a:t>
            </a:r>
            <a:endParaRPr lang="ru-RU" sz="1400" b="1" dirty="0">
              <a:latin typeface="Arial" charset="0"/>
            </a:endParaRPr>
          </a:p>
        </p:txBody>
      </p:sp>
      <p:pic>
        <p:nvPicPr>
          <p:cNvPr id="11272" name="Рисунок 23" descr="Верхняя Юра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938" y="1565276"/>
            <a:ext cx="4214812" cy="1292225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Стрелка вправо 22"/>
          <p:cNvSpPr/>
          <p:nvPr/>
        </p:nvSpPr>
        <p:spPr>
          <a:xfrm rot="935394">
            <a:off x="3943016" y="1231331"/>
            <a:ext cx="1430769" cy="119729"/>
          </a:xfrm>
          <a:prstGeom prst="rightArrow">
            <a:avLst/>
          </a:prstGeom>
          <a:effectLst>
            <a:outerShdw blurRad="76200" dist="254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276" name="Рисунок 28" descr="Керн_верхняя юра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2063" y="1565276"/>
            <a:ext cx="1409700" cy="1292225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277" name="Группа 47"/>
          <p:cNvGrpSpPr>
            <a:grpSpLocks/>
          </p:cNvGrpSpPr>
          <p:nvPr/>
        </p:nvGrpSpPr>
        <p:grpSpPr bwMode="auto">
          <a:xfrm>
            <a:off x="4953001" y="3000375"/>
            <a:ext cx="5572125" cy="1174750"/>
            <a:chOff x="3428992" y="3000372"/>
            <a:chExt cx="5572164" cy="1174915"/>
          </a:xfrm>
        </p:grpSpPr>
        <p:grpSp>
          <p:nvGrpSpPr>
            <p:cNvPr id="11279" name="Группа 31"/>
            <p:cNvGrpSpPr>
              <a:grpSpLocks/>
            </p:cNvGrpSpPr>
            <p:nvPr/>
          </p:nvGrpSpPr>
          <p:grpSpPr bwMode="auto">
            <a:xfrm>
              <a:off x="3428992" y="3000372"/>
              <a:ext cx="1714512" cy="1174915"/>
              <a:chOff x="4000496" y="5500702"/>
              <a:chExt cx="1714512" cy="1174915"/>
            </a:xfrm>
          </p:grpSpPr>
          <p:pic>
            <p:nvPicPr>
              <p:cNvPr id="11289" name="Рисунок 36" descr="Фораминифера.jpg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00562" y="5500702"/>
                <a:ext cx="757232" cy="9348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290" name="TextBox 37"/>
              <p:cNvSpPr txBox="1">
                <a:spLocks noChangeArrowheads="1"/>
              </p:cNvSpPr>
              <p:nvPr/>
            </p:nvSpPr>
            <p:spPr bwMode="auto">
              <a:xfrm>
                <a:off x="4000496" y="6429396"/>
                <a:ext cx="1714512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ru-RU" altLang="ru-RU" sz="1000" b="1" i="1"/>
                  <a:t>Фораминиферы</a:t>
                </a:r>
              </a:p>
            </p:txBody>
          </p:sp>
        </p:grpSp>
        <p:grpSp>
          <p:nvGrpSpPr>
            <p:cNvPr id="11280" name="Группа 38"/>
            <p:cNvGrpSpPr>
              <a:grpSpLocks/>
            </p:cNvGrpSpPr>
            <p:nvPr/>
          </p:nvGrpSpPr>
          <p:grpSpPr bwMode="auto">
            <a:xfrm>
              <a:off x="4429124" y="3017258"/>
              <a:ext cx="1714512" cy="1158029"/>
              <a:chOff x="4000496" y="3803076"/>
              <a:chExt cx="1714512" cy="1158029"/>
            </a:xfrm>
          </p:grpSpPr>
          <p:pic>
            <p:nvPicPr>
              <p:cNvPr id="11287" name="Рисунок 39" descr="220px-Haeckel_Ammonitida.jp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00562" y="3803076"/>
                <a:ext cx="642942" cy="9118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288" name="TextBox 40"/>
              <p:cNvSpPr txBox="1">
                <a:spLocks noChangeArrowheads="1"/>
              </p:cNvSpPr>
              <p:nvPr/>
            </p:nvSpPr>
            <p:spPr bwMode="auto">
              <a:xfrm>
                <a:off x="4000496" y="4714884"/>
                <a:ext cx="1714512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ru-RU" altLang="ru-RU" sz="1000" b="1" i="1"/>
                  <a:t>Аммониты</a:t>
                </a:r>
              </a:p>
            </p:txBody>
          </p:sp>
        </p:grpSp>
        <p:pic>
          <p:nvPicPr>
            <p:cNvPr id="11281" name="Рисунок 41" descr="двустворки.jp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5008" y="3000372"/>
              <a:ext cx="928694" cy="928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2" name="TextBox 42"/>
            <p:cNvSpPr txBox="1">
              <a:spLocks noChangeArrowheads="1"/>
            </p:cNvSpPr>
            <p:nvPr/>
          </p:nvSpPr>
          <p:spPr bwMode="auto">
            <a:xfrm>
              <a:off x="5357818" y="3897159"/>
              <a:ext cx="171451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1000" b="1" i="1"/>
                <a:t>Двустворки</a:t>
              </a:r>
            </a:p>
          </p:txBody>
        </p:sp>
        <p:pic>
          <p:nvPicPr>
            <p:cNvPr id="11283" name="Рисунок 43" descr="хвойные.jp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6578" y="3000372"/>
              <a:ext cx="438150" cy="876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4" name="TextBox 44"/>
            <p:cNvSpPr txBox="1">
              <a:spLocks noChangeArrowheads="1"/>
            </p:cNvSpPr>
            <p:nvPr/>
          </p:nvSpPr>
          <p:spPr bwMode="auto">
            <a:xfrm>
              <a:off x="6215074" y="3897159"/>
              <a:ext cx="171451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1000" b="1" i="1"/>
                <a:t>Хвойные</a:t>
              </a:r>
            </a:p>
          </p:txBody>
        </p:sp>
        <p:pic>
          <p:nvPicPr>
            <p:cNvPr id="11285" name="Рисунок 45" descr="Папоротнии_нижняя юра.jp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3948" y="3000372"/>
              <a:ext cx="754266" cy="1000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6" name="TextBox 46"/>
            <p:cNvSpPr txBox="1">
              <a:spLocks noChangeArrowheads="1"/>
            </p:cNvSpPr>
            <p:nvPr/>
          </p:nvSpPr>
          <p:spPr bwMode="auto">
            <a:xfrm>
              <a:off x="7286644" y="3929066"/>
              <a:ext cx="171451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1000" b="1" i="1"/>
                <a:t>Папоротниковые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452939" y="4214813"/>
            <a:ext cx="7739061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Разрез верхнеюрских отложений представлен мелководными морскими (васюганская и георгиевская свита) и глубоководными отложениями (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баженовская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свита). </a:t>
            </a:r>
          </a:p>
          <a:p>
            <a:pPr>
              <a:defRPr/>
            </a:pP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 верхнеюрских отложений выделены песчаники, алевролиты с прослоями углей,  известковых пород и битуминозные аргиллиты.</a:t>
            </a:r>
          </a:p>
          <a:p>
            <a:pPr>
              <a:defRPr/>
            </a:pP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Отложения верхней юры в пределах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Урманской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площади не продуктивны.</a:t>
            </a:r>
          </a:p>
          <a:p>
            <a:pPr>
              <a:defRPr/>
            </a:pP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Верхнеюрские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отложения согласно перерыты морскими и континентальными фациями меловой системы.</a:t>
            </a:r>
          </a:p>
        </p:txBody>
      </p:sp>
    </p:spTree>
    <p:extLst>
      <p:ext uri="{BB962C8B-B14F-4D97-AF65-F5344CB8AC3E}">
        <p14:creationId xmlns:p14="http://schemas.microsoft.com/office/powerpoint/2010/main" val="312273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675474" cy="1596177"/>
          </a:xfrm>
        </p:spPr>
        <p:txBody>
          <a:bodyPr>
            <a:normAutofit/>
          </a:bodyPr>
          <a:lstStyle/>
          <a:p>
            <a:r>
              <a:rPr lang="ru-RU" sz="2400" b="1" dirty="0"/>
              <a:t>Литологический ряд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и </a:t>
            </a:r>
            <a:r>
              <a:rPr lang="ru-RU" sz="2400" b="1" dirty="0"/>
              <a:t>его </a:t>
            </a:r>
            <a:r>
              <a:rPr lang="ru-RU" sz="2400" b="1" dirty="0" smtClean="0"/>
              <a:t>промыслово-геофизическая характеристика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72611" y="1869898"/>
            <a:ext cx="11198831" cy="463364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dirty="0"/>
              <a:t>Литологический ряд </a:t>
            </a:r>
            <a:r>
              <a:rPr lang="ru-RU" dirty="0"/>
              <a:t>– комплекс литологических </a:t>
            </a:r>
            <a:r>
              <a:rPr lang="ru-RU" dirty="0" smtClean="0"/>
              <a:t>слоев, закономерно </a:t>
            </a:r>
            <a:r>
              <a:rPr lang="ru-RU" dirty="0"/>
              <a:t>следующих друг за другом в вертикальном </a:t>
            </a:r>
            <a:r>
              <a:rPr lang="ru-RU" dirty="0" smtClean="0"/>
              <a:t>разрезе скважины</a:t>
            </a:r>
            <a:r>
              <a:rPr lang="ru-RU" dirty="0"/>
              <a:t>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Закономерная </a:t>
            </a:r>
            <a:r>
              <a:rPr lang="ru-RU" dirty="0"/>
              <a:t>последовательность литологических </a:t>
            </a:r>
            <a:r>
              <a:rPr lang="ru-RU" dirty="0" smtClean="0"/>
              <a:t>слоев обусловлена законами осадочной дифференциации вещества, в частности</a:t>
            </a:r>
            <a:r>
              <a:rPr lang="ru-RU" dirty="0"/>
              <a:t>, для терригенного разреза – законами гравитации и </a:t>
            </a:r>
            <a:r>
              <a:rPr lang="ru-RU" dirty="0" smtClean="0"/>
              <a:t>динамики среды.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Поскольку </a:t>
            </a:r>
            <a:r>
              <a:rPr lang="ru-RU" dirty="0"/>
              <a:t>системно-литологические исследования основываются на послойном описании разреза, то при использовании ГИС за породный слой принимается тело с более или менее однородной промыслово-геофизической характеристикой.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Выделение </a:t>
            </a:r>
            <a:r>
              <a:rPr lang="ru-RU" dirty="0"/>
              <a:t>слоев различного литологического состава по ГИС базируется на выявлении связи физических свойств с их составом и отражением на различного рода каротажных диаграммах.</a:t>
            </a:r>
          </a:p>
        </p:txBody>
      </p:sp>
    </p:spTree>
    <p:extLst>
      <p:ext uri="{BB962C8B-B14F-4D97-AF65-F5344CB8AC3E}">
        <p14:creationId xmlns:p14="http://schemas.microsoft.com/office/powerpoint/2010/main" val="3591452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2810" y="-76075"/>
            <a:ext cx="10364451" cy="1596177"/>
          </a:xfrm>
        </p:spPr>
        <p:txBody>
          <a:bodyPr>
            <a:normAutofit/>
          </a:bodyPr>
          <a:lstStyle/>
          <a:p>
            <a:r>
              <a:rPr lang="ru-RU" sz="2000" b="1" dirty="0"/>
              <a:t>СИСТЕМНЫЙ АНАЛИЗ ОСАДОЧНЫХ ТОЛЩ</a:t>
            </a:r>
            <a:br>
              <a:rPr lang="ru-RU" sz="2000" b="1" dirty="0"/>
            </a:br>
            <a:r>
              <a:rPr lang="ru-RU" sz="2000" b="1" dirty="0"/>
              <a:t>ПО ПРОМЫСЛОВО-ГЕОФИЗИЧЕСКИМ ДАННЫМ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90146" y="1441939"/>
            <a:ext cx="10917115" cy="348761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Седиментационная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цикличность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последовательностью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смены обстановок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осадконакопления, повторяющихся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тех или иных вариациях в ходе развития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акватории или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седиментации накапливаются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осадочные породы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виде геологических тел, имеющих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определенную характеристику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Элементарным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продуктом седиментации является породный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слой (пласт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это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однородное трехмерное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тело, ограниченное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снизу и сверху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субпараллельными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плоскостями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− границами. Отличительными признаками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слоя являются мощность (толщина) и протяженность.</a:t>
            </a:r>
          </a:p>
        </p:txBody>
      </p:sp>
    </p:spTree>
    <p:extLst>
      <p:ext uri="{BB962C8B-B14F-4D97-AF65-F5344CB8AC3E}">
        <p14:creationId xmlns:p14="http://schemas.microsoft.com/office/powerpoint/2010/main" val="2587763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5565" y="793269"/>
            <a:ext cx="10363826" cy="3424107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В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составе юрских и меловых образований Западно-Сибирской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нефтегазоносной провинции выделяется следующий литологический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ряд пород и их основные разновидности: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гравелиты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галечники,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песчаники крупно и среднезернистые,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песчаники мелкозернистые глинистые,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песчаники известковистые,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алевролиты,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алевролиты глинистые,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 тонкое чередование песчаников, алевролитов и глин,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8) глины и аргиллиты без примеси песчано-алевритового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материала,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9) аргиллиты битуминозные,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10) аргиллиты углистые,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11) угли.</a:t>
            </a:r>
          </a:p>
        </p:txBody>
      </p:sp>
    </p:spTree>
    <p:extLst>
      <p:ext uri="{BB962C8B-B14F-4D97-AF65-F5344CB8AC3E}">
        <p14:creationId xmlns:p14="http://schemas.microsoft.com/office/powerpoint/2010/main" val="3864314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79132"/>
            <a:ext cx="10364451" cy="1371600"/>
          </a:xfrm>
        </p:spPr>
        <p:txBody>
          <a:bodyPr>
            <a:normAutofit/>
          </a:bodyPr>
          <a:lstStyle/>
          <a:p>
            <a:r>
              <a:rPr lang="ru-RU" sz="2000" b="1" dirty="0"/>
              <a:t>Изучение литологических комплексов осадочной толщи при</a:t>
            </a:r>
            <a:br>
              <a:rPr lang="ru-RU" sz="2000" b="1" dirty="0"/>
            </a:br>
            <a:r>
              <a:rPr lang="ru-RU" sz="2000" b="1" dirty="0"/>
              <a:t>сопоставлении разрезов скважин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86861" y="1074622"/>
            <a:ext cx="11632223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Выбор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геофизических реперов</a:t>
            </a:r>
          </a:p>
          <a:p>
            <a:pPr mar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Анализ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выделенных циклитов позволяет определить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строения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толщи и выявить опорные интервалы, которые могут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использованы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корреляции в качестве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маркирующих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Такую роль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увязке разрезов играют выдержанные угольные пласты.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 имеют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четкую геофизическую характеристику, занимают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определенное положение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разрезе и поэтому служат наиболее надежными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реперами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Значительная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углей повышает надежность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корреляции разрезов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Формирование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углей происходило в эпохи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максимального тектонического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покоя, минимальной динамики водной среды,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 приурочены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наиболее выровненным участкам рельефа. В связи 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этим можно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считать, что угольные пласты обладают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признаками изохронности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этих частей разреза, а это, в свою очередь,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определяющим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фактором при корреляции континентальных толщ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относительной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стратификации</a:t>
            </a:r>
          </a:p>
        </p:txBody>
      </p:sp>
    </p:spTree>
    <p:extLst>
      <p:ext uri="{BB962C8B-B14F-4D97-AF65-F5344CB8AC3E}">
        <p14:creationId xmlns:p14="http://schemas.microsoft.com/office/powerpoint/2010/main" val="781387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33583" y="600933"/>
            <a:ext cx="10363826" cy="342410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реперам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категории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юрского разреза в пределах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юго-востока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Западно-Сибирской плиты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глины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тогурской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свиты;</a:t>
            </a:r>
          </a:p>
          <a:p>
            <a:pPr algn="just"/>
            <a:r>
              <a:rPr lang="ru-RU" sz="16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глины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нижневасюганской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подсвиты;</a:t>
            </a:r>
          </a:p>
          <a:p>
            <a:pPr algn="just"/>
            <a:r>
              <a:rPr lang="ru-RU" sz="16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угольные пласты У10 и У1;</a:t>
            </a:r>
          </a:p>
          <a:p>
            <a:pPr algn="just"/>
            <a:r>
              <a:rPr lang="ru-RU" sz="16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аргиллиты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баженовской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свиты.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Эти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маркирующие горизонты регионально выдержаны,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значительную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и хорошо выделяются по всем видам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каротажа.</a:t>
            </a:r>
          </a:p>
          <a:p>
            <a:pPr mar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Во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вторую группу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реперов объединяются угольные пласты У8,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У6 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У4, которые, хорошо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прослеживаясь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обширной территории,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относительно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небольшую мощность.</a:t>
            </a:r>
          </a:p>
          <a:p>
            <a:pPr mar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третьей группе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реперов относятся угольные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глинистые пласты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прослеживаются только в пределах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площадей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3977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3"/>
          <a:srcRect t="1" b="9799"/>
          <a:stretch/>
        </p:blipFill>
        <p:spPr>
          <a:xfrm>
            <a:off x="0" y="104576"/>
            <a:ext cx="6783284" cy="675342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71855" y="104576"/>
            <a:ext cx="520007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0" u="none" strike="noStrike" baseline="0" dirty="0" smtClean="0">
                <a:latin typeface="TimesNewRoman,Bold"/>
              </a:rPr>
              <a:t>Расчленение разрезов скважин</a:t>
            </a:r>
          </a:p>
          <a:p>
            <a:pPr algn="ctr"/>
            <a:r>
              <a:rPr lang="ru-RU" sz="1600" i="0" u="none" strike="noStrike" baseline="0" dirty="0" smtClean="0">
                <a:latin typeface="TimesNewRoman,Bold"/>
              </a:rPr>
              <a:t>(на примере средне-верхнеюрских отложений </a:t>
            </a:r>
          </a:p>
          <a:p>
            <a:pPr algn="ctr"/>
            <a:r>
              <a:rPr lang="ru-RU" sz="1600" i="0" u="none" strike="noStrike" baseline="0" dirty="0" smtClean="0">
                <a:latin typeface="TimesNewRoman,Bold"/>
              </a:rPr>
              <a:t>юго</a:t>
            </a:r>
            <a:r>
              <a:rPr lang="ru-RU" sz="1600" i="0" u="none" strike="noStrike" baseline="0" dirty="0" smtClean="0">
                <a:latin typeface="TimesNewRoman"/>
              </a:rPr>
              <a:t>-</a:t>
            </a:r>
            <a:r>
              <a:rPr lang="ru-RU" sz="1600" i="0" u="none" strike="noStrike" baseline="0" dirty="0" smtClean="0">
                <a:latin typeface="TimesNewRoman,Bold"/>
              </a:rPr>
              <a:t>востока Западно</a:t>
            </a:r>
            <a:r>
              <a:rPr lang="ru-RU" sz="1600" i="0" u="none" strike="noStrike" baseline="0" dirty="0" smtClean="0">
                <a:latin typeface="TimesNewRoman"/>
              </a:rPr>
              <a:t>-</a:t>
            </a:r>
            <a:r>
              <a:rPr lang="ru-RU" sz="1600" i="0" u="none" strike="noStrike" baseline="0" dirty="0" smtClean="0">
                <a:latin typeface="TimesNewRoman,Bold"/>
              </a:rPr>
              <a:t>Сибирской плиты)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71856" y="1819564"/>
            <a:ext cx="511694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0" i="0" u="none" strike="noStrike" baseline="0" dirty="0" smtClean="0">
                <a:latin typeface="TimesNewRoman"/>
              </a:rPr>
              <a:t>	Выделив по комплексу промыслово-геофизических исследований литологические разности в качестве породных слоев и определив</a:t>
            </a:r>
          </a:p>
          <a:p>
            <a:pPr algn="just"/>
            <a:r>
              <a:rPr lang="ru-RU" sz="1600" b="0" i="0" u="none" strike="noStrike" baseline="0" dirty="0" smtClean="0">
                <a:latin typeface="TimesNewRoman"/>
              </a:rPr>
              <a:t>характер границ между ними, исследуемая часть разреза разделяется на циклиты различного ранга. 	Полученные результаты увязываются с</a:t>
            </a:r>
          </a:p>
          <a:p>
            <a:pPr algn="just"/>
            <a:r>
              <a:rPr lang="ru-RU" sz="1600" b="0" i="0" u="none" strike="noStrike" baseline="0" dirty="0" smtClean="0">
                <a:latin typeface="TimesNewRoman"/>
              </a:rPr>
              <a:t>геологическими параметрами − аналитическими исследованиями керна в каждой скважине. По данным определения возраста устанавливаются стратиграфические подразделения, которые сопоставляются с выделенными ранее циклитами.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293728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988025" y="175937"/>
            <a:ext cx="4245268" cy="653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61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555" y="766916"/>
            <a:ext cx="4137879" cy="542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25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528645517"/>
              </p:ext>
            </p:extLst>
          </p:nvPr>
        </p:nvGraphicFramePr>
        <p:xfrm>
          <a:off x="838200" y="1275908"/>
          <a:ext cx="11095182" cy="50240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7199"/>
                <a:gridCol w="2338719"/>
                <a:gridCol w="1798625"/>
                <a:gridCol w="1781721"/>
                <a:gridCol w="1718328"/>
                <a:gridCol w="1760590"/>
              </a:tblGrid>
              <a:tr h="197027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Палеогидродинамические уровни, отражающие динамическую активность среды седиментации </a:t>
                      </a:r>
                      <a:endParaRPr lang="en-US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2399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 Р О В Н И 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4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Литология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Очень высокий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II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Высокий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III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Средний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IV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Низкий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Очень низкий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8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Породы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Песчаники крупно - и среднезернистые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неглинистые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Песчаники средне - мелкозернистые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Песчано-алеврито - глинистые породы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Алевролиты и глинисто - алевритовые породы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Алеврито - глинистые породы и глины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51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Гранулометрия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Пфр 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 70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95 %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Афр 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 5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10 %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Гфр 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 0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15 %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</a:t>
                      </a:r>
                      <a:r>
                        <a:rPr lang="en-US" sz="1100">
                          <a:effectLst/>
                        </a:rPr>
                        <a:t>d</a:t>
                      </a:r>
                      <a:r>
                        <a:rPr lang="ru-RU" sz="1100">
                          <a:effectLst/>
                        </a:rPr>
                        <a:t> &gt; 0,25 мм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Зерна гравия, галька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Пфр 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 50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70 %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Афр 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 5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20 %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Гфр 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 15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25 %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</a:t>
                      </a:r>
                      <a:r>
                        <a:rPr lang="en-US" sz="1100">
                          <a:effectLst/>
                        </a:rPr>
                        <a:t>d</a:t>
                      </a:r>
                      <a:r>
                        <a:rPr lang="ru-RU" sz="1100">
                          <a:effectLst/>
                        </a:rPr>
                        <a:t> - 0,1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0,2 мм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Пфр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 dirty="0">
                          <a:effectLst/>
                        </a:rPr>
                        <a:t> 20</a:t>
                      </a:r>
                      <a:r>
                        <a:rPr lang="ru-RU" sz="1100" dirty="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 dirty="0">
                          <a:effectLst/>
                        </a:rPr>
                        <a:t>50 %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Афр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 dirty="0">
                          <a:effectLst/>
                        </a:rPr>
                        <a:t> 20</a:t>
                      </a:r>
                      <a:r>
                        <a:rPr lang="ru-RU" sz="1100" dirty="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 dirty="0">
                          <a:effectLst/>
                        </a:rPr>
                        <a:t>50 %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Гфр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 dirty="0">
                          <a:effectLst/>
                        </a:rPr>
                        <a:t> 20</a:t>
                      </a:r>
                      <a:r>
                        <a:rPr lang="ru-RU" sz="1100" dirty="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 dirty="0">
                          <a:effectLst/>
                        </a:rPr>
                        <a:t>50 %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</a:t>
                      </a:r>
                      <a:r>
                        <a:rPr lang="en-US" sz="1100" dirty="0">
                          <a:effectLst/>
                        </a:rPr>
                        <a:t>d</a:t>
                      </a:r>
                      <a:r>
                        <a:rPr lang="ru-RU" sz="1100" dirty="0">
                          <a:effectLst/>
                        </a:rPr>
                        <a:t> - 0,06</a:t>
                      </a:r>
                      <a:r>
                        <a:rPr lang="ru-RU" sz="1100" dirty="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 dirty="0">
                          <a:effectLst/>
                        </a:rPr>
                        <a:t>0,1 мм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Пфр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 dirty="0">
                          <a:effectLst/>
                        </a:rPr>
                        <a:t> 0</a:t>
                      </a:r>
                      <a:r>
                        <a:rPr lang="ru-RU" sz="1100" dirty="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 dirty="0">
                          <a:effectLst/>
                        </a:rPr>
                        <a:t>20 %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Афр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 dirty="0">
                          <a:effectLst/>
                        </a:rPr>
                        <a:t> 50</a:t>
                      </a:r>
                      <a:r>
                        <a:rPr lang="ru-RU" sz="1100" dirty="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 dirty="0">
                          <a:effectLst/>
                        </a:rPr>
                        <a:t>85 %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Гфр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 dirty="0">
                          <a:effectLst/>
                        </a:rPr>
                        <a:t> 15</a:t>
                      </a:r>
                      <a:r>
                        <a:rPr lang="ru-RU" sz="1100" dirty="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 dirty="0">
                          <a:effectLst/>
                        </a:rPr>
                        <a:t>50 %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</a:t>
                      </a:r>
                      <a:r>
                        <a:rPr lang="en-US" sz="1100" dirty="0">
                          <a:effectLst/>
                        </a:rPr>
                        <a:t>d</a:t>
                      </a:r>
                      <a:r>
                        <a:rPr lang="ru-RU" sz="1100" dirty="0">
                          <a:effectLst/>
                        </a:rPr>
                        <a:t> &lt; 0,06 мм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Пфр 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 0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5 %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Афр 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 0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20 %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Гфр 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 50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90 %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</a:t>
                      </a:r>
                      <a:r>
                        <a:rPr lang="en-US" sz="1100">
                          <a:effectLst/>
                        </a:rPr>
                        <a:t>d</a:t>
                      </a:r>
                      <a:r>
                        <a:rPr lang="ru-RU" sz="1100">
                          <a:effectLst/>
                        </a:rPr>
                        <a:t> &lt; 0,02 мм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91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Слоистость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Крупная косая, 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иногда сходящаяся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или отсутствует. По границам серий </a:t>
                      </a:r>
                      <a:r>
                        <a:rPr lang="ru-RU" sz="11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100">
                          <a:effectLst/>
                        </a:rPr>
                        <a:t> мелкая галька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Косая, косоволнистая. Серийные швы отчетливы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Мелкая косая,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косоволнистая,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иногда волнистая и горизонтальная.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Серийные швы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слабо заметны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Волнистая, 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линзовидная,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горизонтальная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Горизонтальная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или отсутствует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51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Следы размыва в основании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Всегда присутствуют в виде конгломератовидных пород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Всегда присутствуют в виде конгломерато-видных пород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Слабо выражены в виде мелких окатышей или отсутствуют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Отсутствуют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Отсутствуют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3283791" y="-63787"/>
            <a:ext cx="1979354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Таблица 2</a:t>
            </a:r>
            <a:endParaRPr kumimoji="0" lang="ru-RU" alt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521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61874" y="586482"/>
            <a:ext cx="6958890" cy="1468211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интерпретации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приведенной кривой ПС с выделением литологических разностей и классов коллекторов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500" y="586482"/>
            <a:ext cx="3991645" cy="6148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9125571"/>
              </p:ext>
            </p:extLst>
          </p:nvPr>
        </p:nvGraphicFramePr>
        <p:xfrm>
          <a:off x="562645" y="586482"/>
          <a:ext cx="4000500" cy="61484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r:id="rId3" imgW="5673960" imgH="8724600" progId="">
                  <p:embed/>
                </p:oleObj>
              </mc:Choice>
              <mc:Fallback>
                <p:oleObj r:id="rId3" imgW="5673960" imgH="872460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645" y="586482"/>
                        <a:ext cx="4000500" cy="6148426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71501" y="6277708"/>
            <a:ext cx="399164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9054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J:\Ломакин Диплом\Новая папка Ломакин\скв 450 последнее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582" y="1"/>
            <a:ext cx="5507060" cy="685799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429570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263</TotalTime>
  <Words>1297</Words>
  <Application>Microsoft Office PowerPoint</Application>
  <PresentationFormat>Широкоэкранный</PresentationFormat>
  <Paragraphs>266</Paragraphs>
  <Slides>24</Slides>
  <Notes>13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4" baseType="lpstr">
      <vt:lpstr>Arial</vt:lpstr>
      <vt:lpstr>Calibri</vt:lpstr>
      <vt:lpstr>Symbol</vt:lpstr>
      <vt:lpstr>Times New Roman</vt:lpstr>
      <vt:lpstr>TimesNewRoman</vt:lpstr>
      <vt:lpstr>TimesNewRoman,Bold</vt:lpstr>
      <vt:lpstr>Tw Cen MT</vt:lpstr>
      <vt:lpstr>Wingdings</vt:lpstr>
      <vt:lpstr>Капля</vt:lpstr>
      <vt:lpstr>CorelDraw.Graphic.8</vt:lpstr>
      <vt:lpstr>Презентация PowerPoint</vt:lpstr>
      <vt:lpstr>Геологические задачи,  решаемые геофизическими методами</vt:lpstr>
      <vt:lpstr> При изучении геологических разрезов скважин геофизическими методами решаются следующие основные задачи: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Литологический ряд  и его промыслово-геофизическая характеристика</vt:lpstr>
      <vt:lpstr>СИСТЕМНЫЙ АНАЛИЗ ОСАДОЧНЫХ ТОЛЩ ПО ПРОМЫСЛОВО-ГЕОФИЗИЧЕСКИМ ДАННЫМ</vt:lpstr>
      <vt:lpstr>Презентация PowerPoint</vt:lpstr>
      <vt:lpstr>Изучение литологических комплексов осадочной толщи при сопоставлении разрезов скважин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Схема интерпретации  приведенной кривой ПС с выделением литологических разностей и классов коллекторов</vt:lpstr>
      <vt:lpstr>Презентация PowerPoint</vt:lpstr>
    </vt:vector>
  </TitlesOfParts>
  <Company>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Тен Татьяна Георгиевна</dc:creator>
  <cp:lastModifiedBy>Тен Татьяна Георгиевна</cp:lastModifiedBy>
  <cp:revision>36</cp:revision>
  <dcterms:created xsi:type="dcterms:W3CDTF">2018-09-18T09:22:43Z</dcterms:created>
  <dcterms:modified xsi:type="dcterms:W3CDTF">2022-06-09T07:34:45Z</dcterms:modified>
</cp:coreProperties>
</file>