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1" r:id="rId1"/>
  </p:sldMasterIdLst>
  <p:notesMasterIdLst>
    <p:notesMasterId r:id="rId21"/>
  </p:notesMasterIdLst>
  <p:sldIdLst>
    <p:sldId id="351" r:id="rId2"/>
    <p:sldId id="350" r:id="rId3"/>
    <p:sldId id="356" r:id="rId4"/>
    <p:sldId id="357" r:id="rId5"/>
    <p:sldId id="360" r:id="rId6"/>
    <p:sldId id="362" r:id="rId7"/>
    <p:sldId id="361" r:id="rId8"/>
    <p:sldId id="358" r:id="rId9"/>
    <p:sldId id="359" r:id="rId10"/>
    <p:sldId id="304" r:id="rId11"/>
    <p:sldId id="368" r:id="rId12"/>
    <p:sldId id="369" r:id="rId13"/>
    <p:sldId id="325" r:id="rId14"/>
    <p:sldId id="326" r:id="rId15"/>
    <p:sldId id="341" r:id="rId16"/>
    <p:sldId id="370" r:id="rId17"/>
    <p:sldId id="342" r:id="rId18"/>
    <p:sldId id="303" r:id="rId19"/>
    <p:sldId id="363" r:id="rId20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C32"/>
    <a:srgbClr val="8CC63E"/>
    <a:srgbClr val="008000"/>
    <a:srgbClr val="69BA2E"/>
    <a:srgbClr val="80BF44"/>
    <a:srgbClr val="60A82A"/>
    <a:srgbClr val="70B744"/>
    <a:srgbClr val="0060A8"/>
    <a:srgbClr val="3366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81257" autoAdjust="0"/>
  </p:normalViewPr>
  <p:slideViewPr>
    <p:cSldViewPr>
      <p:cViewPr varScale="1">
        <p:scale>
          <a:sx n="59" d="100"/>
          <a:sy n="59" d="100"/>
        </p:scale>
        <p:origin x="84" y="1008"/>
      </p:cViewPr>
      <p:guideLst>
        <p:guide orient="horz" pos="2160"/>
        <p:guide pos="2880"/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3228A-76AA-46A0-84F1-C59510D4B7F3}" type="datetimeFigureOut">
              <a:rPr lang="ru-RU" smtClean="0"/>
              <a:pPr/>
              <a:t>04.11.2025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AD41C-A792-4816-BA5E-6EA0AE8F17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35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8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98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96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96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94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94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92" algn="l" defTabSz="9143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77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80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6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037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037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009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AD41C-A792-4816-BA5E-6EA0AE8F176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79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010210"/>
            <a:ext cx="7667244" cy="6051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3224773"/>
            <a:ext cx="7667244" cy="6051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113584"/>
            <a:ext cx="7667244" cy="20574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7236911" y="3051692"/>
            <a:ext cx="810678" cy="810677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074167"/>
            <a:ext cx="7475220" cy="2276856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3291840"/>
            <a:ext cx="5918454" cy="802386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3AC85-7158-445E-AF33-569776345D70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0" y="3217001"/>
            <a:ext cx="895401" cy="480060"/>
          </a:xfrm>
        </p:spPr>
        <p:txBody>
          <a:bodyPr/>
          <a:lstStyle>
            <a:lvl1pPr>
              <a:defRPr sz="2100"/>
            </a:lvl1pPr>
          </a:lstStyle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39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66972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688492"/>
            <a:ext cx="9144000" cy="145500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918972"/>
            <a:ext cx="6960870" cy="264033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3765042"/>
            <a:ext cx="6789420" cy="80010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4704588"/>
            <a:ext cx="1983232" cy="273844"/>
          </a:xfrm>
        </p:spPr>
        <p:txBody>
          <a:bodyPr/>
          <a:lstStyle/>
          <a:p>
            <a:fld id="{60AF8AF7-7D2D-48DD-8C72-45A24ECDD3C8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4704588"/>
            <a:ext cx="4745736" cy="273844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673049" y="1744386"/>
            <a:ext cx="810678" cy="810677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1879600"/>
            <a:ext cx="891224" cy="540249"/>
          </a:xfrm>
        </p:spPr>
        <p:txBody>
          <a:bodyPr/>
          <a:lstStyle>
            <a:lvl1pPr>
              <a:defRPr sz="2100"/>
            </a:lvl1pPr>
          </a:lstStyle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84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1645920"/>
            <a:ext cx="3566160" cy="298323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1645920"/>
            <a:ext cx="3566160" cy="298323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45136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36192"/>
            <a:ext cx="3566160" cy="4800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57400"/>
            <a:ext cx="3566160" cy="2468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1536192"/>
            <a:ext cx="3566160" cy="4800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057400"/>
            <a:ext cx="3566160" cy="2468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0109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A73B-E1BA-4738-8853-AD4CE574F934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6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C41F-8819-42A5-B1D2-591B70094454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0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51434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14350"/>
            <a:ext cx="2400300" cy="130302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14350"/>
            <a:ext cx="5033772" cy="376504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1817370"/>
            <a:ext cx="2400300" cy="2468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79851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51434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14350"/>
            <a:ext cx="2400300" cy="130302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1817370"/>
            <a:ext cx="2400300" cy="2468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6E5D-CFE5-4E9C-B9BB-7946E18409A4}" type="datetime1">
              <a:rPr lang="ru-RU" smtClean="0"/>
              <a:pPr/>
              <a:t>04.11.2025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95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8623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00050"/>
            <a:ext cx="1914525" cy="42291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400050"/>
            <a:ext cx="5629275" cy="42291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2929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363474"/>
            <a:ext cx="7543800" cy="1207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91056"/>
            <a:ext cx="7543800" cy="303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4704588"/>
            <a:ext cx="245516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4EAC9E6F-F4F8-4DC3-891A-3751DED7DFDF}" type="datetime1">
              <a:rPr lang="ru-RU" smtClean="0"/>
              <a:pPr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4704588"/>
            <a:ext cx="474573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4672261"/>
            <a:ext cx="342900" cy="3429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4704588"/>
            <a:ext cx="4800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50A35080-DA93-457F-8D82-0AEAB95A12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9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1640" y="1275606"/>
            <a:ext cx="6723864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2800" b="1" dirty="0">
                <a:solidFill>
                  <a:srgbClr val="69BA2E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Лабораторная работа № 1</a:t>
            </a:r>
            <a:r>
              <a:rPr lang="ru-RU" sz="32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2248585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ГРАНУЛОМЕТРИЧЕСКИЙ АНАЛИЗ ОСАДОЧНЫХ ОБЛОМОЧНЫХ ПОРОД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1E5C5F-49E3-41FB-874F-EFDEA2CE0B4E}"/>
              </a:ext>
            </a:extLst>
          </p:cNvPr>
          <p:cNvSpPr/>
          <p:nvPr/>
        </p:nvSpPr>
        <p:spPr>
          <a:xfrm>
            <a:off x="4499992" y="8981"/>
            <a:ext cx="453650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</a:p>
        </p:txBody>
      </p:sp>
    </p:spTree>
    <p:extLst>
      <p:ext uri="{BB962C8B-B14F-4D97-AF65-F5344CB8AC3E}">
        <p14:creationId xmlns:p14="http://schemas.microsoft.com/office/powerpoint/2010/main" val="5850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485900" y="114300"/>
            <a:ext cx="6172200" cy="74295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600200" y="1203597"/>
            <a:ext cx="6140152" cy="3791075"/>
          </a:xfr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ru-RU" sz="1500" b="1" dirty="0"/>
          </a:p>
          <a:p>
            <a:pPr eaLnBrk="1" hangingPunct="1"/>
            <a:endParaRPr lang="ru-RU" altLang="ru-RU" sz="1500" dirty="0"/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sz="1800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9FD318-7C09-4672-9610-A04B971226B9}" type="slidenum">
              <a:rPr lang="ru-RU" altLang="ru-RU" sz="900">
                <a:solidFill>
                  <a:schemeClr val="bg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9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67494"/>
            <a:ext cx="6048672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</a:rPr>
              <a:t>Породы-коллекторы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923678"/>
            <a:ext cx="1943100" cy="7920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Обломочные или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терригенные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1923678"/>
            <a:ext cx="1485900" cy="7920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Смешанные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1923678"/>
            <a:ext cx="1714500" cy="7920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Хемогенные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Органогенные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83768" y="3219822"/>
            <a:ext cx="4104456" cy="10801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Нетрадиционные 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(в магматических, вулканогенных,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</a:rPr>
              <a:t> метаморфических породах)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203848" y="1131590"/>
            <a:ext cx="171450" cy="2029966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835696" y="1131590"/>
            <a:ext cx="191691" cy="733425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355976" y="1131590"/>
            <a:ext cx="191691" cy="733425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868144" y="1131590"/>
            <a:ext cx="191691" cy="733425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275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99592" y="1491630"/>
            <a:ext cx="7982540" cy="28083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особенности строения породы, которые определяются размером, формой, степенью однородности составных частей, а также количеством, размером и степенью сохранности органических остатков. Элементы структуры породы формируются на протяжении всех этапов образования и жизни породы. Структуры обломочных пород определяются главным образом размером и отчасти формой слагающих их частиц.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03537" y="267494"/>
            <a:ext cx="382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8793" y="987574"/>
            <a:ext cx="5132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1. Структура осадочных горных пород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3C977F-40D7-48D4-91A6-8C983A523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781" y="673557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08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487699"/>
              </p:ext>
            </p:extLst>
          </p:nvPr>
        </p:nvGraphicFramePr>
        <p:xfrm>
          <a:off x="1248466" y="1491630"/>
          <a:ext cx="7067951" cy="3240361"/>
        </p:xfrm>
        <a:graphic>
          <a:graphicData uri="http://schemas.openxmlformats.org/drawingml/2006/table">
            <a:tbl>
              <a:tblPr/>
              <a:tblGrid>
                <a:gridCol w="1247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75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5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578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Группы обломочных пород </a:t>
                      </a:r>
                    </a:p>
                  </a:txBody>
                  <a:tcPr marL="68580" marR="68580" marT="34289" marB="342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Наибольшие поперечные размеры обломков, мм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Рыхлые породы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Сцементированные породы</a:t>
                      </a: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сложенные обломками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остроугольными и угловатыми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окатанные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остроугольными и угловатыми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окатанные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Грубо-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обломочные</a:t>
                      </a:r>
                    </a:p>
                  </a:txBody>
                  <a:tcPr marL="68580" marR="68580" marT="34289" marB="342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100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Глыбы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Валуны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Брекчии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Конгломераты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2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100-10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Щебень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Галечник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Дресва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Гравий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Гравелиты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Песчаные </a:t>
                      </a:r>
                    </a:p>
                  </a:txBody>
                  <a:tcPr marL="68580" marR="68580" marT="34289" marB="342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1-0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,1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Пески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Песчаники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Алевритовые </a:t>
                      </a:r>
                    </a:p>
                  </a:txBody>
                  <a:tcPr marL="68580" marR="68580" marT="34289" marB="342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0,1-0,01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Алевриты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Алевролиты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Пелитовые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68580" marR="68580" marT="34289" marB="342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0,01 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Глины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Аргиллиты</a:t>
                      </a:r>
                    </a:p>
                  </a:txBody>
                  <a:tcPr marL="68580" marR="68580" marT="34289" marB="342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417128" y="915566"/>
            <a:ext cx="5207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Классификация обломочных горных пород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0877A1-627F-47B0-B7B7-66E31542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886" y="62328"/>
            <a:ext cx="3889585" cy="499915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F2E7313-A079-47A5-B773-C07F8B5CDF6F}"/>
              </a:ext>
            </a:extLst>
          </p:cNvPr>
          <p:cNvCxnSpPr>
            <a:cxnSpLocks/>
          </p:cNvCxnSpPr>
          <p:nvPr/>
        </p:nvCxnSpPr>
        <p:spPr>
          <a:xfrm>
            <a:off x="5148064" y="562243"/>
            <a:ext cx="36724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085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73936" y="843557"/>
            <a:ext cx="7776864" cy="363497"/>
          </a:xfr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Структуры хемогенных пород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3936" y="1275606"/>
            <a:ext cx="7776864" cy="3769618"/>
          </a:xfr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>
            <a:normAutofit/>
          </a:bodyPr>
          <a:lstStyle/>
          <a:p>
            <a:pPr algn="just">
              <a:buFont typeface="Arial" charset="0"/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осадочных пород   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химического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происхождения структуры   различают  по  тем  же  признакам.  В  этих  породах, возникших путем    выпадения    из    растворов,     кристаллизации и перекристаллизации, величина зерен сравнительно легко меняется. Напротив, форма зерен обусловлена здесь свойствами самого минерала, условиями его возникновения и роста и потому является особенно важной. </a:t>
            </a:r>
          </a:p>
          <a:p>
            <a:pPr algn="just">
              <a:buFont typeface="Arial" charset="0"/>
              <a:buNone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5" descr="C:\Documents and Settings\tentg\Рабочий стол\CAM349I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736" y="3075806"/>
            <a:ext cx="1800200" cy="1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6" descr="C:\Documents and Settings\tentg\Рабочий стол\IMGFmWMi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064" y="3081799"/>
            <a:ext cx="1800200" cy="156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704147" y="267494"/>
            <a:ext cx="3822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</a:t>
            </a:r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1BC8AF-6A1A-4D7B-9319-24E8C5F23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043" y="606343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71816" y="780419"/>
            <a:ext cx="7740860" cy="369332"/>
          </a:xfr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Структуры органогенных пород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2012" y="1293344"/>
            <a:ext cx="8100468" cy="3438646"/>
          </a:xfr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>
            <a:normAutofit/>
          </a:bodyPr>
          <a:lstStyle/>
          <a:p>
            <a:pPr algn="just">
              <a:buFont typeface="Arial" charset="0"/>
              <a:buNone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Осадочные горные породы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органогенного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генезиса имеют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органогенную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структуру. 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В этих породах, как и в породах предыдущей группы, большое значение имеет форма составных частей, которая обусловливается характером организмов. 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Среди пород этой группы различают структуры: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криноидные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коралловые,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пелециподовые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мшанковые, фораминиферовые, водорослевые, смешанные и т. д.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just">
              <a:buFont typeface="Arial" charset="0"/>
              <a:buNone/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2800076"/>
            <a:ext cx="2508278" cy="1728192"/>
          </a:xfrm>
          <a:prstGeom prst="rect">
            <a:avLst/>
          </a:prstGeom>
          <a:ln w="38100">
            <a:noFill/>
          </a:ln>
        </p:spPr>
      </p:pic>
      <p:pic>
        <p:nvPicPr>
          <p:cNvPr id="7" name="Рисунок 8" descr="C:\Documents and Settings\tentg\Рабочий стол\9cf5a392030e4ad87fc971f5b9d3c4f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787773"/>
            <a:ext cx="2364854" cy="172242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 descr="C:\Documents and Settings\tentg\Рабочий стол\caliza.gif"/>
          <p:cNvPicPr>
            <a:picLocks noChangeAspect="1" noChangeArrowheads="1"/>
          </p:cNvPicPr>
          <p:nvPr/>
        </p:nvPicPr>
        <p:blipFill rotWithShape="1">
          <a:blip r:embed="rId5" cstate="print"/>
          <a:srcRect l="4821" t="3111" r="2437" b="9779"/>
          <a:stretch/>
        </p:blipFill>
        <p:spPr bwMode="auto">
          <a:xfrm>
            <a:off x="5796728" y="2784890"/>
            <a:ext cx="2369485" cy="17281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703537" y="267494"/>
            <a:ext cx="382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C14AE2-1A95-472B-898B-6AD822597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1060" y="620996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1664997"/>
            <a:ext cx="7732588" cy="14773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just">
              <a:buFont typeface="Arial" charset="0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Гранулометрический состав,  характер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окатанности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сортировки и  изменения крупности зерен зависят от динамики среды отложения. </a:t>
            </a:r>
          </a:p>
          <a:p>
            <a:pPr algn="just">
              <a:buFont typeface="Arial" charset="0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Чем она активнее,  тем более крупные обломки переносятся 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откладываются.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706079" y="878917"/>
            <a:ext cx="5207000" cy="558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Генетическое значение структуры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2554" t="3140" r="2954" b="5084"/>
          <a:stretch/>
        </p:blipFill>
        <p:spPr bwMode="auto">
          <a:xfrm>
            <a:off x="1259632" y="3145700"/>
            <a:ext cx="2880321" cy="1686525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142325"/>
            <a:ext cx="2880320" cy="16899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Прямоугольник 6"/>
          <p:cNvSpPr/>
          <p:nvPr/>
        </p:nvSpPr>
        <p:spPr>
          <a:xfrm>
            <a:off x="5161242" y="123478"/>
            <a:ext cx="382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F5AC05-863B-41F6-B764-CF82407C4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703" y="509112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827584" y="915566"/>
            <a:ext cx="8208912" cy="3960445"/>
          </a:xfrm>
          <a:prstGeom prst="rect">
            <a:avLst/>
          </a:prstGeom>
          <a:noFill/>
          <a:ln w="381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charset="0"/>
              <a:buNone/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Сортировка обломочного материала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отражает соотношение обломков по размеру. Сортировка является индикатором длительности переноса. </a:t>
            </a:r>
          </a:p>
          <a:p>
            <a:pPr algn="just">
              <a:buFont typeface="Arial" charset="0"/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just">
              <a:buFont typeface="Arial" charset="0"/>
              <a:buNone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96677"/>
            <a:ext cx="3691283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9028" y="3968143"/>
            <a:ext cx="4392488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Модель хорошей и недостаточной </a:t>
            </a:r>
            <a:r>
              <a:rPr lang="ru-RU" sz="1400" dirty="0" err="1">
                <a:solidFill>
                  <a:schemeClr val="tx1"/>
                </a:solidFill>
              </a:rPr>
              <a:t>сортированности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61242" y="123478"/>
            <a:ext cx="382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3826DA-C8F6-490A-B74F-23A759FD9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64" y="527947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6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5382" y="932094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Arial" charset="0"/>
              <a:buNone/>
              <a:defRPr/>
            </a:pPr>
            <a:r>
              <a:rPr lang="ru-RU" sz="1400" dirty="0"/>
              <a:t>	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Форма обломков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зависит от состава исходной породы и формы переноса обломков. 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Степень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окатанности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зависит от состава пород, от скорости и длительности переноса обломков и др. По расположению обломков и их ориентировке в породе можно судить о направлении движения обломочного материала. </a:t>
            </a:r>
            <a:endParaRPr lang="ru-RU" dirty="0"/>
          </a:p>
        </p:txBody>
      </p:sp>
      <p:pic>
        <p:nvPicPr>
          <p:cNvPr id="4" name="Picture 10" descr="C:\Users\tentg\Desktop\imagesCAZ0YH8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602" y="2787774"/>
            <a:ext cx="2782705" cy="1926488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8" descr="C:\Users\tentg\Desktop\petro-r-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13838"/>
            <a:ext cx="3567570" cy="1926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61242" y="123478"/>
            <a:ext cx="382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Литолого-фациальный анализ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4105E-6D78-42AE-A797-99AEC2AFA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782" y="477568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64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879018" y="3536764"/>
            <a:ext cx="3384376" cy="96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38" tIns="40819" rIns="81638" bIns="40819"/>
          <a:lstStyle>
            <a:lvl1pPr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" y="1842224"/>
            <a:ext cx="9144000" cy="1257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38" tIns="40819" rIns="81638" bIns="40819"/>
          <a:lstStyle>
            <a:lvl1pPr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71525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7152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ru-RU" altLang="ru-RU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931790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ru-RU" dirty="0"/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DDE354-C534-4033-861E-55011DADD361}"/>
              </a:ext>
            </a:extLst>
          </p:cNvPr>
          <p:cNvSpPr txBox="1"/>
          <p:nvPr/>
        </p:nvSpPr>
        <p:spPr>
          <a:xfrm>
            <a:off x="2285206" y="1420775"/>
            <a:ext cx="4572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i="1" dirty="0"/>
              <a:t>Методические указания</a:t>
            </a:r>
          </a:p>
          <a:p>
            <a:pPr algn="ctr">
              <a:buNone/>
            </a:pPr>
            <a:endParaRPr lang="ru-RU" sz="1400" b="1" u="sng" dirty="0"/>
          </a:p>
          <a:p>
            <a:pPr algn="ctr">
              <a:buNone/>
            </a:pPr>
            <a:r>
              <a:rPr lang="ru-RU" sz="1400" b="1" u="sng" dirty="0"/>
              <a:t>ЛАБОРАТОРНАЯ РАБОТА</a:t>
            </a:r>
            <a:endParaRPr lang="en-US" sz="1400" b="1" u="sng" dirty="0"/>
          </a:p>
          <a:p>
            <a:pPr algn="ctr">
              <a:buNone/>
            </a:pPr>
            <a:r>
              <a:rPr lang="ru-RU" sz="1800" b="1" u="sng" dirty="0"/>
              <a:t>Исследование гранулометрического состава пород-коллекторов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896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71857" y="1158107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+mj-lt"/>
                <a:cs typeface="Times New Roman" panose="02020603050405020304" pitchFamily="18" charset="0"/>
              </a:rPr>
              <a:t>	</a:t>
            </a:r>
            <a:endParaRPr lang="ru-RU" dirty="0"/>
          </a:p>
          <a:p>
            <a:pPr lvl="0"/>
            <a:endParaRPr lang="ru-RU" dirty="0"/>
          </a:p>
          <a:p>
            <a:pPr lvl="0"/>
            <a:r>
              <a:rPr lang="ru-RU" dirty="0"/>
              <a:t>	</a:t>
            </a:r>
          </a:p>
          <a:p>
            <a:pPr lvl="0"/>
            <a:endParaRPr lang="ru-RU" dirty="0"/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67" y="3147814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67" y="1086577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1930" y="1086577"/>
            <a:ext cx="7384017" cy="282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Гранулометрический (механический) состав</a:t>
            </a: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важная характеристика пород, от него зависят многие свойства пористой среды: проницаемость, пористость, удельная поверхность, капиллярные свойства и т.д. 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Размеры частиц обусловливают общую величину их поверхности, контактирующей с углеводородами, от гранулометрического состава пород зависит количество нефти, остающейся в пласте после окончания его эксплуатации в виде пленок, покрывающих поверхность зерен. 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основе механического анализа в процессе эксплуатации месторождений для предотвращения поступления песка в скважину подбирают фильтры, устанавливаемые на забое. 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67" y="2069926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635896" y="267494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Гранулометрический (механический) состав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C0471D-BEA9-467F-8CC8-D4E14739F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992" y="657349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45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79" y="285978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54" y="3310088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92" y="2409476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1266597"/>
            <a:ext cx="6912768" cy="2388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Гранулометрический состав терригенных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нефтегазосодержаших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пород в основном представлен тремя группами пород: 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псаммитами (преобладающий размер частиц 1–0,1 мм), 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алевритами (преобладающий размер 0,1–0,01 мм).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пелитами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(частицы с размером от 0,01 до 0,001 мм). 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267494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Гранулометрический (механический) состав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FDAC93-7D6F-475B-91F5-D3D5F1C29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711291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46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71857" y="1158107"/>
            <a:ext cx="748883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	По механическому (гранулометрическому) составу можно судить о геологических и палеогеографических условиях отложения пород залежи, и поэтому начальным этапом исследований при изучении генезиса осадочных пород должен быть их гранулометрический анализ, заключающийся в выделении в породах фракций разной размерности и определении их процентного содержания.</a:t>
            </a:r>
          </a:p>
          <a:p>
            <a:pPr lvl="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	Образцы рыхлых осадочных пород </a:t>
            </a:r>
          </a:p>
          <a:p>
            <a:pPr lvl="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различного гранулометрического состава</a:t>
            </a:r>
          </a:p>
          <a:p>
            <a:pPr lvl="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24" y="3325758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Рисунок 5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16097"/>
            <a:ext cx="2448272" cy="185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67" y="1086577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35896" y="267494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Гранулометрический (механический) состав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7EE976-B228-44A0-A5C6-B5AE0DE7C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732978"/>
            <a:ext cx="3694496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58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123478"/>
            <a:ext cx="8846348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Определение гранулометрического состава пород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использованием ситового анализатора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987574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	Гранулометрический (механический) состав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содержание в горной породе зерен различной крупности, выраженное в % от массы или количества зерен исследуемого образца.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	Выполнение гранулометрического анализа сводится к подготовке пробы к анализу, т.е. разделению ее на составные компоненты, выделению и определению количественного содержания фракций. </a:t>
            </a: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Рисунок 1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849" y="2703206"/>
            <a:ext cx="1657586" cy="232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Рисунок 2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47782"/>
            <a:ext cx="2232248" cy="22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3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717" y="2479738"/>
            <a:ext cx="1840434" cy="242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058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101360"/>
            <a:ext cx="8568952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Пример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оформления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протокола исследований образца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244289"/>
              </p:ext>
            </p:extLst>
          </p:nvPr>
        </p:nvGraphicFramePr>
        <p:xfrm>
          <a:off x="2123728" y="569930"/>
          <a:ext cx="5040561" cy="446101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5549">
                  <a:extLst>
                    <a:ext uri="{9D8B030D-6E8A-4147-A177-3AD203B41FA5}">
                      <a16:colId xmlns:a16="http://schemas.microsoft.com/office/drawing/2014/main" val="2441279706"/>
                    </a:ext>
                  </a:extLst>
                </a:gridCol>
                <a:gridCol w="1834177">
                  <a:extLst>
                    <a:ext uri="{9D8B030D-6E8A-4147-A177-3AD203B41FA5}">
                      <a16:colId xmlns:a16="http://schemas.microsoft.com/office/drawing/2014/main" val="483605871"/>
                    </a:ext>
                  </a:extLst>
                </a:gridCol>
                <a:gridCol w="1154019">
                  <a:extLst>
                    <a:ext uri="{9D8B030D-6E8A-4147-A177-3AD203B41FA5}">
                      <a16:colId xmlns:a16="http://schemas.microsoft.com/office/drawing/2014/main" val="3607917814"/>
                    </a:ext>
                  </a:extLst>
                </a:gridCol>
                <a:gridCol w="1736816">
                  <a:extLst>
                    <a:ext uri="{9D8B030D-6E8A-4147-A177-3AD203B41FA5}">
                      <a16:colId xmlns:a16="http://schemas.microsoft.com/office/drawing/2014/main" val="645290380"/>
                    </a:ext>
                  </a:extLst>
                </a:gridCol>
              </a:tblGrid>
              <a:tr h="35935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Протокол исследований образа 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752069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Размер ячейки, мм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Масса,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гр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Содержание фракции, 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467985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30,11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29,76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931848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26,25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25,95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622069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38,9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38,45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733991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3,49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3,45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614370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1,33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1,31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297653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0,67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0,66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880711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0,63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997061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&lt;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0,63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0,19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53257"/>
                  </a:ext>
                </a:extLst>
              </a:tr>
              <a:tr h="179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Начальная масса,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гр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101,15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94614"/>
                  </a:ext>
                </a:extLst>
              </a:tr>
              <a:tr h="19212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Конечная масса,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гр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101,20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18182"/>
                  </a:ext>
                </a:extLst>
              </a:tr>
              <a:tr h="23219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Погрешность, 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140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35080-DA93-457F-8D82-0AEAB95A1203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4336" name="Прямоугольник 14335"/>
          <p:cNvSpPr/>
          <p:nvPr/>
        </p:nvSpPr>
        <p:spPr>
          <a:xfrm>
            <a:off x="7596336" y="3185964"/>
            <a:ext cx="626368" cy="8979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563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67494"/>
            <a:ext cx="5544616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ИНТЕРПРЕТАЦИЯ РЕЗУЛЬТАТОВ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Рисунок 19" descr="Картинки по запросу гранулометрический анали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50" y="1491630"/>
            <a:ext cx="339092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20" descr="Картинки по запросу результаты гранулометрического анализ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/>
          <a:stretch/>
        </p:blipFill>
        <p:spPr bwMode="auto">
          <a:xfrm>
            <a:off x="5292079" y="1779662"/>
            <a:ext cx="3191997" cy="21602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75385" y="1457732"/>
            <a:ext cx="3208691" cy="4103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Результаты гранулометрического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4226702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1995686"/>
            <a:ext cx="6723864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0152" y="256885"/>
            <a:ext cx="5544616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ИНТЕРПРЕТАЦИЯ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РЕЗУЛЬТАТОВ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93127"/>
              </p:ext>
            </p:extLst>
          </p:nvPr>
        </p:nvGraphicFramePr>
        <p:xfrm>
          <a:off x="13357" y="1131590"/>
          <a:ext cx="7438963" cy="3397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1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7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7669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398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Уровни гидродинамической активности среды осадконакопления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807"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            </a:t>
                      </a:r>
                      <a:r>
                        <a:rPr lang="en-US" sz="1200" b="0" dirty="0">
                          <a:effectLst/>
                        </a:rPr>
                        <a:t>I</a:t>
                      </a:r>
                      <a:endParaRPr lang="ru-RU" sz="12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Очень высокий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effectLst/>
                        </a:rPr>
                        <a:t>II</a:t>
                      </a:r>
                      <a:endParaRPr lang="ru-RU" sz="12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Высокий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0">
                          <a:effectLst/>
                        </a:rPr>
                        <a:t>III</a:t>
                      </a:r>
                      <a:endParaRPr lang="ru-RU" sz="1200" b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>
                          <a:effectLst/>
                        </a:rPr>
                        <a:t>Средний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effectLst/>
                        </a:rPr>
                        <a:t>IV</a:t>
                      </a:r>
                      <a:endParaRPr lang="ru-RU" sz="12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Низкий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0" dirty="0">
                          <a:effectLst/>
                        </a:rPr>
                        <a:t>V</a:t>
                      </a:r>
                      <a:endParaRPr lang="ru-RU" sz="12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Очень низкий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563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Породы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Песчаники крупно- и среднезернистые неглинистые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Песчаники  средне-мелкозернистые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Песчано-алеврито-глинистые породы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Алевролиты и глинисто-алевритовые породы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>
                          <a:effectLst/>
                        </a:rPr>
                        <a:t>Алеврито-глинистые породы и глины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0308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Гранулометрия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П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- 70-95 %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А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- 5-10 %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Г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- 0-15 %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Зерна гравия, галька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П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- 50-70 %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А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- 5-20 %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Г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- 15-25 %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П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- 20-50 %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А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- 20-50 %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Г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- 20-50 %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П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- 0-20 %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А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- 50-85 %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Г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- 15-50 %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П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- 0-5 %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А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- 0-20 %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err="1">
                          <a:effectLst/>
                        </a:rPr>
                        <a:t>Г</a:t>
                      </a:r>
                      <a:r>
                        <a:rPr lang="ru-RU" sz="1200" b="0" baseline="-25000" dirty="0" err="1">
                          <a:effectLst/>
                        </a:rPr>
                        <a:t>фр</a:t>
                      </a:r>
                      <a:r>
                        <a:rPr lang="ru-RU" sz="1200" b="0" dirty="0">
                          <a:effectLst/>
                        </a:rPr>
                        <a:t> - 50-90 %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293" marR="392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92C6CE-EF9C-4A36-BF27-032619AD6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15" y="83381"/>
            <a:ext cx="1353429" cy="50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0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91880" y="123478"/>
            <a:ext cx="5211696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2400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Структура отчета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1131590"/>
            <a:ext cx="6723864" cy="31393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just"/>
            <a:r>
              <a:rPr lang="ru-RU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Введение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(характеристика предмета исследования – что такое гранулометрический состав, какие методы определения гранулометрического состава существуют, где используются результаты и пр.)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Порядок выполнения исследований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Результаты исследований 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(протокол исследований; визуализация результатов)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Заключение 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(анализ гранулометрического состава (</a:t>
            </a:r>
            <a:r>
              <a:rPr lang="ru-RU" dirty="0" err="1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Пфр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dirty="0" err="1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Афр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dirty="0" err="1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Гфр</a:t>
            </a:r>
            <a:r>
              <a:rPr lang="ru-RU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); название породы; гидродинамические условия формирования породы; класс коллектора)</a:t>
            </a:r>
          </a:p>
          <a:p>
            <a:pPr marL="342900" indent="-342900" algn="just">
              <a:buAutoNum type="arabicPeriod"/>
            </a:pPr>
            <a:endParaRPr lang="ru-RU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8C43BAA-4A0A-4557-84FF-14D359B7A20D}"/>
              </a:ext>
            </a:extLst>
          </p:cNvPr>
          <p:cNvCxnSpPr>
            <a:cxnSpLocks/>
          </p:cNvCxnSpPr>
          <p:nvPr/>
        </p:nvCxnSpPr>
        <p:spPr>
          <a:xfrm flipV="1">
            <a:off x="4355976" y="678346"/>
            <a:ext cx="3168352" cy="21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70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3888" y="51470"/>
            <a:ext cx="5211696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Задание для самостоятельной работы</a:t>
            </a:r>
          </a:p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Подготовка к коллоквиуму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1995686"/>
            <a:ext cx="6723864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Виды гранулометрического анализа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Использование результатов гранулометрического анализа в нефтепромысловой геологии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743F254-2A0D-4621-A2C1-18B787D14121}"/>
              </a:ext>
            </a:extLst>
          </p:cNvPr>
          <p:cNvCxnSpPr>
            <a:cxnSpLocks/>
          </p:cNvCxnSpPr>
          <p:nvPr/>
        </p:nvCxnSpPr>
        <p:spPr>
          <a:xfrm>
            <a:off x="4164364" y="889543"/>
            <a:ext cx="415205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809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23856</TotalTime>
  <Words>942</Words>
  <Application>Microsoft Office PowerPoint</Application>
  <PresentationFormat>Экран (16:9)</PresentationFormat>
  <Paragraphs>210</Paragraphs>
  <Slides>19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Narrow</vt:lpstr>
      <vt:lpstr>Calibri</vt:lpstr>
      <vt:lpstr>Cambria</vt:lpstr>
      <vt:lpstr>Rockwell</vt:lpstr>
      <vt:lpstr>Rockwell Condensed</vt:lpstr>
      <vt:lpstr>Times New Roman</vt:lpstr>
      <vt:lpstr>Verdana</vt:lpstr>
      <vt:lpstr>Wingdings</vt:lpstr>
      <vt:lpstr>Дерево</vt:lpstr>
      <vt:lpstr>Презентация PowerPoint</vt:lpstr>
      <vt:lpstr> </vt:lpstr>
      <vt:lpstr>Презентация PowerPoint</vt:lpstr>
      <vt:lpstr>Презентация PowerPoint</vt:lpstr>
      <vt:lpstr>Структуры хемогенных пород</vt:lpstr>
      <vt:lpstr>Структуры органогенных пород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Тен Татьяна Георгиевна</cp:lastModifiedBy>
  <cp:revision>1245</cp:revision>
  <cp:lastPrinted>2017-04-03T09:56:10Z</cp:lastPrinted>
  <dcterms:created xsi:type="dcterms:W3CDTF">2014-09-01T10:01:09Z</dcterms:created>
  <dcterms:modified xsi:type="dcterms:W3CDTF">2025-11-04T13:17:27Z</dcterms:modified>
</cp:coreProperties>
</file>