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57" r:id="rId4"/>
    <p:sldId id="267" r:id="rId5"/>
    <p:sldId id="269" r:id="rId6"/>
    <p:sldId id="258" r:id="rId7"/>
    <p:sldId id="259" r:id="rId8"/>
    <p:sldId id="268" r:id="rId9"/>
    <p:sldId id="270" r:id="rId10"/>
    <p:sldId id="271" r:id="rId11"/>
    <p:sldId id="261" r:id="rId12"/>
    <p:sldId id="262" r:id="rId13"/>
    <p:sldId id="263" r:id="rId14"/>
    <p:sldId id="264" r:id="rId15"/>
    <p:sldId id="265" r:id="rId16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671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28044" y="1634014"/>
            <a:ext cx="8239679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40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Природные</a:t>
            </a:r>
            <a:r>
              <a:rPr lang="en-US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резервуары</a:t>
            </a:r>
            <a:r>
              <a:rPr lang="ru-RU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нефти и газа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280190" y="5719763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Национальный исследовательский Томский политехнический университет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6260544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Инженерная школа природных ресурсов</a:t>
            </a:r>
            <a:endParaRPr lang="en-US" sz="15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8EF674-C10E-483F-B2D1-20FB26A49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03" r="30202"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829BA7-6856-4FFA-A893-BE4595449862}"/>
              </a:ext>
            </a:extLst>
          </p:cNvPr>
          <p:cNvSpPr/>
          <p:nvPr/>
        </p:nvSpPr>
        <p:spPr>
          <a:xfrm>
            <a:off x="12515222" y="7269982"/>
            <a:ext cx="201469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DEE587E5-5AB0-4B76-9A26-1C7F7C3ED48E}"/>
              </a:ext>
            </a:extLst>
          </p:cNvPr>
          <p:cNvSpPr/>
          <p:nvPr/>
        </p:nvSpPr>
        <p:spPr>
          <a:xfrm>
            <a:off x="1092280" y="574516"/>
            <a:ext cx="12268120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Лекция № 3: Понятие о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природных</a:t>
            </a: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резервуарах</a:t>
            </a:r>
            <a:r>
              <a:rPr lang="ru-RU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углеводородов</a:t>
            </a:r>
            <a:endParaRPr lang="en-US" sz="3200" b="1" dirty="0">
              <a:solidFill>
                <a:srgbClr val="000000"/>
              </a:solidFill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ts val="3900"/>
              </a:lnSpc>
              <a:buNone/>
            </a:pPr>
            <a:endParaRPr lang="en-US" sz="3200" b="1" dirty="0">
              <a:solidFill>
                <a:srgbClr val="000000"/>
              </a:solidFill>
              <a:ea typeface="Inter Bold" pitchFamily="34" charset="-122"/>
            </a:endParaRPr>
          </a:p>
          <a:p>
            <a:pPr marL="0" indent="0" algn="l">
              <a:lnSpc>
                <a:spcPts val="3900"/>
              </a:lnSpc>
              <a:buNone/>
            </a:pPr>
            <a:r>
              <a:rPr lang="ru-RU" sz="3200" dirty="0">
                <a:solidFill>
                  <a:srgbClr val="000000"/>
                </a:solidFill>
                <a:ea typeface="Inter Bold" pitchFamily="34" charset="-122"/>
              </a:rPr>
              <a:t>Структура лекции:</a:t>
            </a:r>
          </a:p>
          <a:p>
            <a:pPr marL="514350" indent="-514350" algn="l">
              <a:lnSpc>
                <a:spcPts val="3900"/>
              </a:lnSpc>
              <a:buAutoNum type="arabicPeriod"/>
            </a:pPr>
            <a:r>
              <a:rPr lang="ru-RU" sz="3200" dirty="0">
                <a:solidFill>
                  <a:srgbClr val="000000"/>
                </a:solidFill>
                <a:ea typeface="Inter Bold" pitchFamily="34" charset="-122"/>
              </a:rPr>
              <a:t>Понятие «природного резервуара»</a:t>
            </a:r>
          </a:p>
          <a:p>
            <a:pPr marL="514350" indent="-514350" algn="l">
              <a:lnSpc>
                <a:spcPts val="3900"/>
              </a:lnSpc>
              <a:buAutoNum type="arabicPeriod"/>
            </a:pPr>
            <a:r>
              <a:rPr lang="ru-RU" sz="3200" dirty="0">
                <a:solidFill>
                  <a:srgbClr val="000000"/>
                </a:solidFill>
                <a:ea typeface="Inter Bold" pitchFamily="34" charset="-122"/>
              </a:rPr>
              <a:t>Типы природных резервуаров</a:t>
            </a:r>
          </a:p>
          <a:p>
            <a:pPr marL="514350" indent="-514350" algn="l">
              <a:lnSpc>
                <a:spcPts val="3900"/>
              </a:lnSpc>
              <a:buAutoNum type="arabicPeriod"/>
            </a:pPr>
            <a:r>
              <a:rPr lang="ru-RU" sz="3200" dirty="0">
                <a:solidFill>
                  <a:srgbClr val="000000"/>
                </a:solidFill>
                <a:ea typeface="Inter Bold" pitchFamily="34" charset="-122"/>
              </a:rPr>
              <a:t>Классификация природных резервуаров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2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72C545-849E-4A1E-8F82-220D82BBF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772"/>
          <a:stretch/>
        </p:blipFill>
        <p:spPr>
          <a:xfrm>
            <a:off x="9511287" y="1155560"/>
            <a:ext cx="4345391" cy="459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7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275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46700" y="828554"/>
            <a:ext cx="886460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sz="2400" b="1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sz="2400" b="1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Резервуар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(от фр. </a:t>
            </a:r>
            <a:r>
              <a:rPr lang="en-US" sz="2400" i="1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reservoir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—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вместилище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, лат.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</a:t>
            </a:r>
            <a:r>
              <a:rPr kumimoji="0" lang="ru-RU" sz="240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eservo</a:t>
            </a:r>
            <a:r>
              <a:rPr kumimoji="0" lang="ru-RU" sz="2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сберегаю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) — это природное геологическое тело, внутри которого возможна циркуляция флюида.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«…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естественный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коллектор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(вместилище)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для нефти, газа и воды, различным способом ограниченный относительно непроницаемыми породами (экранами,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водоупорами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)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»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.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kumimoji="0" lang="ru-RU" alt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(Ф.Г. </a:t>
            </a:r>
            <a:r>
              <a:rPr kumimoji="0" lang="ru-RU" altLang="ru-RU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Гурари</a:t>
            </a:r>
            <a:r>
              <a:rPr kumimoji="0" lang="ru-RU" alt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Ю.Н. Карагодин, В.В. Гребенюк, В.В. Коптев, 1971 г)</a:t>
            </a:r>
            <a:endParaRPr lang="en-US" sz="2400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BDE575-D14B-43D1-BCE4-1D03ED34A467}"/>
              </a:ext>
            </a:extLst>
          </p:cNvPr>
          <p:cNvSpPr/>
          <p:nvPr/>
        </p:nvSpPr>
        <p:spPr>
          <a:xfrm>
            <a:off x="12509500" y="7315200"/>
            <a:ext cx="21209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47DE1D-5F25-4758-8FB6-C85D2370DD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229" b="6211"/>
          <a:stretch/>
        </p:blipFill>
        <p:spPr>
          <a:xfrm>
            <a:off x="520142" y="524997"/>
            <a:ext cx="3607358" cy="568488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964629-64ED-4513-8F2D-1B7DC9D42129}"/>
              </a:ext>
            </a:extLst>
          </p:cNvPr>
          <p:cNvSpPr/>
          <p:nvPr/>
        </p:nvSpPr>
        <p:spPr>
          <a:xfrm>
            <a:off x="2399885" y="4501661"/>
            <a:ext cx="1666490" cy="2411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Непроницаемая порода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C72291E-2CAF-4433-B514-73FF8C7896C0}"/>
              </a:ext>
            </a:extLst>
          </p:cNvPr>
          <p:cNvSpPr/>
          <p:nvPr/>
        </p:nvSpPr>
        <p:spPr>
          <a:xfrm>
            <a:off x="2214964" y="5122116"/>
            <a:ext cx="1627833" cy="2411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Проницаемая порода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E8289-DA27-4350-BA57-89060AE0DF9C}"/>
              </a:ext>
            </a:extLst>
          </p:cNvPr>
          <p:cNvSpPr/>
          <p:nvPr/>
        </p:nvSpPr>
        <p:spPr>
          <a:xfrm>
            <a:off x="1155072" y="5167873"/>
            <a:ext cx="908678" cy="452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Ловушка нефти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38B2F0-33CD-4390-8E59-789440E184D8}"/>
              </a:ext>
            </a:extLst>
          </p:cNvPr>
          <p:cNvSpPr/>
          <p:nvPr/>
        </p:nvSpPr>
        <p:spPr>
          <a:xfrm>
            <a:off x="778259" y="4170066"/>
            <a:ext cx="753626" cy="331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Ловушка газа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35975A12-37C7-4A1D-ACD9-DC762ECBC75F}"/>
              </a:ext>
            </a:extLst>
          </p:cNvPr>
          <p:cNvSpPr/>
          <p:nvPr/>
        </p:nvSpPr>
        <p:spPr>
          <a:xfrm>
            <a:off x="1460500" y="280371"/>
            <a:ext cx="11506200" cy="1242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Резервуар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состоит из двух ключевых компонентов: нефтегазопроводящей породы — </a:t>
            </a:r>
            <a:r>
              <a:rPr lang="en-US" sz="2400" b="1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коллектора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и непроницаемых пород — </a:t>
            </a:r>
            <a:r>
              <a:rPr lang="en-US" sz="2400" b="1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флюидоупоров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.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 длину резервуар может достигать нескольких десятков и даже сотен километров, в 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«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высоту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»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— нескольких километров.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500"/>
              </a:lnSpc>
              <a:buNone/>
            </a:pP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Форма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резервуара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может быть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весьма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разнообразн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ой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.</a:t>
            </a:r>
            <a:endParaRPr lang="en-US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D7DD47-3B96-4093-B278-6E6284A6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91" y="2802327"/>
            <a:ext cx="7544174" cy="292606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20C18C-211B-4F61-8E58-77D33A7CA8DE}"/>
              </a:ext>
            </a:extLst>
          </p:cNvPr>
          <p:cNvSpPr/>
          <p:nvPr/>
        </p:nvSpPr>
        <p:spPr>
          <a:xfrm>
            <a:off x="158620" y="2700045"/>
            <a:ext cx="1543180" cy="487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Нефть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3778BF-B193-41E5-A235-3375D8F5D0FE}"/>
              </a:ext>
            </a:extLst>
          </p:cNvPr>
          <p:cNvSpPr/>
          <p:nvPr/>
        </p:nvSpPr>
        <p:spPr>
          <a:xfrm>
            <a:off x="0" y="5411578"/>
            <a:ext cx="1581280" cy="316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Вода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592BA-6019-4534-A432-1411E2DB8DD0}"/>
              </a:ext>
            </a:extLst>
          </p:cNvPr>
          <p:cNvSpPr txBox="1"/>
          <p:nvPr/>
        </p:nvSpPr>
        <p:spPr>
          <a:xfrm>
            <a:off x="8845416" y="2846580"/>
            <a:ext cx="5604071" cy="2564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Строение природных резервуаров определяется</a:t>
            </a:r>
            <a:r>
              <a:rPr kumimoji="0" lang="en-US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• их типом, </a:t>
            </a:r>
          </a:p>
          <a:p>
            <a:pPr marL="0" marR="0" lvl="0" indent="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• вещественным составом слагающих их пород, </a:t>
            </a:r>
          </a:p>
          <a:p>
            <a:pPr marL="0" marR="0" lvl="0" indent="0" algn="just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• типом пустотного пространства пород-коллекторов </a:t>
            </a:r>
            <a:endParaRPr kumimoji="0" lang="en-US" alt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• выдержанностью этих пород по площади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404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E2491D-9A6B-429D-B48C-03079EBE523E}"/>
              </a:ext>
            </a:extLst>
          </p:cNvPr>
          <p:cNvSpPr txBox="1"/>
          <p:nvPr/>
        </p:nvSpPr>
        <p:spPr>
          <a:xfrm>
            <a:off x="4152900" y="526534"/>
            <a:ext cx="7315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200" b="1" dirty="0"/>
          </a:p>
        </p:txBody>
      </p:sp>
      <p:sp>
        <p:nvSpPr>
          <p:cNvPr id="16" name="Куб 15">
            <a:extLst>
              <a:ext uri="{FF2B5EF4-FFF2-40B4-BE49-F238E27FC236}">
                <a16:creationId xmlns:a16="http://schemas.microsoft.com/office/drawing/2014/main" id="{9BBF0D16-1935-4F14-9746-CBFA888C63FC}"/>
              </a:ext>
            </a:extLst>
          </p:cNvPr>
          <p:cNvSpPr/>
          <p:nvPr/>
        </p:nvSpPr>
        <p:spPr>
          <a:xfrm>
            <a:off x="1008126" y="1943099"/>
            <a:ext cx="3832352" cy="1000097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Пластовые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Куб 16">
            <a:extLst>
              <a:ext uri="{FF2B5EF4-FFF2-40B4-BE49-F238E27FC236}">
                <a16:creationId xmlns:a16="http://schemas.microsoft.com/office/drawing/2014/main" id="{761EC8B9-2DDF-4450-B5CE-A675D002D61F}"/>
              </a:ext>
            </a:extLst>
          </p:cNvPr>
          <p:cNvSpPr/>
          <p:nvPr/>
        </p:nvSpPr>
        <p:spPr>
          <a:xfrm>
            <a:off x="1008126" y="3406800"/>
            <a:ext cx="3832352" cy="1000099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Литологически</a:t>
            </a:r>
            <a:r>
              <a:rPr lang="ru-RU" sz="2400" b="1" dirty="0">
                <a:solidFill>
                  <a:schemeClr val="tx1"/>
                </a:solidFill>
              </a:rPr>
              <a:t> ограниченные</a:t>
            </a:r>
          </a:p>
          <a:p>
            <a:pPr algn="ctr"/>
            <a:endParaRPr lang="ru-RU" dirty="0"/>
          </a:p>
        </p:txBody>
      </p:sp>
      <p:sp>
        <p:nvSpPr>
          <p:cNvPr id="18" name="Куб 17">
            <a:extLst>
              <a:ext uri="{FF2B5EF4-FFF2-40B4-BE49-F238E27FC236}">
                <a16:creationId xmlns:a16="http://schemas.microsoft.com/office/drawing/2014/main" id="{B3E60D42-554E-4ADE-A051-2F2224272BAD}"/>
              </a:ext>
            </a:extLst>
          </p:cNvPr>
          <p:cNvSpPr/>
          <p:nvPr/>
        </p:nvSpPr>
        <p:spPr>
          <a:xfrm>
            <a:off x="1008126" y="4870502"/>
            <a:ext cx="3832352" cy="1000099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Гидродинамически</a:t>
            </a:r>
            <a:r>
              <a:rPr lang="ru-RU" sz="2400" b="1" dirty="0">
                <a:solidFill>
                  <a:schemeClr val="tx1"/>
                </a:solidFill>
              </a:rPr>
              <a:t> открытые</a:t>
            </a:r>
          </a:p>
        </p:txBody>
      </p:sp>
      <p:sp>
        <p:nvSpPr>
          <p:cNvPr id="19" name="Куб 18">
            <a:extLst>
              <a:ext uri="{FF2B5EF4-FFF2-40B4-BE49-F238E27FC236}">
                <a16:creationId xmlns:a16="http://schemas.microsoft.com/office/drawing/2014/main" id="{B991DE03-A6E5-4819-8EE4-CEA1C15D0F89}"/>
              </a:ext>
            </a:extLst>
          </p:cNvPr>
          <p:cNvSpPr/>
          <p:nvPr/>
        </p:nvSpPr>
        <p:spPr>
          <a:xfrm>
            <a:off x="1008126" y="6334204"/>
            <a:ext cx="3832352" cy="1000099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Катагенетические</a:t>
            </a:r>
          </a:p>
        </p:txBody>
      </p:sp>
      <p:sp>
        <p:nvSpPr>
          <p:cNvPr id="20" name="Куб 19">
            <a:extLst>
              <a:ext uri="{FF2B5EF4-FFF2-40B4-BE49-F238E27FC236}">
                <a16:creationId xmlns:a16="http://schemas.microsoft.com/office/drawing/2014/main" id="{8DD4C3C8-23DD-4E79-B96E-9422227E7954}"/>
              </a:ext>
            </a:extLst>
          </p:cNvPr>
          <p:cNvSpPr/>
          <p:nvPr/>
        </p:nvSpPr>
        <p:spPr>
          <a:xfrm>
            <a:off x="8966200" y="1943100"/>
            <a:ext cx="4102100" cy="1000096"/>
          </a:xfrm>
          <a:prstGeom prst="cub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Массивные</a:t>
            </a:r>
          </a:p>
        </p:txBody>
      </p:sp>
      <p:sp>
        <p:nvSpPr>
          <p:cNvPr id="21" name="Куб 20">
            <a:extLst>
              <a:ext uri="{FF2B5EF4-FFF2-40B4-BE49-F238E27FC236}">
                <a16:creationId xmlns:a16="http://schemas.microsoft.com/office/drawing/2014/main" id="{7A4470E9-3A8C-4E2D-BF19-1D1E38DB26C8}"/>
              </a:ext>
            </a:extLst>
          </p:cNvPr>
          <p:cNvSpPr/>
          <p:nvPr/>
        </p:nvSpPr>
        <p:spPr>
          <a:xfrm>
            <a:off x="7570724" y="3574796"/>
            <a:ext cx="3605276" cy="914132"/>
          </a:xfrm>
          <a:prstGeom prst="cub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Карбонатные массивы</a:t>
            </a:r>
          </a:p>
        </p:txBody>
      </p:sp>
      <p:sp>
        <p:nvSpPr>
          <p:cNvPr id="22" name="Куб 21">
            <a:extLst>
              <a:ext uri="{FF2B5EF4-FFF2-40B4-BE49-F238E27FC236}">
                <a16:creationId xmlns:a16="http://schemas.microsoft.com/office/drawing/2014/main" id="{A32F7AF8-BA1C-46C5-9272-4C40F158902E}"/>
              </a:ext>
            </a:extLst>
          </p:cNvPr>
          <p:cNvSpPr/>
          <p:nvPr/>
        </p:nvSpPr>
        <p:spPr>
          <a:xfrm>
            <a:off x="7570724" y="4956470"/>
            <a:ext cx="3605276" cy="1008171"/>
          </a:xfrm>
          <a:prstGeom prst="cub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Терригенные пластово-массивные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C10FA39-ED66-4E79-A502-CD17D39B7CA6}"/>
              </a:ext>
            </a:extLst>
          </p:cNvPr>
          <p:cNvCxnSpPr>
            <a:cxnSpLocks/>
          </p:cNvCxnSpPr>
          <p:nvPr/>
        </p:nvCxnSpPr>
        <p:spPr>
          <a:xfrm>
            <a:off x="546100" y="892433"/>
            <a:ext cx="0" cy="6066833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02720930-A00C-4AFE-9CE8-2DA4856CE84C}"/>
              </a:ext>
            </a:extLst>
          </p:cNvPr>
          <p:cNvCxnSpPr>
            <a:cxnSpLocks/>
          </p:cNvCxnSpPr>
          <p:nvPr/>
        </p:nvCxnSpPr>
        <p:spPr>
          <a:xfrm>
            <a:off x="546100" y="892433"/>
            <a:ext cx="1981200" cy="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Куб 14">
            <a:extLst>
              <a:ext uri="{FF2B5EF4-FFF2-40B4-BE49-F238E27FC236}">
                <a16:creationId xmlns:a16="http://schemas.microsoft.com/office/drawing/2014/main" id="{8A55D577-864B-4703-AA48-42B8DE940F5A}"/>
              </a:ext>
            </a:extLst>
          </p:cNvPr>
          <p:cNvSpPr/>
          <p:nvPr/>
        </p:nvSpPr>
        <p:spPr>
          <a:xfrm>
            <a:off x="2438402" y="262326"/>
            <a:ext cx="9524998" cy="1008171"/>
          </a:xfrm>
          <a:prstGeom prst="cube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Типы природных резервуаров</a:t>
            </a:r>
            <a:endParaRPr lang="ru-RU" sz="3200" b="1" dirty="0"/>
          </a:p>
          <a:p>
            <a:pPr algn="ctr"/>
            <a:endParaRPr lang="ru-RU" dirty="0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9F669813-821B-4E05-BE17-4A7C6FC939CC}"/>
              </a:ext>
            </a:extLst>
          </p:cNvPr>
          <p:cNvCxnSpPr>
            <a:cxnSpLocks/>
          </p:cNvCxnSpPr>
          <p:nvPr/>
        </p:nvCxnSpPr>
        <p:spPr>
          <a:xfrm>
            <a:off x="546100" y="2527300"/>
            <a:ext cx="462026" cy="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ED060CEB-FC71-494F-AB8C-BB489ECCB5F4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546100" y="4031862"/>
            <a:ext cx="462026" cy="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45ABA527-589D-44A5-B3F3-A5F58BADBB40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546100" y="5495563"/>
            <a:ext cx="462026" cy="1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156CE205-0B00-40AE-974E-2D9B961951C0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546100" y="6959266"/>
            <a:ext cx="462026" cy="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CB11EE0-1781-4410-9594-A3EDC2EDF88E}"/>
              </a:ext>
            </a:extLst>
          </p:cNvPr>
          <p:cNvCxnSpPr>
            <a:cxnSpLocks/>
            <a:endCxn id="15" idx="5"/>
          </p:cNvCxnSpPr>
          <p:nvPr/>
        </p:nvCxnSpPr>
        <p:spPr>
          <a:xfrm flipH="1">
            <a:off x="11963400" y="640390"/>
            <a:ext cx="200660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84C01A7E-7B87-48BD-8EAF-1F9CA4915C3B}"/>
              </a:ext>
            </a:extLst>
          </p:cNvPr>
          <p:cNvCxnSpPr>
            <a:cxnSpLocks/>
          </p:cNvCxnSpPr>
          <p:nvPr/>
        </p:nvCxnSpPr>
        <p:spPr>
          <a:xfrm>
            <a:off x="13970000" y="640390"/>
            <a:ext cx="0" cy="162021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D8F9A0DC-A246-4FEA-9D98-2AAEB8B88DA3}"/>
              </a:ext>
            </a:extLst>
          </p:cNvPr>
          <p:cNvCxnSpPr>
            <a:cxnSpLocks/>
          </p:cNvCxnSpPr>
          <p:nvPr/>
        </p:nvCxnSpPr>
        <p:spPr>
          <a:xfrm flipH="1" flipV="1">
            <a:off x="13131799" y="2247902"/>
            <a:ext cx="838201" cy="1269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8E5DC1A3-72F5-4F07-87A7-83C8D1E28B47}"/>
              </a:ext>
            </a:extLst>
          </p:cNvPr>
          <p:cNvCxnSpPr>
            <a:cxnSpLocks/>
          </p:cNvCxnSpPr>
          <p:nvPr/>
        </p:nvCxnSpPr>
        <p:spPr>
          <a:xfrm flipV="1">
            <a:off x="12115800" y="2946400"/>
            <a:ext cx="0" cy="2424151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F2FAC13B-56FD-44F2-83F0-A6D72410872F}"/>
              </a:ext>
            </a:extLst>
          </p:cNvPr>
          <p:cNvCxnSpPr>
            <a:cxnSpLocks/>
          </p:cNvCxnSpPr>
          <p:nvPr/>
        </p:nvCxnSpPr>
        <p:spPr>
          <a:xfrm flipH="1">
            <a:off x="11277600" y="5370551"/>
            <a:ext cx="838200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AFF14E77-0096-4ADA-A43B-0EA775EFBC1A}"/>
              </a:ext>
            </a:extLst>
          </p:cNvPr>
          <p:cNvCxnSpPr>
            <a:cxnSpLocks/>
          </p:cNvCxnSpPr>
          <p:nvPr/>
        </p:nvCxnSpPr>
        <p:spPr>
          <a:xfrm flipH="1">
            <a:off x="11277600" y="3962400"/>
            <a:ext cx="838200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542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92100" y="81995"/>
            <a:ext cx="13728700" cy="1060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ru-RU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Основные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тип</a:t>
            </a:r>
            <a:r>
              <a:rPr lang="ru-RU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ы</a:t>
            </a: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природных</a:t>
            </a: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резервуаров</a:t>
            </a:r>
            <a:endParaRPr lang="ru-RU" sz="3200" b="1" dirty="0">
              <a:solidFill>
                <a:srgbClr val="000000"/>
              </a:solidFill>
              <a:ea typeface="Inter Bold" pitchFamily="34" charset="-122"/>
              <a:cs typeface="Inter Bold" pitchFamily="34" charset="-120"/>
            </a:endParaRPr>
          </a:p>
          <a:p>
            <a:pPr marL="0" indent="0" algn="ctr">
              <a:lnSpc>
                <a:spcPts val="4650"/>
              </a:lnSpc>
              <a:buNone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(Еременко Н.А.,1988)</a:t>
            </a:r>
            <a:r>
              <a:rPr lang="ru-RU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</a:p>
          <a:p>
            <a:pPr marL="0" indent="0" algn="just">
              <a:lnSpc>
                <a:spcPts val="4650"/>
              </a:lnSpc>
              <a:buNone/>
            </a:pPr>
            <a:r>
              <a:rPr lang="ru-RU" sz="2000" b="1" i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По соотношению коллектора с ограничивающими его плохо проницаемыми породами выделяются:</a:t>
            </a:r>
            <a:endParaRPr lang="en-US" sz="2000" i="1" dirty="0"/>
          </a:p>
        </p:txBody>
      </p:sp>
      <p:sp>
        <p:nvSpPr>
          <p:cNvPr id="6" name="Text 3"/>
          <p:cNvSpPr/>
          <p:nvPr/>
        </p:nvSpPr>
        <p:spPr>
          <a:xfrm>
            <a:off x="156289" y="4991101"/>
            <a:ext cx="4521200" cy="2153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Породы-коллекторы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, распространённые на сотни и тысячи квадратных километров с небольшой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мощностью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(</a:t>
            </a: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от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дол</a:t>
            </a: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ей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метров до десятков метров). </a:t>
            </a:r>
            <a:endParaRPr lang="ru-RU" sz="16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just">
              <a:lnSpc>
                <a:spcPts val="2350"/>
              </a:lnSpc>
              <a:buNone/>
            </a:pP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Могут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быть сложены карбонатными или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терригенными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образованиями</a:t>
            </a: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, часто содержат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линзовидны</a:t>
            </a: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е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прослойки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непроницаемых</a:t>
            </a:r>
            <a:r>
              <a:rPr lang="en-US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пород</a:t>
            </a:r>
            <a:r>
              <a:rPr lang="ru-RU" sz="16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в толще основного горизонта, что делает их неоднородными по строению, как в вертикальном направлении, так и в горизонтальном.</a:t>
            </a:r>
            <a:endParaRPr lang="en-US" sz="1600" dirty="0"/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B8E96C7C-6013-4E5F-AB7B-2B1746713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1667" y="2714391"/>
            <a:ext cx="3523481" cy="2116931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1" name="Text 6">
            <a:extLst>
              <a:ext uri="{FF2B5EF4-FFF2-40B4-BE49-F238E27FC236}">
                <a16:creationId xmlns:a16="http://schemas.microsoft.com/office/drawing/2014/main" id="{C8F2F5C5-FA21-49A2-B548-D1F6EAB02A6F}"/>
              </a:ext>
            </a:extLst>
          </p:cNvPr>
          <p:cNvSpPr/>
          <p:nvPr/>
        </p:nvSpPr>
        <p:spPr>
          <a:xfrm>
            <a:off x="5667237" y="4991101"/>
            <a:ext cx="3611205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	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Мощная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толща (несколько сотен метров) пластов-коллекторов различного или одинакового литологического состава. Все пласты проницаемых пород сообщаются, образуя единую гидродинамическую систему.</a:t>
            </a:r>
            <a:endParaRPr lang="en-US" sz="145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79279942-D0C5-4FC6-9DA9-0E31B8732883}"/>
              </a:ext>
            </a:extLst>
          </p:cNvPr>
          <p:cNvSpPr/>
          <p:nvPr/>
        </p:nvSpPr>
        <p:spPr>
          <a:xfrm>
            <a:off x="10532235" y="4991101"/>
            <a:ext cx="324584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	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Практически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со всех сторон окружены непроницаемыми породами. Пример: линза песков в толще глинистых пород. Образуются благодаря изменениям литологического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состава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пород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наличию проницаемых зон среди </a:t>
            </a:r>
            <a:r>
              <a:rPr lang="ru-RU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непронцаемых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1BD2678-0D97-4C31-8C84-08DB726478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8" t="5966" r="3149" b="4282"/>
          <a:stretch/>
        </p:blipFill>
        <p:spPr>
          <a:xfrm>
            <a:off x="10532235" y="2769510"/>
            <a:ext cx="3384076" cy="2061812"/>
          </a:xfrm>
          <a:prstGeom prst="rect">
            <a:avLst/>
          </a:prstGeom>
          <a:ln w="6350">
            <a:solidFill>
              <a:schemeClr val="bg2">
                <a:lumMod val="50000"/>
              </a:schemeClr>
            </a:solidFill>
          </a:ln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354A47C-D31D-4935-92EC-ECD95C01B59A}"/>
              </a:ext>
            </a:extLst>
          </p:cNvPr>
          <p:cNvSpPr/>
          <p:nvPr/>
        </p:nvSpPr>
        <p:spPr>
          <a:xfrm>
            <a:off x="12721292" y="7315200"/>
            <a:ext cx="190910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25" name="Куб 24">
            <a:extLst>
              <a:ext uri="{FF2B5EF4-FFF2-40B4-BE49-F238E27FC236}">
                <a16:creationId xmlns:a16="http://schemas.microsoft.com/office/drawing/2014/main" id="{F4227DD3-A431-417A-B2ED-F11CB691B3FE}"/>
              </a:ext>
            </a:extLst>
          </p:cNvPr>
          <p:cNvSpPr/>
          <p:nvPr/>
        </p:nvSpPr>
        <p:spPr>
          <a:xfrm>
            <a:off x="803312" y="2006864"/>
            <a:ext cx="3691095" cy="511203"/>
          </a:xfrm>
          <a:prstGeom prst="cube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Пластовые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7E7C43E-A8CE-4E9F-B822-8B9509DB4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882" y="2714390"/>
            <a:ext cx="3363957" cy="2061813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</p:pic>
      <p:sp>
        <p:nvSpPr>
          <p:cNvPr id="14" name="Куб 13">
            <a:extLst>
              <a:ext uri="{FF2B5EF4-FFF2-40B4-BE49-F238E27FC236}">
                <a16:creationId xmlns:a16="http://schemas.microsoft.com/office/drawing/2014/main" id="{9569F7B4-95DA-4D23-90E6-523DD3DA2230}"/>
              </a:ext>
            </a:extLst>
          </p:cNvPr>
          <p:cNvSpPr/>
          <p:nvPr/>
        </p:nvSpPr>
        <p:spPr>
          <a:xfrm>
            <a:off x="5711667" y="2006864"/>
            <a:ext cx="3523481" cy="511202"/>
          </a:xfrm>
          <a:prstGeom prst="cube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Массивные</a:t>
            </a:r>
          </a:p>
        </p:txBody>
      </p:sp>
      <p:sp>
        <p:nvSpPr>
          <p:cNvPr id="15" name="Куб 14">
            <a:extLst>
              <a:ext uri="{FF2B5EF4-FFF2-40B4-BE49-F238E27FC236}">
                <a16:creationId xmlns:a16="http://schemas.microsoft.com/office/drawing/2014/main" id="{6EEA9C75-B9E6-44F8-9047-43B9D0569873}"/>
              </a:ext>
            </a:extLst>
          </p:cNvPr>
          <p:cNvSpPr/>
          <p:nvPr/>
        </p:nvSpPr>
        <p:spPr>
          <a:xfrm>
            <a:off x="10358629" y="2006865"/>
            <a:ext cx="3731288" cy="511202"/>
          </a:xfrm>
          <a:prstGeom prst="cube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 err="1">
                <a:solidFill>
                  <a:schemeClr val="tx1"/>
                </a:solidFill>
              </a:rPr>
              <a:t>Литологически</a:t>
            </a:r>
            <a:r>
              <a:rPr lang="ru-RU" sz="2000" b="1" dirty="0">
                <a:solidFill>
                  <a:schemeClr val="tx1"/>
                </a:solidFill>
              </a:rPr>
              <a:t> ограниченные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5100" y="406360"/>
            <a:ext cx="9524557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Классификация </a:t>
            </a:r>
            <a:r>
              <a:rPr lang="en-US" sz="39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природных</a:t>
            </a: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9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резервуаров</a:t>
            </a:r>
            <a:endParaRPr lang="en-US" sz="3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8CA46-9D47-4EF6-88DF-20B58C430036}"/>
              </a:ext>
            </a:extLst>
          </p:cNvPr>
          <p:cNvSpPr txBox="1"/>
          <p:nvPr/>
        </p:nvSpPr>
        <p:spPr>
          <a:xfrm>
            <a:off x="596537" y="2083202"/>
            <a:ext cx="13365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КЛАССИФИКАЦИИ ПРИРОДНЫХ РЕЗЕРВУАРОВ, ПРЕДЛОЖЕННОЙ Н.А. ЕРЕМЕНКО (1988), ИСПОЛЬЗОВАНЫ СЛЕДУЮЩИЕ ПОНЯТИЯ: </a:t>
            </a:r>
          </a:p>
          <a:p>
            <a:pPr algn="just"/>
            <a:r>
              <a:rPr lang="ru-RU" sz="2400" dirty="0"/>
              <a:t>• - КЛАСС </a:t>
            </a:r>
          </a:p>
          <a:p>
            <a:pPr algn="just"/>
            <a:r>
              <a:rPr lang="ru-RU" sz="2400" dirty="0"/>
              <a:t>• - ГЕНЕТИЧЕСКИЙ ТИП </a:t>
            </a:r>
          </a:p>
          <a:p>
            <a:pPr algn="just"/>
            <a:r>
              <a:rPr lang="ru-RU" sz="2400" dirty="0"/>
              <a:t>• - ПОРЯДОК </a:t>
            </a:r>
          </a:p>
          <a:p>
            <a:pPr algn="just"/>
            <a:r>
              <a:rPr lang="ru-RU" sz="2400" dirty="0"/>
              <a:t>• - РАСПРОСТРАНЕННОСТЬ </a:t>
            </a:r>
          </a:p>
          <a:p>
            <a:pPr algn="just"/>
            <a:r>
              <a:rPr lang="ru-RU" sz="2400" dirty="0"/>
              <a:t>• - МОРФОЛОГИЧЕСКИЙ ТИП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91513B-5622-4C3C-ADC7-B1B1430C78D9}"/>
              </a:ext>
            </a:extLst>
          </p:cNvPr>
          <p:cNvSpPr/>
          <p:nvPr/>
        </p:nvSpPr>
        <p:spPr>
          <a:xfrm>
            <a:off x="12405360" y="7315200"/>
            <a:ext cx="222504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CE4EF8-800B-4A5A-99D3-FC5E27C3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609" y="2873829"/>
            <a:ext cx="7987183" cy="47459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10C380-7636-4A62-9FCA-70FE473CB94E}"/>
              </a:ext>
            </a:extLst>
          </p:cNvPr>
          <p:cNvSpPr txBox="1"/>
          <p:nvPr/>
        </p:nvSpPr>
        <p:spPr>
          <a:xfrm>
            <a:off x="1215849" y="975478"/>
            <a:ext cx="12017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1. Класс природного резервуара </a:t>
            </a:r>
            <a:r>
              <a:rPr lang="ru-RU" sz="2800" dirty="0"/>
              <a:t>устанавливается по литологическому составу слагающих его коллекторов и перекрывающего </a:t>
            </a:r>
            <a:r>
              <a:rPr lang="ru-RU" sz="2800" dirty="0" err="1"/>
              <a:t>флюидоупора</a:t>
            </a:r>
            <a:r>
              <a:rPr lang="ru-RU" sz="2800" dirty="0"/>
              <a:t>:</a:t>
            </a:r>
          </a:p>
          <a:p>
            <a:r>
              <a:rPr lang="ru-RU" sz="2800" dirty="0"/>
              <a:t>▪ терригенный</a:t>
            </a:r>
          </a:p>
          <a:p>
            <a:r>
              <a:rPr lang="ru-RU" sz="2800" dirty="0"/>
              <a:t>▪ терригенно-карбонатный</a:t>
            </a:r>
          </a:p>
          <a:p>
            <a:r>
              <a:rPr lang="ru-RU" sz="2800" dirty="0"/>
              <a:t>▪ карбонатно-терригенный</a:t>
            </a:r>
          </a:p>
          <a:p>
            <a:r>
              <a:rPr lang="ru-RU" sz="2800" dirty="0"/>
              <a:t>▪ карбонатно-</a:t>
            </a:r>
            <a:r>
              <a:rPr lang="ru-RU" sz="2800" dirty="0" err="1"/>
              <a:t>эвапоритовый</a:t>
            </a:r>
            <a:endParaRPr lang="ru-RU" sz="2800" dirty="0"/>
          </a:p>
          <a:p>
            <a:r>
              <a:rPr lang="ru-RU" sz="2800" dirty="0"/>
              <a:t>▪ </a:t>
            </a:r>
            <a:r>
              <a:rPr lang="ru-RU" sz="2800" dirty="0" err="1"/>
              <a:t>пелитоидный</a:t>
            </a:r>
            <a:endParaRPr lang="ru-RU" sz="2800" dirty="0"/>
          </a:p>
          <a:p>
            <a:r>
              <a:rPr lang="ru-RU" sz="2800" dirty="0"/>
              <a:t>▪ вулканогенный</a:t>
            </a:r>
          </a:p>
          <a:p>
            <a:r>
              <a:rPr lang="ru-RU" sz="2800" dirty="0"/>
              <a:t>▪ вулканогенно-осадочный</a:t>
            </a:r>
          </a:p>
          <a:p>
            <a:r>
              <a:rPr lang="ru-RU" sz="2800" dirty="0"/>
              <a:t>▪ осадочно-вулканогенный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E7CA31-C49D-4F1F-B5CD-052034E6A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3702818"/>
            <a:ext cx="6430945" cy="362771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C67F31-E521-4042-9E4A-281440E67D14}"/>
              </a:ext>
            </a:extLst>
          </p:cNvPr>
          <p:cNvSpPr/>
          <p:nvPr/>
        </p:nvSpPr>
        <p:spPr>
          <a:xfrm>
            <a:off x="9691635" y="7330530"/>
            <a:ext cx="1678074" cy="461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песчаник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3326870-D02A-43CA-A6B0-93DBB749927A}"/>
              </a:ext>
            </a:extLst>
          </p:cNvPr>
          <p:cNvSpPr/>
          <p:nvPr/>
        </p:nvSpPr>
        <p:spPr>
          <a:xfrm>
            <a:off x="7430755" y="7385659"/>
            <a:ext cx="1944356" cy="351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аргиллит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8E3039-87AE-40DC-A7E0-31140A5A0846}"/>
              </a:ext>
            </a:extLst>
          </p:cNvPr>
          <p:cNvSpPr/>
          <p:nvPr/>
        </p:nvSpPr>
        <p:spPr>
          <a:xfrm>
            <a:off x="11897248" y="7438230"/>
            <a:ext cx="1768510" cy="246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залежь</a:t>
            </a:r>
          </a:p>
        </p:txBody>
      </p:sp>
    </p:spTree>
    <p:extLst>
      <p:ext uri="{BB962C8B-B14F-4D97-AF65-F5344CB8AC3E}">
        <p14:creationId xmlns:p14="http://schemas.microsoft.com/office/powerpoint/2010/main" val="411739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B35C70-620B-414A-BBB5-937876780428}"/>
              </a:ext>
            </a:extLst>
          </p:cNvPr>
          <p:cNvSpPr txBox="1"/>
          <p:nvPr/>
        </p:nvSpPr>
        <p:spPr>
          <a:xfrm>
            <a:off x="1175655" y="288614"/>
            <a:ext cx="1215850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2. </a:t>
            </a:r>
            <a:r>
              <a:rPr lang="ru-RU" sz="2800" b="1" dirty="0"/>
              <a:t>Генетический тип </a:t>
            </a:r>
            <a:r>
              <a:rPr lang="ru-RU" sz="2800" dirty="0"/>
              <a:t>природного резервуара (генезис пород, образующих природный резервуар) определяет основные его характеристики - емкостные и фильтрационные свойства и их изменчивость по разрезу и по площади.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1B64EC-766D-4321-83B7-DCCFC16347CC}"/>
              </a:ext>
            </a:extLst>
          </p:cNvPr>
          <p:cNvSpPr txBox="1"/>
          <p:nvPr/>
        </p:nvSpPr>
        <p:spPr>
          <a:xfrm>
            <a:off x="542611" y="1806476"/>
            <a:ext cx="135753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Природные резервуары могут быть </a:t>
            </a:r>
            <a:r>
              <a:rPr lang="ru-RU" sz="2400" b="1" dirty="0"/>
              <a:t>моно-</a:t>
            </a:r>
            <a:r>
              <a:rPr lang="ru-RU" sz="2400" dirty="0"/>
              <a:t> и </a:t>
            </a:r>
            <a:r>
              <a:rPr lang="ru-RU" sz="2400" b="1" dirty="0" err="1"/>
              <a:t>полифациальными</a:t>
            </a:r>
            <a:r>
              <a:rPr lang="ru-RU" sz="2400" dirty="0"/>
              <a:t>. Во втором случае, например, шельфовые пески могут сменяться </a:t>
            </a:r>
            <a:r>
              <a:rPr lang="ru-RU" sz="2400" dirty="0" err="1"/>
              <a:t>баровыми</a:t>
            </a:r>
            <a:r>
              <a:rPr lang="ru-RU" sz="2400" dirty="0"/>
              <a:t> или дельтовыми, а последние - аллювиальными образованиями, которые в совокупности формируют единую гидродинамическую систему.</a:t>
            </a:r>
          </a:p>
          <a:p>
            <a:pPr algn="just"/>
            <a:r>
              <a:rPr lang="ru-RU" sz="2400" dirty="0"/>
              <a:t>	</a:t>
            </a:r>
            <a:r>
              <a:rPr lang="ru-RU" sz="2400" dirty="0" err="1"/>
              <a:t>Монофациальные</a:t>
            </a:r>
            <a:r>
              <a:rPr lang="ru-RU" sz="2400" dirty="0"/>
              <a:t> природные резервуары в большинстве случаев имеют локальное распространение; региональные же резервуары почти всегда </a:t>
            </a:r>
            <a:r>
              <a:rPr lang="ru-RU" sz="2400" dirty="0" err="1"/>
              <a:t>полифациальны</a:t>
            </a:r>
            <a:r>
              <a:rPr lang="ru-RU" sz="24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E539A9-90F3-4D1B-95A5-65505938A660}"/>
              </a:ext>
            </a:extLst>
          </p:cNvPr>
          <p:cNvSpPr txBox="1"/>
          <p:nvPr/>
        </p:nvSpPr>
        <p:spPr>
          <a:xfrm>
            <a:off x="542611" y="6661948"/>
            <a:ext cx="134245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	Фациальная изменчивость отражается на физических свойствах различных частей единого резервуара, на процессах миграции и аккумуляции УВ, они обуславливают многообразие генетических и морфологических типов ловушек в пределах резервуара.</a:t>
            </a: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	На основе изучения генезиса отложений осуществляется прогнозирование и поиски ловушек.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10A5D2-C897-4377-AB65-FC10CBD837A5}"/>
              </a:ext>
            </a:extLst>
          </p:cNvPr>
          <p:cNvSpPr txBox="1"/>
          <p:nvPr/>
        </p:nvSpPr>
        <p:spPr>
          <a:xfrm>
            <a:off x="542611" y="3873090"/>
            <a:ext cx="354706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I</a:t>
            </a:r>
            <a:r>
              <a:rPr lang="ru-RU" b="1" dirty="0"/>
              <a:t>. Морского происхождения</a:t>
            </a:r>
          </a:p>
          <a:p>
            <a:endParaRPr lang="ru-RU" dirty="0"/>
          </a:p>
          <a:p>
            <a:r>
              <a:rPr lang="ru-RU" dirty="0"/>
              <a:t>1. Мелководно-морские</a:t>
            </a:r>
          </a:p>
          <a:p>
            <a:r>
              <a:rPr lang="ru-RU" dirty="0"/>
              <a:t>2. Прибрежные, </a:t>
            </a:r>
            <a:r>
              <a:rPr lang="ru-RU" dirty="0" err="1"/>
              <a:t>пляжевые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Баровые</a:t>
            </a:r>
            <a:r>
              <a:rPr lang="ru-RU" dirty="0"/>
              <a:t>, косовые</a:t>
            </a:r>
          </a:p>
          <a:p>
            <a:r>
              <a:rPr lang="ru-RU" dirty="0"/>
              <a:t>4. Рифовые</a:t>
            </a:r>
          </a:p>
          <a:p>
            <a:r>
              <a:rPr lang="ru-RU" dirty="0"/>
              <a:t>5. Шельфовые</a:t>
            </a:r>
          </a:p>
          <a:p>
            <a:r>
              <a:rPr lang="ru-RU" dirty="0"/>
              <a:t>6. Склоновые</a:t>
            </a:r>
          </a:p>
          <a:p>
            <a:r>
              <a:rPr lang="ru-RU" dirty="0"/>
              <a:t>7. </a:t>
            </a:r>
            <a:r>
              <a:rPr lang="ru-RU" dirty="0" err="1"/>
              <a:t>Глубоководно</a:t>
            </a:r>
            <a:r>
              <a:rPr lang="ru-RU" dirty="0"/>
              <a:t>-морские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3DE50B-FD98-4D1A-B279-7DD1EBD8B764}"/>
              </a:ext>
            </a:extLst>
          </p:cNvPr>
          <p:cNvSpPr txBox="1"/>
          <p:nvPr/>
        </p:nvSpPr>
        <p:spPr>
          <a:xfrm>
            <a:off x="4627264" y="3851425"/>
            <a:ext cx="4411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II. </a:t>
            </a:r>
            <a:r>
              <a:rPr lang="ru-RU" b="1" dirty="0"/>
              <a:t>Континентально-морского происхождения</a:t>
            </a:r>
          </a:p>
          <a:p>
            <a:endParaRPr lang="ru-RU" dirty="0"/>
          </a:p>
          <a:p>
            <a:r>
              <a:rPr lang="ru-RU" dirty="0"/>
              <a:t>1. Лагунные</a:t>
            </a:r>
          </a:p>
          <a:p>
            <a:r>
              <a:rPr lang="ru-RU" dirty="0"/>
              <a:t>2. Дельтовые</a:t>
            </a:r>
          </a:p>
          <a:p>
            <a:r>
              <a:rPr lang="ru-RU" dirty="0"/>
              <a:t>3. Пресноводно-морские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56A684-23DB-4571-899A-DBFA3A786C5F}"/>
              </a:ext>
            </a:extLst>
          </p:cNvPr>
          <p:cNvSpPr txBox="1"/>
          <p:nvPr/>
        </p:nvSpPr>
        <p:spPr>
          <a:xfrm>
            <a:off x="9576078" y="3867509"/>
            <a:ext cx="45920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III. </a:t>
            </a:r>
            <a:r>
              <a:rPr lang="ru-RU" b="1" dirty="0"/>
              <a:t>Континентального происхождения</a:t>
            </a:r>
          </a:p>
          <a:p>
            <a:endParaRPr lang="ru-RU" dirty="0"/>
          </a:p>
          <a:p>
            <a:r>
              <a:rPr lang="ru-RU" dirty="0"/>
              <a:t>1. Озерные</a:t>
            </a:r>
          </a:p>
          <a:p>
            <a:r>
              <a:rPr lang="ru-RU" dirty="0"/>
              <a:t>2. Озерно-речные, озерно-дельтовые</a:t>
            </a:r>
          </a:p>
          <a:p>
            <a:r>
              <a:rPr lang="ru-RU" dirty="0"/>
              <a:t>3. Речные</a:t>
            </a:r>
          </a:p>
          <a:p>
            <a:r>
              <a:rPr lang="ru-RU" dirty="0"/>
              <a:t>4. Эоловые</a:t>
            </a:r>
          </a:p>
          <a:p>
            <a:r>
              <a:rPr lang="ru-RU" dirty="0"/>
              <a:t>5. Ледниковые</a:t>
            </a:r>
          </a:p>
        </p:txBody>
      </p:sp>
    </p:spTree>
    <p:extLst>
      <p:ext uri="{BB962C8B-B14F-4D97-AF65-F5344CB8AC3E}">
        <p14:creationId xmlns:p14="http://schemas.microsoft.com/office/powerpoint/2010/main" val="3459509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FFF599-D1DA-47E4-AE07-B3CA63259131}"/>
              </a:ext>
            </a:extLst>
          </p:cNvPr>
          <p:cNvSpPr txBox="1"/>
          <p:nvPr/>
        </p:nvSpPr>
        <p:spPr>
          <a:xfrm>
            <a:off x="1105318" y="406093"/>
            <a:ext cx="129523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3. </a:t>
            </a:r>
            <a:r>
              <a:rPr lang="ru-RU" sz="2800" b="1" dirty="0"/>
              <a:t>Порядок природного резервуара </a:t>
            </a:r>
            <a:r>
              <a:rPr lang="ru-RU" sz="2800" dirty="0"/>
              <a:t>определяют по характеру взаимоотношения между элементами, образующими резервуар, - </a:t>
            </a:r>
            <a:r>
              <a:rPr lang="ru-RU" sz="2800" b="1" dirty="0"/>
              <a:t>простой</a:t>
            </a:r>
            <a:r>
              <a:rPr lang="ru-RU" sz="2800" dirty="0"/>
              <a:t> (совершенный и несовершенный) и </a:t>
            </a:r>
            <a:r>
              <a:rPr lang="ru-RU" sz="2800" b="1" dirty="0"/>
              <a:t>сложный</a:t>
            </a:r>
            <a:r>
              <a:rPr lang="ru-RU" sz="28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8F131-F157-4458-B25D-B77D063A382F}"/>
              </a:ext>
            </a:extLst>
          </p:cNvPr>
          <p:cNvSpPr txBox="1"/>
          <p:nvPr/>
        </p:nvSpPr>
        <p:spPr>
          <a:xfrm>
            <a:off x="1095268" y="2927196"/>
            <a:ext cx="12952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400" b="1" dirty="0"/>
              <a:t>Простой совершенный природный резервуар </a:t>
            </a:r>
            <a:r>
              <a:rPr lang="ru-RU" sz="2400" dirty="0"/>
              <a:t>- это пласт-коллектор с перекрывающими и подстилающими </a:t>
            </a:r>
            <a:r>
              <a:rPr lang="ru-RU" sz="2400" dirty="0" err="1"/>
              <a:t>флюидоупорами</a:t>
            </a:r>
            <a:r>
              <a:rPr lang="ru-RU" sz="2400" dirty="0"/>
              <a:t> (</a:t>
            </a:r>
            <a:r>
              <a:rPr lang="ru-RU" sz="2400" b="1" dirty="0"/>
              <a:t>покрышка + коллектор + покрышка</a:t>
            </a:r>
            <a:r>
              <a:rPr lang="ru-RU" sz="2400" dirty="0"/>
              <a:t>) или пласт-коллектор при различных сочетаниях </a:t>
            </a:r>
            <a:r>
              <a:rPr lang="ru-RU" sz="2400" dirty="0" err="1"/>
              <a:t>флюидоупоров</a:t>
            </a:r>
            <a:r>
              <a:rPr lang="ru-RU" sz="2400" dirty="0"/>
              <a:t> и промежуточных пачек (покрышка + промежуточная пачка + коллектор + покрышка или покрышка + коллектор + промежуточная пачка + покрышка).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A7F21-CB42-4AB4-8E5A-4CC03AB267D7}"/>
              </a:ext>
            </a:extLst>
          </p:cNvPr>
          <p:cNvSpPr txBox="1"/>
          <p:nvPr/>
        </p:nvSpPr>
        <p:spPr>
          <a:xfrm>
            <a:off x="1095268" y="1791088"/>
            <a:ext cx="129422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	Использование этих понятий вызвано тем, что между пластами коллекторами нередко залегают пачки-проводники, т.е. между коллекторами отсутствуют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</a:rPr>
              <a:t>флюидоупоры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. В этих случаях пласты могут иметь единый водонефтяной или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</a:rPr>
              <a:t>газоводяной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 контакты и между ними имеется гидродинамическая связь.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A5BA86-73E0-424A-A1E5-2A473E6F3AC5}"/>
              </a:ext>
            </a:extLst>
          </p:cNvPr>
          <p:cNvSpPr txBox="1"/>
          <p:nvPr/>
        </p:nvSpPr>
        <p:spPr>
          <a:xfrm>
            <a:off x="1095268" y="4668984"/>
            <a:ext cx="129422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400" b="1" dirty="0"/>
              <a:t>Простой несовершенный природный резервуар</a:t>
            </a:r>
            <a:r>
              <a:rPr lang="ru-RU" sz="2400" dirty="0"/>
              <a:t> – часть простого совершенного и представляет собой пласт-коллектор с перекрывающей и/или подстилающей промежуточными пачками либо сочетание пласта-коллектора с нижним или верхним </a:t>
            </a:r>
            <a:r>
              <a:rPr lang="ru-RU" sz="2400" dirty="0" err="1"/>
              <a:t>флюидоупорами</a:t>
            </a:r>
            <a:r>
              <a:rPr lang="ru-RU" sz="2400" dirty="0"/>
              <a:t>: промежуточная пачка + коллектор; коллектор + промежуточная пачка; промежуточная пачка + коллектор + промежуточная толща; покрышка + коллектор либо коллектор + покрышка.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BC0FE5-12B2-4AD2-8257-B67B54E3A807}"/>
              </a:ext>
            </a:extLst>
          </p:cNvPr>
          <p:cNvSpPr txBox="1"/>
          <p:nvPr/>
        </p:nvSpPr>
        <p:spPr>
          <a:xfrm>
            <a:off x="1105318" y="6769889"/>
            <a:ext cx="12912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400" b="1" dirty="0"/>
              <a:t>Сложный природный резервуар </a:t>
            </a:r>
            <a:r>
              <a:rPr lang="ru-RU" sz="2400" dirty="0"/>
              <a:t>– совокупность нескольких пластов-коллекторов при различных сочетаниях </a:t>
            </a:r>
            <a:r>
              <a:rPr lang="ru-RU" sz="2400" dirty="0" err="1"/>
              <a:t>флюидоупоров</a:t>
            </a:r>
            <a:r>
              <a:rPr lang="ru-RU" sz="2400" dirty="0"/>
              <a:t> и промежуточных пачек. При этом </a:t>
            </a:r>
            <a:r>
              <a:rPr lang="ru-RU" sz="2400" dirty="0" err="1"/>
              <a:t>флюидоупоры</a:t>
            </a:r>
            <a:r>
              <a:rPr lang="ru-RU" sz="2400" dirty="0"/>
              <a:t> и сверху и снизу должны быть едиными для всех пластов-коллекторов</a:t>
            </a:r>
          </a:p>
        </p:txBody>
      </p:sp>
    </p:spTree>
    <p:extLst>
      <p:ext uri="{BB962C8B-B14F-4D97-AF65-F5344CB8AC3E}">
        <p14:creationId xmlns:p14="http://schemas.microsoft.com/office/powerpoint/2010/main" val="3731559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154912" y="43613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Локальные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492369" y="4790599"/>
            <a:ext cx="414344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	</a:t>
            </a:r>
            <a:r>
              <a:rPr lang="en-US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Ограниченное</a:t>
            </a: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распространение</a:t>
            </a:r>
            <a:r>
              <a:rPr lang="ru-RU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по площади</a:t>
            </a: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. Не могут образовывать крупные месторождения.</a:t>
            </a: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8851" y="4903768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306633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Зональные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3495556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	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Среднее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распространение по площади. Могут содержать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значительные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запасы</a:t>
            </a:r>
            <a:r>
              <a:rPr lang="ru-RU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углеводородов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65460" y="3520142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5284" y="53388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Региональные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895284" y="5768102"/>
            <a:ext cx="433318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0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	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гигантские месторождения связаны со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сложными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резервуарами</a:t>
            </a:r>
            <a:r>
              <a:rPr lang="ru-RU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имеющими широкое распространение по площади</a:t>
            </a: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5460" y="6287393"/>
            <a:ext cx="296942" cy="2969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D7C61C-3F32-433D-B0AB-002106EBBB8B}"/>
              </a:ext>
            </a:extLst>
          </p:cNvPr>
          <p:cNvSpPr txBox="1"/>
          <p:nvPr/>
        </p:nvSpPr>
        <p:spPr>
          <a:xfrm>
            <a:off x="650259" y="417218"/>
            <a:ext cx="130428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4.Распространенность. </a:t>
            </a:r>
            <a:r>
              <a:rPr lang="ru-RU" sz="2800" dirty="0"/>
              <a:t>Площадь распространения – очень важная характеристика природного резервуара. От нее в значительной мере зависят объем УВ и концентрация их в ловушках разных генетических и морфологических типов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21E18B-BC0E-4AF7-A7CE-5CAB5323E6DD}"/>
              </a:ext>
            </a:extLst>
          </p:cNvPr>
          <p:cNvSpPr txBox="1"/>
          <p:nvPr/>
        </p:nvSpPr>
        <p:spPr>
          <a:xfrm>
            <a:off x="650259" y="1851522"/>
            <a:ext cx="94181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	В зависимости от распространенности природные резервуары могут быть локальными, зональными или региональными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4342D7D-932F-4C6F-A81F-BFBC10DB4CE1}"/>
              </a:ext>
            </a:extLst>
          </p:cNvPr>
          <p:cNvSpPr/>
          <p:nvPr/>
        </p:nvSpPr>
        <p:spPr>
          <a:xfrm>
            <a:off x="12258989" y="7315200"/>
            <a:ext cx="229102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6D2E538-0583-4774-9FD1-2CA823EEDC8D}"/>
              </a:ext>
            </a:extLst>
          </p:cNvPr>
          <p:cNvSpPr txBox="1"/>
          <p:nvPr/>
        </p:nvSpPr>
        <p:spPr>
          <a:xfrm>
            <a:off x="300917" y="153462"/>
            <a:ext cx="138873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5. Морфологический тип природного резервуара</a:t>
            </a:r>
            <a:r>
              <a:rPr lang="ru-RU" sz="2800" dirty="0"/>
              <a:t>. Его выявление позволяет установить границы распространения резервуара, определить и спрогнозировать участки, наиболее</a:t>
            </a:r>
          </a:p>
          <a:p>
            <a:r>
              <a:rPr lang="ru-RU" sz="2800" dirty="0"/>
              <a:t>благоприятные для формирования ловушек.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2F816-BE93-43A0-85A5-DD5EBFA83768}"/>
              </a:ext>
            </a:extLst>
          </p:cNvPr>
          <p:cNvSpPr txBox="1"/>
          <p:nvPr/>
        </p:nvSpPr>
        <p:spPr>
          <a:xfrm>
            <a:off x="300917" y="1972274"/>
            <a:ext cx="7315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Выделяются три морфологических типа природных резервуаров:</a:t>
            </a:r>
          </a:p>
          <a:p>
            <a:pPr algn="just"/>
            <a:r>
              <a:rPr lang="ru-RU" sz="2400" dirty="0"/>
              <a:t>▪ линзовидный - обычен при локальном развитии резервуара;</a:t>
            </a:r>
          </a:p>
          <a:p>
            <a:pPr algn="just"/>
            <a:r>
              <a:rPr lang="ru-RU" sz="2400" dirty="0"/>
              <a:t>▪ рукавообразный - наиболее част при зональном развитии природного резервуара;</a:t>
            </a:r>
          </a:p>
          <a:p>
            <a:pPr algn="just"/>
            <a:r>
              <a:rPr lang="ru-RU" sz="2400" dirty="0"/>
              <a:t>▪ плащевидный - характерен для регионального или зонального распространения.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24EE1C7-FD61-4FB7-9315-664DDE1C1BFA}"/>
              </a:ext>
            </a:extLst>
          </p:cNvPr>
          <p:cNvSpPr/>
          <p:nvPr/>
        </p:nvSpPr>
        <p:spPr>
          <a:xfrm>
            <a:off x="12168553" y="7272270"/>
            <a:ext cx="238146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A09034-4873-47CE-9727-05498AE2FA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02" t="3992" r="1271" b="1379"/>
          <a:stretch/>
        </p:blipFill>
        <p:spPr>
          <a:xfrm>
            <a:off x="8364946" y="1836112"/>
            <a:ext cx="5823327" cy="5436158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6286" y="344668"/>
            <a:ext cx="771608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Сравнение типов резервуаров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000006" y="297299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260652" y="2972991"/>
            <a:ext cx="285249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17487" y="2972991"/>
            <a:ext cx="285249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774323" y="297299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00006" y="3861435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260652" y="3861435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17487" y="3861435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74323" y="3861435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00006" y="4749879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260652" y="4749879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517487" y="4749879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774323" y="4749879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00006" y="5638324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4260652" y="563832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517487" y="563832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0774323" y="5638324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graphicFrame>
        <p:nvGraphicFramePr>
          <p:cNvPr id="24" name="Таблица 24">
            <a:extLst>
              <a:ext uri="{FF2B5EF4-FFF2-40B4-BE49-F238E27FC236}">
                <a16:creationId xmlns:a16="http://schemas.microsoft.com/office/drawing/2014/main" id="{67164B60-3183-47AC-B7ED-9E685EB44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634643"/>
              </p:ext>
            </p:extLst>
          </p:nvPr>
        </p:nvGraphicFramePr>
        <p:xfrm>
          <a:off x="1568871" y="1440811"/>
          <a:ext cx="11492896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3224">
                  <a:extLst>
                    <a:ext uri="{9D8B030D-6E8A-4147-A177-3AD203B41FA5}">
                      <a16:colId xmlns:a16="http://schemas.microsoft.com/office/drawing/2014/main" val="3986846268"/>
                    </a:ext>
                  </a:extLst>
                </a:gridCol>
                <a:gridCol w="2873224">
                  <a:extLst>
                    <a:ext uri="{9D8B030D-6E8A-4147-A177-3AD203B41FA5}">
                      <a16:colId xmlns:a16="http://schemas.microsoft.com/office/drawing/2014/main" val="2481652457"/>
                    </a:ext>
                  </a:extLst>
                </a:gridCol>
                <a:gridCol w="2873224">
                  <a:extLst>
                    <a:ext uri="{9D8B030D-6E8A-4147-A177-3AD203B41FA5}">
                      <a16:colId xmlns:a16="http://schemas.microsoft.com/office/drawing/2014/main" val="3211890164"/>
                    </a:ext>
                  </a:extLst>
                </a:gridCol>
                <a:gridCol w="2873224">
                  <a:extLst>
                    <a:ext uri="{9D8B030D-6E8A-4147-A177-3AD203B41FA5}">
                      <a16:colId xmlns:a16="http://schemas.microsoft.com/office/drawing/2014/main" val="16959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Тип</a:t>
                      </a:r>
                      <a:r>
                        <a:rPr lang="en-US" sz="2000" b="1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резервуара</a:t>
                      </a:r>
                      <a:endParaRPr lang="en-US" sz="2000" dirty="0">
                        <a:latin typeface="+mn-lt"/>
                      </a:endParaRP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Стратиграфическая</a:t>
                      </a:r>
                      <a:r>
                        <a:rPr lang="en-US" sz="2000" b="1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приуроченность</a:t>
                      </a:r>
                      <a:endParaRPr lang="en-US" sz="2000" dirty="0">
                        <a:latin typeface="+mn-lt"/>
                      </a:endParaRP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Направление</a:t>
                      </a:r>
                      <a:r>
                        <a:rPr lang="en-US" sz="2000" b="1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движения</a:t>
                      </a:r>
                      <a:r>
                        <a:rPr lang="en-US" sz="2000" b="1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флюидов</a:t>
                      </a:r>
                      <a:endParaRPr lang="en-US" sz="2000" dirty="0">
                        <a:latin typeface="+mn-lt"/>
                      </a:endParaRP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Характеристики</a:t>
                      </a:r>
                      <a:endParaRPr lang="en-US" sz="2000" dirty="0">
                        <a:latin typeface="+mn-lt"/>
                      </a:endParaRPr>
                    </a:p>
                    <a:p>
                      <a:pPr algn="ctr"/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2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Пластовые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Выдерживается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По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напластованию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Широкое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распространение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небольшая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мощность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0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Массивные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Не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выдерживается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По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вертикали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Мощная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толща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единая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система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21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Литологически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ограниченные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Выдерживается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Локально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ограничено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Окружены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непроницаемыми</a:t>
                      </a:r>
                      <a:r>
                        <a:rPr lang="en-US" sz="2000" dirty="0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272525"/>
                          </a:solidFill>
                          <a:latin typeface="+mn-lt"/>
                          <a:ea typeface="Inter" pitchFamily="34" charset="-122"/>
                          <a:cs typeface="Inter" pitchFamily="34" charset="-120"/>
                        </a:rPr>
                        <a:t>породами</a:t>
                      </a:r>
                      <a:endParaRPr lang="en-US" sz="2000" dirty="0">
                        <a:latin typeface="+mn-lt"/>
                      </a:endParaRPr>
                    </a:p>
                    <a:p>
                      <a:endParaRPr lang="ru-RU" sz="2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408856"/>
                  </a:ext>
                </a:extLst>
              </a:tr>
            </a:tbl>
          </a:graphicData>
        </a:graphic>
      </p:graphicFrame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111FC23-851F-45B1-A443-F870F1DC175C}"/>
              </a:ext>
            </a:extLst>
          </p:cNvPr>
          <p:cNvSpPr/>
          <p:nvPr/>
        </p:nvSpPr>
        <p:spPr>
          <a:xfrm>
            <a:off x="12545366" y="7244862"/>
            <a:ext cx="196445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289680"/>
            <a:ext cx="13042821" cy="715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Влияние обстановки седиментации на свойства коллектора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8555" y="100483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Обстановка осадконакопления определяет специфические черты коллектора: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•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морфологию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,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•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состав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и структурно-текстурные особенности,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•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характер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изменений в диагенезе, </a:t>
            </a:r>
            <a:endParaRPr lang="ru-RU" sz="2400" dirty="0">
              <a:solidFill>
                <a:srgbClr val="272525"/>
              </a:solidFill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•</a:t>
            </a:r>
            <a:r>
              <a:rPr lang="ru-RU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типы</a:t>
            </a:r>
            <a:r>
              <a:rPr lang="en-US" sz="2400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 и степень цементации.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9B87D7-89AF-43D9-BF35-1B842C923F4A}"/>
              </a:ext>
            </a:extLst>
          </p:cNvPr>
          <p:cNvSpPr txBox="1"/>
          <p:nvPr/>
        </p:nvSpPr>
        <p:spPr>
          <a:xfrm>
            <a:off x="818555" y="3432783"/>
            <a:ext cx="133898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Большинство известных тел-резервуаров формируются в ограниченном количестве региональных обстановок осадконакопления:</a:t>
            </a:r>
          </a:p>
          <a:p>
            <a:r>
              <a:rPr lang="ru-RU" sz="2400" dirty="0"/>
              <a:t>• эоловые пески пустынь,</a:t>
            </a:r>
          </a:p>
          <a:p>
            <a:r>
              <a:rPr lang="ru-RU" sz="2400" dirty="0"/>
              <a:t>• аллювиальные,</a:t>
            </a:r>
          </a:p>
          <a:p>
            <a:r>
              <a:rPr lang="ru-RU" sz="2400" dirty="0"/>
              <a:t>• дельтовые,</a:t>
            </a:r>
          </a:p>
          <a:p>
            <a:r>
              <a:rPr lang="ru-RU" sz="2400" dirty="0"/>
              <a:t>•прибрежных пляжей и отмелей,</a:t>
            </a:r>
          </a:p>
          <a:p>
            <a:r>
              <a:rPr lang="ru-RU" sz="2400" dirty="0"/>
              <a:t>• приливно-отливной зоны,</a:t>
            </a:r>
          </a:p>
          <a:p>
            <a:r>
              <a:rPr lang="ru-RU" sz="2400" dirty="0"/>
              <a:t>• морской шельф,</a:t>
            </a:r>
          </a:p>
          <a:p>
            <a:r>
              <a:rPr lang="ru-RU" sz="2400" dirty="0"/>
              <a:t>• относительное глубоководье.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950EB82-51E4-4A3C-B8E5-D415910C81AC}"/>
              </a:ext>
            </a:extLst>
          </p:cNvPr>
          <p:cNvSpPr/>
          <p:nvPr/>
        </p:nvSpPr>
        <p:spPr>
          <a:xfrm>
            <a:off x="12379570" y="7224764"/>
            <a:ext cx="214029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14127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14127" y="257056"/>
            <a:ext cx="9475596" cy="114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Практическое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значение</a:t>
            </a:r>
            <a:r>
              <a:rPr lang="en-US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классификации</a:t>
            </a:r>
            <a:r>
              <a:rPr lang="ru-RU" sz="32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резервуаров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838092" y="1069419"/>
            <a:ext cx="8340131" cy="87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Анализ условий формирования природного резервуара, их классификация и типизация с учётом генетических и морфологических признаков представляет не только теоретический, но и, прежде всего, практический интерес.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216729" y="3143012"/>
            <a:ext cx="410766" cy="410766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85190" y="3177242"/>
            <a:ext cx="27384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810018" y="3205758"/>
            <a:ext cx="3134320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Прогнозирование ловушек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810018" y="3600569"/>
            <a:ext cx="7090053" cy="87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Выявление морфологического типа позволяет установить границы распространения резервуара и определить участки, наиболее благоприятные для формирования ловушек.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6216729" y="4842272"/>
            <a:ext cx="410766" cy="410766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85190" y="4876502"/>
            <a:ext cx="27384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6810018" y="4905018"/>
            <a:ext cx="2282190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Оценка ресурсов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810018" y="5299829"/>
            <a:ext cx="7090053" cy="87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Распространённость резервуара определяет объём углеводородов и их концентрацию. Региональные резервуары связаны с гигантскими месторождениями.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16729" y="6541532"/>
            <a:ext cx="410766" cy="410766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85190" y="6575762"/>
            <a:ext cx="273844" cy="342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810018" y="6604278"/>
            <a:ext cx="2586752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Оптимизация поисков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6810018" y="6999089"/>
            <a:ext cx="7090053" cy="584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Понимание генезиса, класса и порядка резервуара позволяет оптимизировать стратегию поисков и разработки месторождений.</a:t>
            </a:r>
            <a:endParaRPr lang="en-US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D2074DF-38DA-48DA-8651-9A98BA428DB2}"/>
              </a:ext>
            </a:extLst>
          </p:cNvPr>
          <p:cNvSpPr/>
          <p:nvPr/>
        </p:nvSpPr>
        <p:spPr>
          <a:xfrm>
            <a:off x="11877152" y="7583448"/>
            <a:ext cx="2753248" cy="584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1196</Words>
  <Application>Microsoft Office PowerPoint</Application>
  <PresentationFormat>Произвольный</PresentationFormat>
  <Paragraphs>174</Paragraphs>
  <Slides>15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Inter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Тен Татьяна Георгиевна</dc:creator>
  <cp:lastModifiedBy>Тен Татьяна Георгиевна</cp:lastModifiedBy>
  <cp:revision>39</cp:revision>
  <dcterms:created xsi:type="dcterms:W3CDTF">2025-10-30T08:10:53Z</dcterms:created>
  <dcterms:modified xsi:type="dcterms:W3CDTF">2025-11-05T06:09:53Z</dcterms:modified>
</cp:coreProperties>
</file>